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3" r:id="rId1"/>
  </p:sldMasterIdLst>
  <p:notesMasterIdLst>
    <p:notesMasterId r:id="rId29"/>
  </p:notesMasterIdLst>
  <p:handoutMasterIdLst>
    <p:handoutMasterId r:id="rId30"/>
  </p:handoutMasterIdLst>
  <p:sldIdLst>
    <p:sldId id="624" r:id="rId2"/>
    <p:sldId id="778" r:id="rId3"/>
    <p:sldId id="674" r:id="rId4"/>
    <p:sldId id="639" r:id="rId5"/>
    <p:sldId id="710" r:id="rId6"/>
    <p:sldId id="712" r:id="rId7"/>
    <p:sldId id="713" r:id="rId8"/>
    <p:sldId id="714" r:id="rId9"/>
    <p:sldId id="716" r:id="rId10"/>
    <p:sldId id="780" r:id="rId11"/>
    <p:sldId id="686" r:id="rId12"/>
    <p:sldId id="689" r:id="rId13"/>
    <p:sldId id="687" r:id="rId14"/>
    <p:sldId id="799" r:id="rId15"/>
    <p:sldId id="735" r:id="rId16"/>
    <p:sldId id="736" r:id="rId17"/>
    <p:sldId id="781" r:id="rId18"/>
    <p:sldId id="739" r:id="rId19"/>
    <p:sldId id="744" r:id="rId20"/>
    <p:sldId id="745" r:id="rId21"/>
    <p:sldId id="753" r:id="rId22"/>
    <p:sldId id="801" r:id="rId23"/>
    <p:sldId id="800" r:id="rId24"/>
    <p:sldId id="771" r:id="rId25"/>
    <p:sldId id="772" r:id="rId26"/>
    <p:sldId id="775" r:id="rId27"/>
    <p:sldId id="777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33CC"/>
    <a:srgbClr val="CC33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6" autoAdjust="0"/>
    <p:restoredTop sz="94624" autoAdjust="0"/>
  </p:normalViewPr>
  <p:slideViewPr>
    <p:cSldViewPr>
      <p:cViewPr varScale="1">
        <p:scale>
          <a:sx n="70" d="100"/>
          <a:sy n="70" d="100"/>
        </p:scale>
        <p:origin x="11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12F09-9A28-4CD0-8847-9E010C1081EA}" type="datetimeFigureOut">
              <a:rPr lang="el-GR" smtClean="0"/>
              <a:pPr/>
              <a:t>27/3/2019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6C211-719E-49F2-83B7-770FD474C4C0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677076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92324-80B3-4E6B-ADEE-C483FF4641A0}" type="datetimeFigureOut">
              <a:rPr lang="el-GR" smtClean="0"/>
              <a:pPr/>
              <a:t>27/3/2019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A5284-5DF3-46F3-B0DB-30FFA19EEB8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371970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dirty="0" smtClean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www.psychologos-kordera.gr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9753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9128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2890FAFF-01FE-4B5B-9266-B1DC51D96AC7}" type="datetime1">
              <a:rPr lang="el-GR" smtClean="0"/>
              <a:t>27/3/2019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4D80070-77A5-4008-8750-03992B4A268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312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C874-C989-4DE9-82D0-BFFB72D01EB8}" type="datetime1">
              <a:rPr lang="el-GR" smtClean="0"/>
              <a:t>27/3/2019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4D80070-77A5-4008-8750-03992B4A268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374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50C6C-FAC5-4617-92E5-22FE8C02841B}" type="datetime1">
              <a:rPr lang="el-GR" smtClean="0"/>
              <a:t>27/3/2019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4D80070-77A5-4008-8750-03992B4A268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204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E77C-F85E-49BE-8918-17F67C17E8F2}" type="datetime1">
              <a:rPr lang="el-GR" smtClean="0"/>
              <a:t>27/3/2019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4D80070-77A5-4008-8750-03992B4A268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5276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35819-880B-4D31-AEE4-5FA31E42092D}" type="datetime1">
              <a:rPr lang="el-GR" smtClean="0"/>
              <a:t>27/3/2019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4D80070-77A5-4008-8750-03992B4A268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6121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47B3-E642-4608-9633-F29FF12BD3CE}" type="datetime1">
              <a:rPr lang="el-GR" smtClean="0"/>
              <a:t>27/3/2019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4D80070-77A5-4008-8750-03992B4A268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7935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25460-F678-4B6A-A6F3-F4E0A025D384}" type="datetime1">
              <a:rPr lang="el-GR" smtClean="0"/>
              <a:t>27/3/2019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4D80070-77A5-4008-8750-03992B4A268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6715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BE89F-9E67-4AC1-87CC-576B0EF12AEB}" type="datetime1">
              <a:rPr lang="el-GR" smtClean="0"/>
              <a:t>27/3/2019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4D80070-77A5-4008-8750-03992B4A268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3370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2DAD-E7BA-4600-B2E6-2AFD7FCC900D}" type="datetime1">
              <a:rPr lang="el-GR" smtClean="0"/>
              <a:t>27/3/2019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4D80070-77A5-4008-8750-03992B4A268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740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1A1C4-B4C9-4657-B6FD-E97C10EF87DF}" type="datetime1">
              <a:rPr lang="el-GR" smtClean="0"/>
              <a:t>27/3/2019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4D80070-77A5-4008-8750-03992B4A268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468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0ED1-58A3-4229-9939-A25563DB88DB}" type="datetime1">
              <a:rPr lang="el-GR" smtClean="0"/>
              <a:t>27/3/2019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4D80070-77A5-4008-8750-03992B4A268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695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7351-7B7A-43B0-9476-5CEAB5871A6E}" type="datetime1">
              <a:rPr lang="el-GR" smtClean="0"/>
              <a:t>27/3/2019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4D80070-77A5-4008-8750-03992B4A268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323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D6B7-8252-43E5-9E82-3C45A40224BF}" type="datetime1">
              <a:rPr lang="el-GR" smtClean="0"/>
              <a:t>27/3/2019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4D80070-77A5-4008-8750-03992B4A268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803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E1016-B751-41A1-8954-A145C9A2CCC0}" type="datetime1">
              <a:rPr lang="el-GR" smtClean="0"/>
              <a:t>27/3/2019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4D80070-77A5-4008-8750-03992B4A268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781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C64B-0369-4368-B759-1242BDC57A23}" type="datetime1">
              <a:rPr lang="el-GR" smtClean="0"/>
              <a:t>27/3/2019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4D80070-77A5-4008-8750-03992B4A268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535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FCE7E-EE2D-438C-95EA-164B948169AB}" type="datetime1">
              <a:rPr lang="el-GR" smtClean="0"/>
              <a:t>27/3/2019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4D80070-77A5-4008-8750-03992B4A268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612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01A6-8159-4584-AE40-1F30EFE848EC}" type="datetime1">
              <a:rPr lang="el-GR" smtClean="0"/>
              <a:t>27/3/2019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E4D80070-77A5-4008-8750-03992B4A268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623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44F921C0-EB1B-4EF9-B4FB-A1C4AE5D8160}" type="datetime1">
              <a:rPr lang="el-GR" smtClean="0"/>
              <a:t>27/3/2019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4D80070-77A5-4008-8750-03992B4A268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613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56784" cy="2952328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el-GR" sz="3200" b="1" dirty="0">
                <a:cs typeface="Calibri" panose="020F0502020204030204" pitchFamily="34" charset="0"/>
              </a:rPr>
              <a:t>Τα </a:t>
            </a:r>
            <a:r>
              <a:rPr lang="el-GR" sz="3200" b="1" dirty="0" smtClean="0">
                <a:cs typeface="Calibri" panose="020F0502020204030204" pitchFamily="34" charset="0"/>
              </a:rPr>
              <a:t>παιδιά παίζουν χωρίς οθόνες.</a:t>
            </a:r>
            <a:br>
              <a:rPr lang="el-GR" sz="3200" b="1" dirty="0" smtClean="0">
                <a:cs typeface="Calibri" panose="020F0502020204030204" pitchFamily="34" charset="0"/>
              </a:rPr>
            </a:br>
            <a:r>
              <a:rPr lang="el-GR" sz="3200" b="1" dirty="0" smtClean="0">
                <a:cs typeface="Calibri" panose="020F0502020204030204" pitchFamily="34" charset="0"/>
              </a:rPr>
              <a:t>Όρια </a:t>
            </a:r>
            <a:r>
              <a:rPr lang="el-GR" sz="3200" b="1" dirty="0">
                <a:cs typeface="Calibri" panose="020F0502020204030204" pitchFamily="34" charset="0"/>
              </a:rPr>
              <a:t>και </a:t>
            </a:r>
            <a:r>
              <a:rPr lang="el-GR" sz="3200" b="1" dirty="0" smtClean="0">
                <a:cs typeface="Calibri" panose="020F0502020204030204" pitchFamily="34" charset="0"/>
              </a:rPr>
              <a:t>Επικοινωνία</a:t>
            </a:r>
            <a:br>
              <a:rPr lang="el-GR" sz="3200" b="1" dirty="0" smtClean="0">
                <a:cs typeface="Calibri" panose="020F0502020204030204" pitchFamily="34" charset="0"/>
              </a:rPr>
            </a:br>
            <a:r>
              <a:rPr lang="el-GR" sz="3200" b="1" dirty="0" smtClean="0">
                <a:cs typeface="Calibri" panose="020F0502020204030204" pitchFamily="34" charset="0"/>
              </a:rPr>
              <a:t>στην οικογένεια</a:t>
            </a:r>
            <a:r>
              <a:rPr lang="el-GR" sz="3200" b="1" dirty="0">
                <a:cs typeface="Calibri" panose="020F0502020204030204" pitchFamily="34" charset="0"/>
              </a:rPr>
              <a:t>.</a:t>
            </a:r>
            <a:endParaRPr lang="el-GR" sz="3200" b="1" dirty="0">
              <a:effectLst/>
              <a:cs typeface="Calibri" panose="020F0502020204030204" pitchFamily="34" charset="0"/>
            </a:endParaRPr>
          </a:p>
        </p:txBody>
      </p:sp>
      <p:sp>
        <p:nvSpPr>
          <p:cNvPr id="9219" name="Subtitle 8"/>
          <p:cNvSpPr>
            <a:spLocks noGrp="1"/>
          </p:cNvSpPr>
          <p:nvPr>
            <p:ph type="body" idx="1"/>
          </p:nvPr>
        </p:nvSpPr>
        <p:spPr>
          <a:xfrm>
            <a:off x="251520" y="4005064"/>
            <a:ext cx="8352928" cy="2852936"/>
          </a:xfrm>
        </p:spPr>
        <p:txBody>
          <a:bodyPr>
            <a:normAutofit fontScale="85000" lnSpcReduction="20000"/>
          </a:bodyPr>
          <a:lstStyle/>
          <a:p>
            <a:pPr marR="0" eaLnBrk="1" hangingPunct="1"/>
            <a:endParaRPr lang="el-GR" sz="2000" dirty="0" smtClean="0"/>
          </a:p>
          <a:p>
            <a:pPr marR="0" eaLnBrk="1" hangingPunct="1"/>
            <a:endParaRPr lang="en-US" sz="2000" dirty="0" smtClean="0">
              <a:latin typeface="Constantia" pitchFamily="18" charset="0"/>
            </a:endParaRPr>
          </a:p>
          <a:p>
            <a:pPr marR="0" eaLnBrk="1" hangingPunct="1"/>
            <a:endParaRPr lang="en-US" sz="900" dirty="0" smtClean="0">
              <a:latin typeface="Constantia" pitchFamily="18" charset="0"/>
            </a:endParaRPr>
          </a:p>
          <a:p>
            <a:pPr lvl="0" algn="r">
              <a:buClr>
                <a:srgbClr val="6EA0B0"/>
              </a:buClr>
            </a:pPr>
            <a:r>
              <a:rPr lang="el-GR" b="1" i="1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Κορδερά </a:t>
            </a:r>
            <a:r>
              <a:rPr lang="el-GR" b="1" i="1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Ειρήνη</a:t>
            </a:r>
            <a:br>
              <a:rPr lang="el-GR" b="1" i="1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</a:br>
            <a:r>
              <a:rPr lang="el-GR" b="1" i="1" dirty="0" smtClean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Ψυχολόγος</a:t>
            </a:r>
            <a:endParaRPr lang="en-US" b="1" i="1" dirty="0" smtClean="0">
              <a:solidFill>
                <a:schemeClr val="accent1">
                  <a:lumMod val="75000"/>
                </a:schemeClr>
              </a:solidFill>
              <a:cs typeface="Calibri" panose="020F0502020204030204" pitchFamily="34" charset="0"/>
            </a:endParaRPr>
          </a:p>
          <a:p>
            <a:pPr lvl="0" algn="r">
              <a:buClr>
                <a:srgbClr val="6EA0B0"/>
              </a:buClr>
            </a:pPr>
            <a:endParaRPr lang="el-GR" sz="1000" dirty="0">
              <a:solidFill>
                <a:prstClr val="black">
                  <a:lumMod val="50000"/>
                </a:prstClr>
              </a:solidFill>
              <a:cs typeface="Calibri" panose="020F0502020204030204" pitchFamily="34" charset="0"/>
            </a:endParaRPr>
          </a:p>
          <a:p>
            <a:pPr lvl="0" algn="r">
              <a:buClr>
                <a:srgbClr val="6EA0B0"/>
              </a:buClr>
            </a:pPr>
            <a:r>
              <a:rPr lang="el-GR" sz="1500" b="0" dirty="0">
                <a:solidFill>
                  <a:prstClr val="black">
                    <a:lumMod val="50000"/>
                  </a:prstClr>
                </a:solidFill>
                <a:cs typeface="Calibri" panose="020F0502020204030204" pitchFamily="34" charset="0"/>
              </a:rPr>
              <a:t>Πτυχιούχος</a:t>
            </a:r>
            <a:r>
              <a:rPr lang="en-US" sz="1500" b="0" dirty="0">
                <a:solidFill>
                  <a:prstClr val="black">
                    <a:lumMod val="50000"/>
                  </a:prstClr>
                </a:solidFill>
                <a:cs typeface="Calibri" panose="020F0502020204030204" pitchFamily="34" charset="0"/>
              </a:rPr>
              <a:t> </a:t>
            </a:r>
            <a:r>
              <a:rPr lang="el-GR" sz="1500" b="0" dirty="0">
                <a:solidFill>
                  <a:prstClr val="black">
                    <a:lumMod val="50000"/>
                  </a:prstClr>
                </a:solidFill>
                <a:cs typeface="Calibri" panose="020F0502020204030204" pitchFamily="34" charset="0"/>
              </a:rPr>
              <a:t>Α</a:t>
            </a:r>
            <a:r>
              <a:rPr lang="en-US" sz="1500" b="0" dirty="0">
                <a:solidFill>
                  <a:prstClr val="black">
                    <a:lumMod val="50000"/>
                  </a:prstClr>
                </a:solidFill>
                <a:cs typeface="Calibri" panose="020F0502020204030204" pitchFamily="34" charset="0"/>
              </a:rPr>
              <a:t>.</a:t>
            </a:r>
            <a:r>
              <a:rPr lang="el-GR" sz="1500" b="0" dirty="0">
                <a:solidFill>
                  <a:prstClr val="black">
                    <a:lumMod val="50000"/>
                  </a:prstClr>
                </a:solidFill>
                <a:cs typeface="Calibri" panose="020F0502020204030204" pitchFamily="34" charset="0"/>
              </a:rPr>
              <a:t>Π</a:t>
            </a:r>
            <a:r>
              <a:rPr lang="en-US" sz="1500" b="0" dirty="0">
                <a:solidFill>
                  <a:prstClr val="black">
                    <a:lumMod val="50000"/>
                  </a:prstClr>
                </a:solidFill>
                <a:cs typeface="Calibri" panose="020F0502020204030204" pitchFamily="34" charset="0"/>
              </a:rPr>
              <a:t>.</a:t>
            </a:r>
            <a:r>
              <a:rPr lang="el-GR" sz="1500" b="0" dirty="0">
                <a:solidFill>
                  <a:prstClr val="black">
                    <a:lumMod val="50000"/>
                  </a:prstClr>
                </a:solidFill>
                <a:cs typeface="Calibri" panose="020F0502020204030204" pitchFamily="34" charset="0"/>
              </a:rPr>
              <a:t>Θ</a:t>
            </a:r>
            <a:r>
              <a:rPr lang="en-US" sz="1500" b="0" dirty="0">
                <a:solidFill>
                  <a:prstClr val="black">
                    <a:lumMod val="50000"/>
                  </a:prstClr>
                </a:solidFill>
                <a:cs typeface="Calibri" panose="020F0502020204030204" pitchFamily="34" charset="0"/>
              </a:rPr>
              <a:t>.</a:t>
            </a:r>
            <a:endParaRPr lang="el-GR" sz="1500" b="0" dirty="0">
              <a:solidFill>
                <a:prstClr val="black">
                  <a:lumMod val="50000"/>
                </a:prstClr>
              </a:solidFill>
              <a:cs typeface="Calibri" panose="020F0502020204030204" pitchFamily="34" charset="0"/>
            </a:endParaRPr>
          </a:p>
          <a:p>
            <a:pPr lvl="0" algn="r">
              <a:buClr>
                <a:srgbClr val="6EA0B0"/>
              </a:buClr>
            </a:pPr>
            <a:r>
              <a:rPr lang="en-US" sz="1500" b="0" dirty="0">
                <a:solidFill>
                  <a:prstClr val="black">
                    <a:lumMod val="50000"/>
                  </a:prstClr>
                </a:solidFill>
                <a:cs typeface="Calibri" panose="020F0502020204030204" pitchFamily="34" charset="0"/>
              </a:rPr>
              <a:t>MSc </a:t>
            </a:r>
            <a:r>
              <a:rPr lang="el-GR" sz="1500" b="0" dirty="0">
                <a:solidFill>
                  <a:prstClr val="black">
                    <a:lumMod val="50000"/>
                  </a:prstClr>
                </a:solidFill>
                <a:cs typeface="Calibri" panose="020F0502020204030204" pitchFamily="34" charset="0"/>
              </a:rPr>
              <a:t>Ψυχολογία </a:t>
            </a:r>
            <a:r>
              <a:rPr lang="el-GR" sz="1500" b="0" dirty="0" smtClean="0">
                <a:solidFill>
                  <a:prstClr val="black">
                    <a:lumMod val="50000"/>
                  </a:prstClr>
                </a:solidFill>
                <a:cs typeface="Calibri" panose="020F0502020204030204" pitchFamily="34" charset="0"/>
              </a:rPr>
              <a:t>Υγείας</a:t>
            </a:r>
            <a:endParaRPr lang="el-GR" sz="1500" b="0" dirty="0">
              <a:solidFill>
                <a:prstClr val="black">
                  <a:lumMod val="50000"/>
                </a:prstClr>
              </a:solidFill>
              <a:cs typeface="Calibri" panose="020F0502020204030204" pitchFamily="34" charset="0"/>
            </a:endParaRPr>
          </a:p>
          <a:p>
            <a:pPr lvl="0" algn="r">
              <a:buClr>
                <a:srgbClr val="6EA0B0"/>
              </a:buClr>
            </a:pPr>
            <a:r>
              <a:rPr lang="en-US" sz="1500" b="0" dirty="0">
                <a:solidFill>
                  <a:prstClr val="black">
                    <a:lumMod val="50000"/>
                  </a:prstClr>
                </a:solidFill>
                <a:cs typeface="Calibri" panose="020F0502020204030204" pitchFamily="34" charset="0"/>
              </a:rPr>
              <a:t> MSc </a:t>
            </a:r>
            <a:r>
              <a:rPr lang="el-GR" sz="1500" b="0" dirty="0">
                <a:solidFill>
                  <a:prstClr val="black">
                    <a:lumMod val="50000"/>
                  </a:prstClr>
                </a:solidFill>
                <a:cs typeface="Calibri" panose="020F0502020204030204" pitchFamily="34" charset="0"/>
              </a:rPr>
              <a:t>Ψυχολογία Παιδιού &amp; </a:t>
            </a:r>
            <a:r>
              <a:rPr lang="el-GR" sz="1500" b="0" dirty="0" smtClean="0">
                <a:solidFill>
                  <a:prstClr val="black">
                    <a:lumMod val="50000"/>
                  </a:prstClr>
                </a:solidFill>
                <a:cs typeface="Calibri" panose="020F0502020204030204" pitchFamily="34" charset="0"/>
              </a:rPr>
              <a:t>Εφήβου, </a:t>
            </a:r>
            <a:r>
              <a:rPr lang="en-US" sz="1500" b="0" dirty="0" smtClean="0">
                <a:solidFill>
                  <a:prstClr val="black">
                    <a:lumMod val="50000"/>
                  </a:prstClr>
                </a:solidFill>
                <a:cs typeface="Calibri" panose="020F0502020204030204" pitchFamily="34" charset="0"/>
              </a:rPr>
              <a:t>Leiden </a:t>
            </a:r>
            <a:r>
              <a:rPr lang="en-US" sz="1500" b="0" dirty="0">
                <a:solidFill>
                  <a:prstClr val="black">
                    <a:lumMod val="50000"/>
                  </a:prstClr>
                </a:solidFill>
                <a:cs typeface="Calibri" panose="020F0502020204030204" pitchFamily="34" charset="0"/>
              </a:rPr>
              <a:t>University NL</a:t>
            </a:r>
          </a:p>
          <a:p>
            <a:pPr lvl="0" algn="r">
              <a:buClr>
                <a:srgbClr val="6EA0B0"/>
              </a:buClr>
            </a:pPr>
            <a:r>
              <a:rPr lang="el-GR" sz="1500" b="0" dirty="0" smtClean="0">
                <a:solidFill>
                  <a:prstClr val="black">
                    <a:lumMod val="50000"/>
                  </a:prstClr>
                </a:solidFill>
                <a:cs typeface="Calibri" panose="020F0502020204030204" pitchFamily="34" charset="0"/>
              </a:rPr>
              <a:t>Ειδίκευση </a:t>
            </a:r>
            <a:r>
              <a:rPr lang="el-GR" sz="1500" b="0" dirty="0">
                <a:solidFill>
                  <a:prstClr val="black">
                    <a:lumMod val="50000"/>
                  </a:prstClr>
                </a:solidFill>
                <a:cs typeface="Calibri" panose="020F0502020204030204" pitchFamily="34" charset="0"/>
              </a:rPr>
              <a:t>στη Συστημική Ψυχοθεραπεία (Ι.Ψ.Κ. &amp; </a:t>
            </a:r>
            <a:r>
              <a:rPr lang="el-GR" sz="1500" b="0" dirty="0" smtClean="0">
                <a:solidFill>
                  <a:prstClr val="black">
                    <a:lumMod val="50000"/>
                  </a:prstClr>
                </a:solidFill>
                <a:cs typeface="Calibri" panose="020F0502020204030204" pitchFamily="34" charset="0"/>
              </a:rPr>
              <a:t>Κε.Σ.Με.Θ.Θ.)</a:t>
            </a:r>
            <a:endParaRPr lang="el-GR" sz="1500" b="0" dirty="0">
              <a:solidFill>
                <a:prstClr val="black">
                  <a:lumMod val="50000"/>
                </a:prstClr>
              </a:solidFill>
              <a:cs typeface="Calibri" panose="020F0502020204030204" pitchFamily="34" charset="0"/>
            </a:endParaRPr>
          </a:p>
          <a:p>
            <a:pPr lvl="0">
              <a:buClr>
                <a:srgbClr val="6EA0B0"/>
              </a:buClr>
            </a:pPr>
            <a:endParaRPr lang="el-GR" sz="1600" i="1" dirty="0">
              <a:solidFill>
                <a:srgbClr val="3B3B3B"/>
              </a:solidFill>
              <a:cs typeface="Calibri" panose="020F0502020204030204" pitchFamily="34" charset="0"/>
            </a:endParaRPr>
          </a:p>
          <a:p>
            <a:pPr marR="0" algn="r" eaLnBrk="1" hangingPunct="1"/>
            <a:endParaRPr lang="en-US" sz="1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62827"/>
            <a:ext cx="3960440" cy="2224996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39552" y="5891110"/>
            <a:ext cx="3859795" cy="228659"/>
          </a:xfrm>
        </p:spPr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5978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684221"/>
            <a:ext cx="8219256" cy="1277765"/>
          </a:xfrm>
        </p:spPr>
        <p:txBody>
          <a:bodyPr>
            <a:normAutofit/>
          </a:bodyPr>
          <a:lstStyle/>
          <a:p>
            <a:pPr algn="ctr"/>
            <a:r>
              <a:rPr lang="el-GR" sz="3300" b="1" dirty="0" smtClean="0"/>
              <a:t>Κίνδυνοι</a:t>
            </a:r>
            <a:r>
              <a:rPr lang="el-GR" b="1" dirty="0"/>
              <a:t> </a:t>
            </a:r>
            <a:r>
              <a:rPr lang="el-GR" b="1" dirty="0" smtClean="0"/>
              <a:t>από τη μη ελεγχόμενη χρήση του διαδικτύου από τα παιδιά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85407" y="1828045"/>
            <a:ext cx="7467600" cy="45451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l-GR" sz="2000" dirty="0" smtClean="0"/>
          </a:p>
          <a:p>
            <a:pPr>
              <a:buFont typeface="Wingdings" pitchFamily="2" charset="2"/>
              <a:buChar char="q"/>
            </a:pPr>
            <a:endParaRPr lang="el-GR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Εθισμός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/>
              <a:t>Επικίνδυνο/ ακατάλληλο περιεχόμενο                            </a:t>
            </a:r>
            <a:endParaRPr lang="el-GR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Παγίδες στα Μέσα Κοινωνικής Δικτύωσης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/>
              <a:t>Ψηφιακός Εκφοβισμός </a:t>
            </a:r>
            <a:r>
              <a:rPr lang="el-GR" sz="2000" dirty="0" smtClean="0"/>
              <a:t>(</a:t>
            </a:r>
            <a:r>
              <a:rPr lang="en-US" sz="2000" dirty="0" smtClean="0"/>
              <a:t>cyberbullying)</a:t>
            </a:r>
            <a:endParaRPr lang="el-GR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Παιδική πορνογραφία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Απάτες μέσω διαδικτύου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383944"/>
            <a:ext cx="3168352" cy="220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2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«Τεχνολογικό χάσμα γενεών»</a:t>
            </a:r>
            <a:endParaRPr lang="el-GR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7686700" cy="4873752"/>
          </a:xfrm>
        </p:spPr>
        <p:txBody>
          <a:bodyPr/>
          <a:lstStyle/>
          <a:p>
            <a:pPr marL="411480" algn="just">
              <a:lnSpc>
                <a:spcPct val="80000"/>
              </a:lnSpc>
              <a:buNone/>
              <a:defRPr/>
            </a:pPr>
            <a:endParaRPr lang="el-GR" sz="2000" i="1" dirty="0" smtClean="0"/>
          </a:p>
          <a:p>
            <a:endParaRPr lang="el-GR" dirty="0"/>
          </a:p>
        </p:txBody>
      </p:sp>
      <p:pic>
        <p:nvPicPr>
          <p:cNvPr id="9218" name="Picture 2" descr="C:\Users\IRINI\Desktop\Εθισμός στο διαδίκτυο και την τηλεόραση\φωτο\internet_11107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4695" y="2556036"/>
            <a:ext cx="4855577" cy="3428037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739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Irini\Desktop\Παιδιά και νεες τεχνολογίες\photos\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428868"/>
            <a:ext cx="5143536" cy="3861683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4764" y="753566"/>
            <a:ext cx="8043890" cy="1143000"/>
          </a:xfrm>
        </p:spPr>
        <p:txBody>
          <a:bodyPr/>
          <a:lstStyle/>
          <a:p>
            <a:r>
              <a:rPr lang="el-GR" b="1" dirty="0" smtClean="0"/>
              <a:t>Γονικός έλεγχος (</a:t>
            </a:r>
            <a:r>
              <a:rPr lang="en-US" b="1" dirty="0" smtClean="0"/>
              <a:t>Parental control</a:t>
            </a:r>
            <a:r>
              <a:rPr lang="el-GR" b="1" dirty="0" smtClean="0"/>
              <a:t>)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49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IRINI\Desktop\Εθισμός στο διαδίκτυο και την τηλεόραση\φωτο\pi-schoo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412776"/>
            <a:ext cx="6236306" cy="423228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81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IRINI\Desktop\Εθισμός στο διαδίκτυο και την τηλεόραση\φωτο\internet-online-web-creativity-e13576729576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149" y="2852936"/>
            <a:ext cx="6078025" cy="3002373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0842" y="764704"/>
            <a:ext cx="7653566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b="1" dirty="0"/>
              <a:t>Τ</a:t>
            </a:r>
            <a:r>
              <a:rPr lang="el-GR" b="1" dirty="0" smtClean="0"/>
              <a:t>ο διαδίκτυο </a:t>
            </a:r>
            <a:br>
              <a:rPr lang="el-GR" b="1" dirty="0" smtClean="0"/>
            </a:br>
            <a:r>
              <a:rPr lang="el-GR" b="1" dirty="0" smtClean="0">
                <a:sym typeface="Wingdings" pitchFamily="2" charset="2"/>
              </a:rPr>
              <a:t>η </a:t>
            </a:r>
            <a:r>
              <a:rPr lang="el-GR" b="1" dirty="0" smtClean="0"/>
              <a:t>επανάσταση</a:t>
            </a:r>
            <a:r>
              <a:rPr lang="en-US" b="1" dirty="0" smtClean="0"/>
              <a:t> </a:t>
            </a:r>
            <a:r>
              <a:rPr lang="el-GR" b="1" dirty="0" smtClean="0"/>
              <a:t>της εποχής μας</a:t>
            </a:r>
            <a:r>
              <a:rPr lang="en-US" b="1" dirty="0" smtClean="0"/>
              <a:t>!</a:t>
            </a:r>
            <a:endParaRPr lang="el-GR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1768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1500198"/>
          </a:xfrm>
        </p:spPr>
        <p:txBody>
          <a:bodyPr>
            <a:normAutofit/>
          </a:bodyPr>
          <a:lstStyle/>
          <a:p>
            <a:r>
              <a:rPr lang="el-GR" sz="2800" b="1" dirty="0" smtClean="0">
                <a:effectLst/>
              </a:rPr>
              <a:t>ΠΡΟΣΟΧΗ!</a:t>
            </a:r>
            <a:br>
              <a:rPr lang="el-GR" sz="2800" b="1" dirty="0" smtClean="0">
                <a:effectLst/>
              </a:rPr>
            </a:br>
            <a:r>
              <a:rPr lang="el-GR" sz="2600" b="1" dirty="0" smtClean="0"/>
              <a:t>Ό</a:t>
            </a:r>
            <a:r>
              <a:rPr lang="el-GR" sz="2600" b="1" dirty="0" smtClean="0">
                <a:effectLst/>
              </a:rPr>
              <a:t>χι δαιμονοποίηση των νέων τεχνολογιών</a:t>
            </a:r>
            <a:r>
              <a:rPr lang="el-GR" sz="2600" b="1" dirty="0" smtClean="0"/>
              <a:t/>
            </a:r>
            <a:br>
              <a:rPr lang="el-GR" sz="2600" b="1" dirty="0" smtClean="0"/>
            </a:br>
            <a:r>
              <a:rPr lang="el-GR" sz="2600" b="1" dirty="0" smtClean="0">
                <a:effectLst/>
              </a:rPr>
              <a:t>και του διαδικτύου!</a:t>
            </a:r>
            <a:endParaRPr lang="el-GR" sz="26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233" y="2916380"/>
            <a:ext cx="8229600" cy="3714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>
                <a:latin typeface="Constantia" pitchFamily="18" charset="0"/>
              </a:rPr>
              <a:t>Υπάρχουν ασύγκριτα περισσότερες θετικές επιπτώσεις!</a:t>
            </a:r>
          </a:p>
          <a:p>
            <a:endParaRPr lang="el-GR" dirty="0" smtClean="0">
              <a:latin typeface="Constantia" pitchFamily="18" charset="0"/>
            </a:endParaRPr>
          </a:p>
          <a:p>
            <a:pPr>
              <a:buNone/>
            </a:pPr>
            <a:endParaRPr lang="el-GR" dirty="0">
              <a:latin typeface="Constantia" pitchFamily="18" charset="0"/>
            </a:endParaRPr>
          </a:p>
        </p:txBody>
      </p:sp>
      <p:pic>
        <p:nvPicPr>
          <p:cNvPr id="23554" name="Picture 2" descr="C:\Users\IRINI\Desktop\Εθισμός στο διαδίκτυο και την τηλεόραση\φωτο\negative-positive-ke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168776"/>
            <a:ext cx="3014825" cy="2689224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9396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Θετικές Επιπτώσεις του Η/Υ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643050"/>
            <a:ext cx="7929618" cy="50006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l-GR" sz="2200" dirty="0" smtClean="0"/>
          </a:p>
          <a:p>
            <a:pPr>
              <a:buNone/>
            </a:pPr>
            <a:endParaRPr lang="el-GR" sz="2200" dirty="0"/>
          </a:p>
          <a:p>
            <a:pPr>
              <a:buNone/>
            </a:pPr>
            <a:r>
              <a:rPr lang="el-GR" sz="2600" dirty="0"/>
              <a:t>Σ</a:t>
            </a:r>
            <a:r>
              <a:rPr lang="el-GR" sz="2600" dirty="0" smtClean="0"/>
              <a:t>ε μικρές και σωστές δόσεις βελτιώνει</a:t>
            </a:r>
            <a:r>
              <a:rPr lang="en-US" sz="2600" dirty="0" smtClean="0"/>
              <a:t>:</a:t>
            </a:r>
            <a:endParaRPr lang="el-GR" sz="2600" dirty="0" smtClean="0"/>
          </a:p>
          <a:p>
            <a:pPr>
              <a:buNone/>
            </a:pPr>
            <a:endParaRPr lang="el-GR" sz="2300" dirty="0" smtClean="0"/>
          </a:p>
          <a:p>
            <a:r>
              <a:rPr lang="el-GR" sz="2300" dirty="0" smtClean="0"/>
              <a:t>την παρατηρητικότητα</a:t>
            </a:r>
          </a:p>
          <a:p>
            <a:r>
              <a:rPr lang="el-GR" sz="2300" dirty="0" smtClean="0"/>
              <a:t>την επιδεξιότητα</a:t>
            </a:r>
            <a:endParaRPr lang="en-US" sz="2300" dirty="0" smtClean="0"/>
          </a:p>
          <a:p>
            <a:r>
              <a:rPr lang="el-GR" sz="2300" dirty="0" smtClean="0"/>
              <a:t>τα αντανακλαστικά</a:t>
            </a:r>
            <a:endParaRPr lang="en-US" sz="2300" dirty="0" smtClean="0"/>
          </a:p>
          <a:p>
            <a:r>
              <a:rPr lang="el-GR" sz="2300" dirty="0" smtClean="0"/>
              <a:t>την αντίληψη του χώρου</a:t>
            </a:r>
          </a:p>
          <a:p>
            <a:r>
              <a:rPr lang="el-GR" sz="2300" dirty="0" smtClean="0"/>
              <a:t>τον οπτικοκινητικό συντονισμό</a:t>
            </a:r>
          </a:p>
          <a:p>
            <a:r>
              <a:rPr lang="el-GR" sz="2300" dirty="0" smtClean="0"/>
              <a:t>την ικανότητα επίλυσης προβλημάτων</a:t>
            </a:r>
          </a:p>
          <a:p>
            <a:r>
              <a:rPr lang="el-GR" sz="2300" dirty="0" smtClean="0"/>
              <a:t>προσφέρουν εξοικείωση με τη τεχνολογία</a:t>
            </a:r>
          </a:p>
          <a:p>
            <a:r>
              <a:rPr lang="el-GR" sz="2300" dirty="0" smtClean="0"/>
              <a:t>αύξηση των γενικών γνώσεων</a:t>
            </a:r>
          </a:p>
          <a:p>
            <a:r>
              <a:rPr lang="el-GR" sz="2300" dirty="0" smtClean="0"/>
              <a:t>μπορούν να χρησιμοποιηθούν για την αντιμετώπιση μαθησιακών δυσκολιών</a:t>
            </a:r>
          </a:p>
          <a:p>
            <a:endParaRPr lang="el-GR" sz="2200" dirty="0"/>
          </a:p>
          <a:p>
            <a:endParaRPr lang="el-GR" sz="2200" dirty="0" smtClean="0"/>
          </a:p>
          <a:p>
            <a:endParaRPr lang="el-G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701466" y="4599483"/>
            <a:ext cx="3859795" cy="228659"/>
          </a:xfrm>
        </p:spPr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5163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Το μήνυμα μας προς τα παιδιά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96309" y="2312850"/>
            <a:ext cx="7467600" cy="4545150"/>
          </a:xfrm>
        </p:spPr>
        <p:txBody>
          <a:bodyPr/>
          <a:lstStyle/>
          <a:p>
            <a:endParaRPr lang="el-GR" sz="2000" b="1" dirty="0" smtClean="0"/>
          </a:p>
          <a:p>
            <a:r>
              <a:rPr lang="el-GR" sz="2000" dirty="0" smtClean="0"/>
              <a:t>Ναι στη χρήση των νέων τεχνολογιών!</a:t>
            </a:r>
          </a:p>
          <a:p>
            <a:r>
              <a:rPr lang="el-GR" sz="2000" dirty="0" smtClean="0"/>
              <a:t>Όχι στην κατάχρηση.</a:t>
            </a:r>
          </a:p>
          <a:p>
            <a:pPr marL="0" indent="0">
              <a:buNone/>
            </a:pPr>
            <a:endParaRPr lang="el-GR" sz="2000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l-GR" sz="2000" b="1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l-GR" b="1" i="1" dirty="0">
                <a:solidFill>
                  <a:srgbClr val="C00000"/>
                </a:solidFill>
              </a:rPr>
              <a:t>«Δεν απαγορεύουμε στα παιδιά να περάσουν το πεζοδρόμιο, απλώς τα μαθαίνουμε πώς να περνούν με ασφάλεια».</a:t>
            </a:r>
          </a:p>
          <a:p>
            <a:endParaRPr lang="el-G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120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2700" b="1" dirty="0" smtClean="0"/>
              <a:t>Πότε να αγοράσω στο παιδί μου το δικό του κινητό?</a:t>
            </a:r>
            <a:endParaRPr lang="el-GR" sz="27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66441" y="2060848"/>
            <a:ext cx="6345260" cy="3530599"/>
          </a:xfrm>
        </p:spPr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sz="2200" dirty="0" smtClean="0"/>
              <a:t>«όσο πιο αργά, τόσο πιο καλά»</a:t>
            </a:r>
            <a:endParaRPr lang="el-GR" sz="2200" dirty="0"/>
          </a:p>
        </p:txBody>
      </p:sp>
      <p:pic>
        <p:nvPicPr>
          <p:cNvPr id="10242" name="Picture 2" descr="C:\Users\Irini\Desktop\Παιδιά και νεες τεχνολογίες\photos\baby_with_mobile_phone_in_h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00438"/>
            <a:ext cx="5000628" cy="2812853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110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115616" y="4077072"/>
            <a:ext cx="6172200" cy="1894362"/>
          </a:xfrm>
        </p:spPr>
        <p:txBody>
          <a:bodyPr/>
          <a:lstStyle/>
          <a:p>
            <a:r>
              <a:rPr lang="el-GR" dirty="0" smtClean="0"/>
              <a:t>ΟΡΙΑ</a:t>
            </a:r>
            <a:br>
              <a:rPr lang="el-GR" dirty="0" smtClean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522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43608" y="2924944"/>
            <a:ext cx="5917677" cy="2554758"/>
          </a:xfrm>
        </p:spPr>
        <p:txBody>
          <a:bodyPr/>
          <a:lstStyle/>
          <a:p>
            <a:r>
              <a:rPr lang="el-GR" dirty="0" smtClean="0"/>
              <a:t>ΟΘΟΝΕΣ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98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191060"/>
            <a:ext cx="2987824" cy="306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1403648" y="692696"/>
            <a:ext cx="7498080" cy="1143000"/>
          </a:xfrm>
        </p:spPr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παιδι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χρει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ζονται όρια. </a:t>
            </a:r>
            <a:b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έχουν ανάγκη.</a:t>
            </a:r>
            <a:endParaRPr lang="el-GR" b="1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1403648" y="2348880"/>
            <a:ext cx="7498080" cy="3421360"/>
          </a:xfrm>
        </p:spPr>
        <p:txBody>
          <a:bodyPr/>
          <a:lstStyle/>
          <a:p>
            <a:endParaRPr lang="en-US" dirty="0" smtClean="0"/>
          </a:p>
          <a:p>
            <a:r>
              <a:rPr lang="el-GR" dirty="0" smtClean="0"/>
              <a:t>Αγάπη </a:t>
            </a:r>
          </a:p>
          <a:p>
            <a:r>
              <a:rPr lang="el-GR" dirty="0" smtClean="0"/>
              <a:t>Αποδοχή</a:t>
            </a:r>
          </a:p>
          <a:p>
            <a:r>
              <a:rPr lang="el-GR" dirty="0" smtClean="0"/>
              <a:t>Επικοινωνία</a:t>
            </a:r>
          </a:p>
          <a:p>
            <a:r>
              <a:rPr lang="el-GR" dirty="0" smtClean="0"/>
              <a:t>Όρια </a:t>
            </a:r>
          </a:p>
          <a:p>
            <a:r>
              <a:rPr lang="el-GR" dirty="0" smtClean="0"/>
              <a:t>Ασφάλεια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102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Τα </a:t>
            </a:r>
            <a:r>
              <a:rPr lang="el-GR" b="1" dirty="0"/>
              <a:t>ό</a:t>
            </a:r>
            <a:r>
              <a:rPr lang="el-GR" b="1" dirty="0" smtClean="0"/>
              <a:t>ρια για να αποδώσουν χρειάζεται να είναι</a:t>
            </a:r>
            <a:r>
              <a:rPr lang="en-US" b="1" dirty="0" smtClean="0"/>
              <a:t>: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2285992"/>
            <a:ext cx="7467600" cy="454515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endParaRPr lang="el-GR" sz="2000" b="1" dirty="0" smtClean="0"/>
          </a:p>
          <a:p>
            <a:pPr>
              <a:buFont typeface="Wingdings" pitchFamily="2" charset="2"/>
              <a:buChar char="ü"/>
            </a:pPr>
            <a:r>
              <a:rPr lang="el-GR" sz="2000" b="1" dirty="0" smtClean="0"/>
              <a:t>Σταθερά</a:t>
            </a:r>
          </a:p>
          <a:p>
            <a:pPr>
              <a:buFont typeface="Wingdings" pitchFamily="2" charset="2"/>
              <a:buChar char="ü"/>
            </a:pPr>
            <a:endParaRPr lang="el-GR" sz="2000" b="1" dirty="0"/>
          </a:p>
          <a:p>
            <a:pPr>
              <a:buFont typeface="Wingdings" pitchFamily="2" charset="2"/>
              <a:buChar char="ü"/>
            </a:pPr>
            <a:r>
              <a:rPr lang="el-GR" sz="2000" b="1" dirty="0" smtClean="0"/>
              <a:t>Ξεκάθαρα</a:t>
            </a:r>
          </a:p>
          <a:p>
            <a:pPr marL="0" indent="0">
              <a:buNone/>
            </a:pPr>
            <a:endParaRPr lang="en-US" sz="2000" b="1" dirty="0" smtClean="0"/>
          </a:p>
          <a:p>
            <a:pPr>
              <a:buFont typeface="Wingdings" pitchFamily="2" charset="2"/>
              <a:buChar char="ü"/>
            </a:pPr>
            <a:r>
              <a:rPr lang="el-GR" sz="2000" b="1" dirty="0" smtClean="0"/>
              <a:t>Κοινά και από τους δύο γονείς</a:t>
            </a: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2695743"/>
            <a:ext cx="2442830" cy="411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4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Η επιρροή των γύρω</a:t>
            </a:r>
            <a:endParaRPr lang="el-GR" b="1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539552" y="2285992"/>
            <a:ext cx="7911799" cy="3530599"/>
          </a:xfrm>
        </p:spPr>
        <p:txBody>
          <a:bodyPr>
            <a:normAutofit/>
          </a:bodyPr>
          <a:lstStyle/>
          <a:p>
            <a:endParaRPr lang="el-GR" dirty="0" smtClean="0"/>
          </a:p>
          <a:p>
            <a:pPr>
              <a:buNone/>
            </a:pPr>
            <a:r>
              <a:rPr lang="el-GR" sz="2000" dirty="0" smtClean="0"/>
              <a:t>Τι γίνεται όταν επεμβαίνουν οι γιαγιάδες και οι παππούδες και εφαρμόζουν τους δικούς τους κανόνες;</a:t>
            </a:r>
          </a:p>
          <a:p>
            <a:endParaRPr lang="el-GR" sz="2000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  <p:pic>
        <p:nvPicPr>
          <p:cNvPr id="80900" name="Picture 4" descr="http://i2.wp.com/antikleidi.com/wp-content/uploads/2014/01/Children-Enjoy-With-Grandy-And-Grandfath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9953" y="4005064"/>
            <a:ext cx="3317811" cy="2822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46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RINI\Desktop\Εθισμός στο διαδίκτυο και την τηλεόραση\φωτο\internet_and_children_15877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191" y="4883285"/>
            <a:ext cx="2818709" cy="1961352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0842" y="689947"/>
            <a:ext cx="7467600" cy="1143000"/>
          </a:xfrm>
        </p:spPr>
        <p:txBody>
          <a:bodyPr/>
          <a:lstStyle/>
          <a:p>
            <a:r>
              <a:rPr lang="el-GR" b="1" dirty="0" smtClean="0"/>
              <a:t>Τι μπορώ να κάνω ως γονιός</a:t>
            </a:r>
            <a:r>
              <a:rPr lang="en-US" b="1" dirty="0" smtClean="0"/>
              <a:t>;</a:t>
            </a:r>
            <a:endParaRPr lang="el-GR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2275957"/>
            <a:ext cx="8229600" cy="42926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1700" dirty="0" smtClean="0"/>
              <a:t>Όριο ως προς τον χρόνο έκθεσης.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700" dirty="0" smtClean="0"/>
              <a:t>Όχι «ηλεκτρονική </a:t>
            </a:r>
            <a:r>
              <a:rPr lang="en-US" sz="1700" dirty="0" smtClean="0"/>
              <a:t>baby-sitter</a:t>
            </a:r>
            <a:r>
              <a:rPr lang="el-GR" sz="1700" dirty="0" smtClean="0"/>
              <a:t>».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700" dirty="0" smtClean="0"/>
              <a:t>Έλεγχος ως προς την ποιότητα του υλικού.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700" dirty="0"/>
              <a:t>Οι οθόνες σε κοινόχρηστο χώρο (σαλόνι</a:t>
            </a:r>
            <a:r>
              <a:rPr lang="el-GR" sz="1700" dirty="0" smtClean="0"/>
              <a:t>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700" dirty="0"/>
              <a:t>Χρησιμοποίηση ειδικών φίλτρων («γονικού ελέγχου</a:t>
            </a:r>
            <a:r>
              <a:rPr lang="el-GR" sz="1700" dirty="0" smtClean="0"/>
              <a:t>»).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700" dirty="0"/>
              <a:t>Ενημέρωση και εξοικείωση των γονιών με το διαδίκτυο</a:t>
            </a:r>
            <a:r>
              <a:rPr lang="el-GR" sz="17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700" dirty="0"/>
              <a:t>Κ</a:t>
            </a:r>
            <a:r>
              <a:rPr lang="el-GR" sz="1700" dirty="0" smtClean="0"/>
              <a:t>αθοδήγηση για τις διαδικτυακές δραστηριότητες.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700" dirty="0" smtClean="0"/>
              <a:t>Ενθάρρυνση για δραστηριότητες και χόμπι εκτός Η/Υ και τηλεόρασης.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700" dirty="0" smtClean="0"/>
              <a:t>Οι γονείς, θετικά πρότυπα προς μίμηση</a:t>
            </a:r>
            <a:r>
              <a:rPr lang="en-US" sz="1700" dirty="0" smtClean="0"/>
              <a:t>!!!</a:t>
            </a:r>
            <a:endParaRPr lang="el-GR" sz="17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l-GR" sz="1700" dirty="0" smtClean="0"/>
              <a:t>Χρόνος μαζί με τα παιδιά μας.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sz="1600" dirty="0" smtClean="0"/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55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043608" y="3356992"/>
            <a:ext cx="6172200" cy="1894362"/>
          </a:xfrm>
        </p:spPr>
        <p:txBody>
          <a:bodyPr/>
          <a:lstStyle/>
          <a:p>
            <a:r>
              <a:rPr lang="el-GR" dirty="0" smtClean="0"/>
              <a:t>ΕΠΙΚΟΙΝΩΝΙΑ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44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Irini\Desktop\ΠΡΟΣΧΟΛΙΚΗ ΗΛΙΚΙΑ\φωτο\disciplin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9639" y="4653136"/>
            <a:ext cx="2443902" cy="2067918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Ε</a:t>
            </a:r>
            <a:r>
              <a:rPr lang="el-GR" sz="3200" b="1" dirty="0" smtClean="0"/>
              <a:t>πικοινωνία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l-GR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sz="2000" i="1" dirty="0" smtClean="0"/>
              <a:t>«μιλάμε λιγότερο και ακούμε περισσότερο»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i="1" dirty="0" smtClean="0"/>
              <a:t>μη επικριτική διάθεση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i="1" dirty="0" smtClean="0"/>
              <a:t>μιλάμε για μας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i="1" dirty="0" smtClean="0"/>
              <a:t>εκφράζουμε κι εμείς οι ίδιοι τα συναισθήματά μας, για να μάθει να το κάνει και το παιδί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2000" i="1" dirty="0" smtClean="0"/>
              <a:t>σεβόμαστε την άποψή του</a:t>
            </a:r>
          </a:p>
          <a:p>
            <a:pPr>
              <a:buNone/>
            </a:pPr>
            <a:endParaRPr lang="el-GR" sz="2200" i="1" dirty="0" smtClean="0"/>
          </a:p>
          <a:p>
            <a:pPr>
              <a:buNone/>
            </a:pPr>
            <a:r>
              <a:rPr lang="el-GR" sz="2000" dirty="0" smtClean="0"/>
              <a:t>Η εδραίωση της επικοινωνίας από μικρή ηλικία </a:t>
            </a:r>
            <a:r>
              <a:rPr lang="el-GR" sz="2000" dirty="0" smtClean="0">
                <a:sym typeface="Wingdings" pitchFamily="2" charset="2"/>
              </a:rPr>
              <a:t> </a:t>
            </a:r>
            <a:r>
              <a:rPr lang="el-GR" sz="2000" dirty="0" smtClean="0"/>
              <a:t>πολύ βασική και για τη συνέχεια.</a:t>
            </a:r>
          </a:p>
          <a:p>
            <a:pPr>
              <a:buNone/>
            </a:pPr>
            <a:r>
              <a:rPr lang="el-GR" sz="2000" dirty="0" smtClean="0"/>
              <a:t>Όχι στην εφηβεία έναρξη της επικοινωνίας!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76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683568" y="908720"/>
            <a:ext cx="7281890" cy="796908"/>
          </a:xfrm>
        </p:spPr>
        <p:txBody>
          <a:bodyPr>
            <a:normAutofit/>
          </a:bodyPr>
          <a:lstStyle/>
          <a:p>
            <a:r>
              <a:rPr lang="el-GR" sz="2400" b="1" i="1" dirty="0" smtClean="0"/>
              <a:t>«ΤΟ ΠΑΙΔΙ ΣΤΟΝ ΠΑΤΕΡΑ ΤΟΥ»</a:t>
            </a:r>
            <a:endParaRPr lang="el-GR" sz="2400" b="1" i="1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548640" y="2285992"/>
            <a:ext cx="8229600" cy="457200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l-GR" dirty="0" smtClean="0">
                <a:solidFill>
                  <a:schemeClr val="tx1"/>
                </a:solidFill>
              </a:rPr>
              <a:t>   </a:t>
            </a:r>
            <a:r>
              <a:rPr lang="el-GR" i="1" dirty="0" smtClean="0">
                <a:solidFill>
                  <a:schemeClr val="tx1"/>
                </a:solidFill>
              </a:rPr>
              <a:t>      </a:t>
            </a:r>
            <a:r>
              <a:rPr lang="el-GR" b="1" i="1" dirty="0" smtClean="0">
                <a:solidFill>
                  <a:schemeClr val="tx1"/>
                </a:solidFill>
              </a:rPr>
              <a:t>Όταν σου ζητώ να μ' ακούσεις</a:t>
            </a:r>
            <a:br>
              <a:rPr lang="el-GR" b="1" i="1" dirty="0" smtClean="0">
                <a:solidFill>
                  <a:schemeClr val="tx1"/>
                </a:solidFill>
              </a:rPr>
            </a:br>
            <a:r>
              <a:rPr lang="el-GR" b="1" i="1" dirty="0" smtClean="0">
                <a:solidFill>
                  <a:schemeClr val="tx1"/>
                </a:solidFill>
              </a:rPr>
              <a:t>κι εσύ αρχίζεις να δίνεις συμβουλές</a:t>
            </a:r>
            <a:br>
              <a:rPr lang="el-GR" b="1" i="1" dirty="0" smtClean="0">
                <a:solidFill>
                  <a:schemeClr val="tx1"/>
                </a:solidFill>
              </a:rPr>
            </a:br>
            <a:r>
              <a:rPr lang="el-GR" b="1" i="1" dirty="0" smtClean="0">
                <a:solidFill>
                  <a:schemeClr val="tx1"/>
                </a:solidFill>
              </a:rPr>
              <a:t>δεν έκανες αυτό που σου ζήτησα.</a:t>
            </a:r>
            <a:br>
              <a:rPr lang="el-GR" b="1" i="1" dirty="0" smtClean="0">
                <a:solidFill>
                  <a:schemeClr val="tx1"/>
                </a:solidFill>
              </a:rPr>
            </a:br>
            <a:r>
              <a:rPr lang="el-GR" b="1" i="1" dirty="0" smtClean="0">
                <a:solidFill>
                  <a:schemeClr val="tx1"/>
                </a:solidFill>
              </a:rPr>
              <a:t/>
            </a:r>
            <a:br>
              <a:rPr lang="el-GR" b="1" i="1" dirty="0" smtClean="0">
                <a:solidFill>
                  <a:schemeClr val="tx1"/>
                </a:solidFill>
              </a:rPr>
            </a:br>
            <a:r>
              <a:rPr lang="el-GR" b="1" i="1" dirty="0" smtClean="0">
                <a:solidFill>
                  <a:schemeClr val="tx1"/>
                </a:solidFill>
              </a:rPr>
              <a:t>Όταν σου ζητώ να μ' ακούσεις </a:t>
            </a:r>
            <a:br>
              <a:rPr lang="el-GR" b="1" i="1" dirty="0" smtClean="0">
                <a:solidFill>
                  <a:schemeClr val="tx1"/>
                </a:solidFill>
              </a:rPr>
            </a:br>
            <a:r>
              <a:rPr lang="el-GR" b="1" i="1" dirty="0" smtClean="0">
                <a:solidFill>
                  <a:schemeClr val="tx1"/>
                </a:solidFill>
              </a:rPr>
              <a:t>κι εσύ αρχίζεις να μου λες γιατί </a:t>
            </a:r>
            <a:br>
              <a:rPr lang="el-GR" b="1" i="1" dirty="0" smtClean="0">
                <a:solidFill>
                  <a:schemeClr val="tx1"/>
                </a:solidFill>
              </a:rPr>
            </a:br>
            <a:r>
              <a:rPr lang="el-GR" b="1" i="1" dirty="0" smtClean="0">
                <a:solidFill>
                  <a:schemeClr val="tx1"/>
                </a:solidFill>
              </a:rPr>
              <a:t>δε νοιώθω και τόσο ωραία.</a:t>
            </a:r>
            <a:br>
              <a:rPr lang="el-GR" b="1" i="1" dirty="0" smtClean="0">
                <a:solidFill>
                  <a:schemeClr val="tx1"/>
                </a:solidFill>
              </a:rPr>
            </a:br>
            <a:r>
              <a:rPr lang="el-GR" b="1" i="1" dirty="0" smtClean="0">
                <a:solidFill>
                  <a:schemeClr val="tx1"/>
                </a:solidFill>
              </a:rPr>
              <a:t/>
            </a:r>
            <a:br>
              <a:rPr lang="el-GR" b="1" i="1" dirty="0" smtClean="0">
                <a:solidFill>
                  <a:schemeClr val="tx1"/>
                </a:solidFill>
              </a:rPr>
            </a:br>
            <a:r>
              <a:rPr lang="el-GR" b="1" i="1" dirty="0" smtClean="0">
                <a:solidFill>
                  <a:schemeClr val="tx1"/>
                </a:solidFill>
              </a:rPr>
              <a:t>Ποδοπατείς τα αισθήματα μου.</a:t>
            </a:r>
            <a:br>
              <a:rPr lang="el-GR" b="1" i="1" dirty="0" smtClean="0">
                <a:solidFill>
                  <a:schemeClr val="tx1"/>
                </a:solidFill>
              </a:rPr>
            </a:br>
            <a:r>
              <a:rPr lang="el-GR" b="1" i="1" dirty="0" smtClean="0">
                <a:solidFill>
                  <a:schemeClr val="tx1"/>
                </a:solidFill>
              </a:rPr>
              <a:t/>
            </a:r>
            <a:br>
              <a:rPr lang="el-GR" b="1" i="1" dirty="0" smtClean="0">
                <a:solidFill>
                  <a:schemeClr val="tx1"/>
                </a:solidFill>
              </a:rPr>
            </a:br>
            <a:r>
              <a:rPr lang="el-GR" b="1" i="1" dirty="0" smtClean="0">
                <a:solidFill>
                  <a:schemeClr val="tx1"/>
                </a:solidFill>
              </a:rPr>
              <a:t>Όταν σου ζητώ να μ' ακούσεις</a:t>
            </a:r>
            <a:br>
              <a:rPr lang="el-GR" b="1" i="1" dirty="0" smtClean="0">
                <a:solidFill>
                  <a:schemeClr val="tx1"/>
                </a:solidFill>
              </a:rPr>
            </a:br>
            <a:r>
              <a:rPr lang="el-GR" b="1" i="1" dirty="0" smtClean="0">
                <a:solidFill>
                  <a:schemeClr val="tx1"/>
                </a:solidFill>
              </a:rPr>
              <a:t>και νοιώθεις υποχρεωμένος να κάνεις κάτι</a:t>
            </a:r>
            <a:br>
              <a:rPr lang="el-GR" b="1" i="1" dirty="0" smtClean="0">
                <a:solidFill>
                  <a:schemeClr val="tx1"/>
                </a:solidFill>
              </a:rPr>
            </a:br>
            <a:r>
              <a:rPr lang="el-GR" b="1" i="1" dirty="0" smtClean="0">
                <a:solidFill>
                  <a:schemeClr val="tx1"/>
                </a:solidFill>
              </a:rPr>
              <a:t>για να λύσεις τα προβλήματα μου,</a:t>
            </a:r>
            <a:br>
              <a:rPr lang="el-GR" b="1" i="1" dirty="0" smtClean="0">
                <a:solidFill>
                  <a:schemeClr val="tx1"/>
                </a:solidFill>
              </a:rPr>
            </a:br>
            <a:r>
              <a:rPr lang="el-GR" b="1" i="1" dirty="0" smtClean="0">
                <a:solidFill>
                  <a:schemeClr val="tx1"/>
                </a:solidFill>
              </a:rPr>
              <a:t>δεν με κατάλαβες, όσο κι αν φαίνεται παράξενο.</a:t>
            </a:r>
            <a:br>
              <a:rPr lang="el-GR" b="1" i="1" dirty="0" smtClean="0">
                <a:solidFill>
                  <a:schemeClr val="tx1"/>
                </a:solidFill>
              </a:rPr>
            </a:br>
            <a:r>
              <a:rPr lang="el-GR" b="1" i="1" dirty="0" smtClean="0">
                <a:solidFill>
                  <a:schemeClr val="tx1"/>
                </a:solidFill>
              </a:rPr>
              <a:t/>
            </a:r>
            <a:br>
              <a:rPr lang="el-GR" b="1" i="1" dirty="0" smtClean="0">
                <a:solidFill>
                  <a:schemeClr val="tx1"/>
                </a:solidFill>
              </a:rPr>
            </a:br>
            <a:r>
              <a:rPr lang="el-GR" b="1" i="1" dirty="0" smtClean="0">
                <a:solidFill>
                  <a:schemeClr val="tx1"/>
                </a:solidFill>
              </a:rPr>
              <a:t>Ίσως γι' αυτό η προσευχή</a:t>
            </a:r>
            <a:br>
              <a:rPr lang="el-GR" b="1" i="1" dirty="0" smtClean="0">
                <a:solidFill>
                  <a:schemeClr val="tx1"/>
                </a:solidFill>
              </a:rPr>
            </a:br>
            <a:r>
              <a:rPr lang="el-GR" b="1" i="1" dirty="0" smtClean="0">
                <a:solidFill>
                  <a:schemeClr val="tx1"/>
                </a:solidFill>
              </a:rPr>
              <a:t>αποδίδει σε μερικούς ανθρώπους</a:t>
            </a:r>
            <a:br>
              <a:rPr lang="el-GR" b="1" i="1" dirty="0" smtClean="0">
                <a:solidFill>
                  <a:schemeClr val="tx1"/>
                </a:solidFill>
              </a:rPr>
            </a:br>
            <a:r>
              <a:rPr lang="el-GR" b="1" i="1" dirty="0" smtClean="0">
                <a:solidFill>
                  <a:schemeClr val="tx1"/>
                </a:solidFill>
              </a:rPr>
              <a:t>επειδή ο Θεός είναι βουβός και δεν προσφέρει συμβουλές</a:t>
            </a:r>
            <a:br>
              <a:rPr lang="el-GR" b="1" i="1" dirty="0" smtClean="0">
                <a:solidFill>
                  <a:schemeClr val="tx1"/>
                </a:solidFill>
              </a:rPr>
            </a:br>
            <a:r>
              <a:rPr lang="el-GR" b="1" i="1" dirty="0" smtClean="0">
                <a:solidFill>
                  <a:schemeClr val="tx1"/>
                </a:solidFill>
              </a:rPr>
              <a:t>και δεν προσπαθεί να τακτοποιήσει πράγματα.</a:t>
            </a:r>
            <a:br>
              <a:rPr lang="el-GR" b="1" i="1" dirty="0" smtClean="0">
                <a:solidFill>
                  <a:schemeClr val="tx1"/>
                </a:solidFill>
              </a:rPr>
            </a:br>
            <a:r>
              <a:rPr lang="el-GR" b="1" i="1" dirty="0" smtClean="0">
                <a:solidFill>
                  <a:schemeClr val="tx1"/>
                </a:solidFill>
              </a:rPr>
              <a:t/>
            </a:r>
            <a:br>
              <a:rPr lang="el-GR" b="1" i="1" dirty="0" smtClean="0">
                <a:solidFill>
                  <a:schemeClr val="tx1"/>
                </a:solidFill>
              </a:rPr>
            </a:br>
            <a:r>
              <a:rPr lang="el-GR" b="1" i="1" dirty="0" smtClean="0">
                <a:solidFill>
                  <a:schemeClr val="tx1"/>
                </a:solidFill>
              </a:rPr>
              <a:t>Ο Θεός ακούει μόνο κι εμπιστεύεται εσένα </a:t>
            </a:r>
            <a:br>
              <a:rPr lang="el-GR" b="1" i="1" dirty="0" smtClean="0">
                <a:solidFill>
                  <a:schemeClr val="tx1"/>
                </a:solidFill>
              </a:rPr>
            </a:br>
            <a:r>
              <a:rPr lang="el-GR" b="1" i="1" dirty="0" smtClean="0">
                <a:solidFill>
                  <a:schemeClr val="tx1"/>
                </a:solidFill>
              </a:rPr>
              <a:t>να τα βγάλεις πέρα με τον εαυτό σου.</a:t>
            </a:r>
            <a:br>
              <a:rPr lang="el-GR" b="1" i="1" dirty="0" smtClean="0">
                <a:solidFill>
                  <a:schemeClr val="tx1"/>
                </a:solidFill>
              </a:rPr>
            </a:br>
            <a:r>
              <a:rPr lang="el-GR" b="1" i="1" dirty="0" smtClean="0">
                <a:solidFill>
                  <a:schemeClr val="tx1"/>
                </a:solidFill>
              </a:rPr>
              <a:t/>
            </a:r>
            <a:br>
              <a:rPr lang="el-GR" b="1" i="1" dirty="0" smtClean="0">
                <a:solidFill>
                  <a:schemeClr val="tx1"/>
                </a:solidFill>
              </a:rPr>
            </a:br>
            <a:r>
              <a:rPr lang="el-GR" b="1" i="1" dirty="0" smtClean="0">
                <a:solidFill>
                  <a:schemeClr val="tx1"/>
                </a:solidFill>
              </a:rPr>
              <a:t>Γι' αυτό, σε παρακαλώ,</a:t>
            </a:r>
            <a:br>
              <a:rPr lang="el-GR" b="1" i="1" dirty="0" smtClean="0">
                <a:solidFill>
                  <a:schemeClr val="tx1"/>
                </a:solidFill>
              </a:rPr>
            </a:br>
            <a:r>
              <a:rPr lang="el-GR" b="1" i="1" dirty="0" smtClean="0">
                <a:solidFill>
                  <a:schemeClr val="tx1"/>
                </a:solidFill>
              </a:rPr>
              <a:t>πρόσεξέ με κι άκουσέ με.</a:t>
            </a:r>
            <a:br>
              <a:rPr lang="el-GR" b="1" i="1" dirty="0" smtClean="0">
                <a:solidFill>
                  <a:schemeClr val="tx1"/>
                </a:solidFill>
              </a:rPr>
            </a:br>
            <a:r>
              <a:rPr lang="el-GR" b="1" i="1" dirty="0" smtClean="0">
                <a:solidFill>
                  <a:schemeClr val="tx1"/>
                </a:solidFill>
              </a:rPr>
              <a:t>Κι αν θέλεις να μιλήσεις</a:t>
            </a:r>
            <a:br>
              <a:rPr lang="el-GR" b="1" i="1" dirty="0" smtClean="0">
                <a:solidFill>
                  <a:schemeClr val="tx1"/>
                </a:solidFill>
              </a:rPr>
            </a:br>
            <a:r>
              <a:rPr lang="el-GR" b="1" i="1" dirty="0" smtClean="0">
                <a:solidFill>
                  <a:schemeClr val="tx1"/>
                </a:solidFill>
              </a:rPr>
              <a:t>περίμενε μια στιγμή,</a:t>
            </a:r>
            <a:br>
              <a:rPr lang="el-GR" b="1" i="1" dirty="0" smtClean="0">
                <a:solidFill>
                  <a:schemeClr val="tx1"/>
                </a:solidFill>
              </a:rPr>
            </a:br>
            <a:r>
              <a:rPr lang="el-GR" b="1" i="1" dirty="0" smtClean="0">
                <a:solidFill>
                  <a:schemeClr val="tx1"/>
                </a:solidFill>
              </a:rPr>
              <a:t>θα 'ρθει η σειρά σου.</a:t>
            </a:r>
            <a:br>
              <a:rPr lang="el-GR" b="1" i="1" dirty="0" smtClean="0">
                <a:solidFill>
                  <a:schemeClr val="tx1"/>
                </a:solidFill>
              </a:rPr>
            </a:br>
            <a:r>
              <a:rPr lang="el-GR" b="1" i="1" dirty="0" smtClean="0">
                <a:solidFill>
                  <a:schemeClr val="tx1"/>
                </a:solidFill>
              </a:rPr>
              <a:t>Σου υπόσχομαι να σ' ακούσω κι εγώ προσεκτικά.</a:t>
            </a:r>
          </a:p>
          <a:p>
            <a:pPr>
              <a:buNone/>
            </a:pPr>
            <a:endParaRPr lang="el-GR" b="1" i="1" dirty="0" smtClean="0"/>
          </a:p>
          <a:p>
            <a:pPr>
              <a:buNone/>
            </a:pPr>
            <a:r>
              <a:rPr lang="el-GR" b="1" i="1" dirty="0" smtClean="0">
                <a:solidFill>
                  <a:srgbClr val="C00000"/>
                </a:solidFill>
              </a:rPr>
              <a:t>       ΛΕΟ ΜΠΟΥΣΚΑΛΙΑ</a:t>
            </a:r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579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8561" y="2132856"/>
            <a:ext cx="5616624" cy="1474638"/>
          </a:xfrm>
        </p:spPr>
        <p:txBody>
          <a:bodyPr/>
          <a:lstStyle/>
          <a:p>
            <a:pPr algn="ctr"/>
            <a:r>
              <a:rPr lang="el-GR" sz="3200" b="1" dirty="0" smtClean="0"/>
              <a:t>Σας ευχαριστώ για την προσοχή σας!</a:t>
            </a:r>
            <a:endParaRPr lang="el-GR" sz="3200" b="1" dirty="0"/>
          </a:p>
        </p:txBody>
      </p:sp>
      <p:pic>
        <p:nvPicPr>
          <p:cNvPr id="2049" name="Picture 1" descr="C:\Users\Irini\Desktop\Παιδιά και νεες τεχνολογίες\photos\facebook-baby-450x2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873" y="4077072"/>
            <a:ext cx="3356995" cy="2200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529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08920"/>
            <a:ext cx="6212458" cy="288032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78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857224" y="100010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l-GR" b="1" dirty="0"/>
              <a:t>Μ</a:t>
            </a:r>
            <a:r>
              <a:rPr lang="el-GR" b="1" dirty="0" smtClean="0"/>
              <a:t>ια γενιά κατακλυσμένη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b="1" dirty="0" smtClean="0"/>
              <a:t>από οθόνες</a:t>
            </a:r>
            <a:endParaRPr lang="el-GR" sz="2800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28596" y="2850949"/>
            <a:ext cx="8229600" cy="4007051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l-GR" dirty="0"/>
          </a:p>
        </p:txBody>
      </p:sp>
      <p:pic>
        <p:nvPicPr>
          <p:cNvPr id="1026" name="Picture 2" descr="C:\Users\Irini\Desktop\Παιδιά και νεες τεχνολογίες\photos\1B90BD9B56252976AA8765D83B3D5B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3356992"/>
            <a:ext cx="4472968" cy="2304256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481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0842" y="81215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b="1" dirty="0"/>
              <a:t>Α</a:t>
            </a:r>
            <a:r>
              <a:rPr lang="el-GR" b="1" dirty="0" smtClean="0"/>
              <a:t>πο ποια ηλικία μπορεί ενα παιδί να ασχολείται με τις οθόνες;</a:t>
            </a:r>
            <a:endParaRPr lang="el-GR" b="1" dirty="0"/>
          </a:p>
        </p:txBody>
      </p:sp>
      <p:pic>
        <p:nvPicPr>
          <p:cNvPr id="2051" name="Picture 3" descr="C:\Users\IRINI\Desktop\Εθισμός στο διαδίκτυο και την τηλεόραση\φωτο\baby-and-compu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928934"/>
            <a:ext cx="3929058" cy="2621353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25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Ας αναλογιστώ…</a:t>
            </a:r>
            <a:endParaRPr lang="el-GR" b="1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  <p:pic>
        <p:nvPicPr>
          <p:cNvPr id="5" name="Picture 3" descr="C:\Users\IRINI\Desktop\φωτο παρουσίαση\shutterstock_111132233-limghand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2318070"/>
            <a:ext cx="2956863" cy="406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3851920" y="4748024"/>
            <a:ext cx="4536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defRPr/>
            </a:pPr>
            <a:r>
              <a:rPr lang="el-GR" dirty="0" smtClean="0"/>
              <a:t>    </a:t>
            </a:r>
            <a:r>
              <a:rPr lang="el-GR" dirty="0"/>
              <a:t>Π</a:t>
            </a:r>
            <a:r>
              <a:rPr lang="el-GR" sz="2000" dirty="0" smtClean="0"/>
              <a:t>όση ώρα την ημέρα περνάνε τα παιδιά μου μπροστά σε οθόνες</a:t>
            </a:r>
            <a:r>
              <a:rPr lang="en-US" sz="2000" dirty="0" smtClean="0"/>
              <a:t>;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4762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C:\Users\Irini\Desktop\ΟΜΙΛΙΑ ΑΜΜΟΥΛΙΑΝΗ\φωτο\111107_bio-clock-fl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8772" y="4701967"/>
            <a:ext cx="1942348" cy="205111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16089"/>
            <a:ext cx="7776864" cy="1143000"/>
          </a:xfrm>
        </p:spPr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Ημερίσια έκθεση σε οθόνες ανά ηλικία</a:t>
            </a:r>
            <a:endParaRPr lang="el-GR" sz="3200" b="1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639" y="2285992"/>
            <a:ext cx="7400948" cy="4873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1600" dirty="0" smtClean="0"/>
              <a:t>«</a:t>
            </a:r>
            <a:r>
              <a:rPr lang="el-GR" sz="1600" i="1" dirty="0" smtClean="0"/>
              <a:t>Ομοσπονδιακό Κέντρο για την Ενημέρωση της Υγείας της Γερμανίας (</a:t>
            </a:r>
            <a:r>
              <a:rPr lang="en-US" sz="1600" i="1" dirty="0" smtClean="0"/>
              <a:t>BZGA)</a:t>
            </a:r>
            <a:r>
              <a:rPr lang="el-GR" sz="1600" i="1" dirty="0" smtClean="0"/>
              <a:t>»: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l-GR" sz="1800" b="1" dirty="0" smtClean="0">
                <a:solidFill>
                  <a:schemeClr val="accent1">
                    <a:lumMod val="75000"/>
                  </a:schemeClr>
                </a:solidFill>
              </a:rPr>
              <a:t>παιδιά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1800" b="1" dirty="0" smtClean="0">
                <a:solidFill>
                  <a:schemeClr val="accent1">
                    <a:lumMod val="75000"/>
                  </a:schemeClr>
                </a:solidFill>
              </a:rPr>
              <a:t>3 – 5 ετών: μισή ώρα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l-GR" sz="1800" b="1" dirty="0" smtClean="0">
                <a:solidFill>
                  <a:schemeClr val="accent1">
                    <a:lumMod val="75000"/>
                  </a:schemeClr>
                </a:solidFill>
              </a:rPr>
              <a:t>παιδιά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1800" b="1" dirty="0" smtClean="0">
                <a:solidFill>
                  <a:schemeClr val="accent1">
                    <a:lumMod val="75000"/>
                  </a:schemeClr>
                </a:solidFill>
              </a:rPr>
              <a:t>6 – 10 ετών: μία ώρα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el-GR" sz="1800" b="1" dirty="0" smtClean="0">
                <a:solidFill>
                  <a:schemeClr val="accent1">
                    <a:lumMod val="75000"/>
                  </a:schemeClr>
                </a:solidFill>
              </a:rPr>
              <a:t>παιδιά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1800" b="1" dirty="0" smtClean="0">
                <a:solidFill>
                  <a:schemeClr val="accent1">
                    <a:lumMod val="75000"/>
                  </a:schemeClr>
                </a:solidFill>
              </a:rPr>
              <a:t>10 – 13 ετών: μιάμιση ώρα</a:t>
            </a:r>
          </a:p>
          <a:p>
            <a:pPr marL="0" indent="0">
              <a:buNone/>
            </a:pPr>
            <a:endParaRPr lang="el-GR" sz="1800" b="1" dirty="0" smtClean="0"/>
          </a:p>
          <a:p>
            <a:pPr marL="0" indent="0">
              <a:buNone/>
            </a:pPr>
            <a:endParaRPr lang="el-GR" sz="1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sz="1600" dirty="0" smtClean="0"/>
              <a:t>«</a:t>
            </a:r>
            <a:r>
              <a:rPr lang="el-GR" sz="1600" i="1" dirty="0" smtClean="0"/>
              <a:t>Αμερικανική Παιδιατρική Ακαδημία για τα Παιδιά και τους Εφήβους»</a:t>
            </a:r>
            <a:r>
              <a:rPr lang="en-US" sz="1600" i="1" dirty="0" smtClean="0"/>
              <a:t>:</a:t>
            </a:r>
            <a:endParaRPr lang="el-GR" sz="1600" i="1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1800" b="1" dirty="0" smtClean="0"/>
              <a:t>    “S</a:t>
            </a:r>
            <a:r>
              <a:rPr lang="el-GR" sz="1800" b="1" dirty="0" smtClean="0"/>
              <a:t>creen </a:t>
            </a:r>
            <a:r>
              <a:rPr lang="en-US" sz="1800" b="1" dirty="0" smtClean="0"/>
              <a:t>T</a:t>
            </a:r>
            <a:r>
              <a:rPr lang="el-GR" sz="1800" b="1" dirty="0" smtClean="0"/>
              <a:t>ime</a:t>
            </a:r>
            <a:r>
              <a:rPr lang="en-US" sz="1800" b="1" dirty="0" smtClean="0"/>
              <a:t>” </a:t>
            </a:r>
            <a:r>
              <a:rPr lang="en-US" sz="1800" dirty="0" smtClean="0"/>
              <a:t>(</a:t>
            </a:r>
            <a:r>
              <a:rPr lang="el-GR" sz="1800" dirty="0" smtClean="0"/>
              <a:t>μέγιστο όριο ημερήσιας χρήσης οθόνης</a:t>
            </a:r>
            <a:r>
              <a:rPr lang="en-US" sz="1800" dirty="0" smtClean="0"/>
              <a:t>) </a:t>
            </a:r>
            <a:r>
              <a:rPr lang="en-US" sz="1400" dirty="0" smtClean="0">
                <a:sym typeface="Wingdings" pitchFamily="2" charset="2"/>
              </a:rPr>
              <a:t></a:t>
            </a:r>
            <a:r>
              <a:rPr lang="en-US" sz="1800" b="1" dirty="0" smtClean="0">
                <a:sym typeface="Wingdings" pitchFamily="2" charset="2"/>
              </a:rPr>
              <a:t> </a:t>
            </a:r>
            <a:r>
              <a:rPr lang="el-GR" sz="1800" b="1" dirty="0" smtClean="0"/>
              <a:t>δύο ώρες</a:t>
            </a:r>
          </a:p>
          <a:p>
            <a:pPr>
              <a:buNone/>
            </a:pPr>
            <a:endParaRPr lang="el-GR" sz="1800" b="1" dirty="0" smtClean="0"/>
          </a:p>
          <a:p>
            <a:pPr>
              <a:buFont typeface="Wingdings" pitchFamily="2" charset="2"/>
              <a:buChar char="Ø"/>
            </a:pPr>
            <a:endParaRPr lang="el-GR" sz="1800" b="1" dirty="0" smtClean="0"/>
          </a:p>
          <a:p>
            <a:endParaRPr lang="el-GR" sz="2200" dirty="0" smtClean="0"/>
          </a:p>
          <a:p>
            <a:endParaRPr lang="el-GR" sz="2000" dirty="0" smtClean="0">
              <a:latin typeface="Constantia" pitchFamily="18" charset="0"/>
            </a:endParaRPr>
          </a:p>
          <a:p>
            <a:endParaRPr lang="el-GR" sz="2000" dirty="0" smtClean="0">
              <a:latin typeface="Constantia" pitchFamily="18" charset="0"/>
            </a:endParaRPr>
          </a:p>
          <a:p>
            <a:endParaRPr lang="el-GR" dirty="0"/>
          </a:p>
        </p:txBody>
      </p:sp>
      <p:sp>
        <p:nvSpPr>
          <p:cNvPr id="6" name="3 - Θέση υποσέλιδου"/>
          <p:cNvSpPr>
            <a:spLocks noGrp="1"/>
          </p:cNvSpPr>
          <p:nvPr>
            <p:ph type="ftr" sz="quarter" idx="11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  <p:sp>
        <p:nvSpPr>
          <p:cNvPr id="36866" name="AutoShape 2" descr="Αποτέλεσμα εικόνας για ρολό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1197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7377968" cy="70986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cs typeface="Calibri" pitchFamily="34" charset="0"/>
              </a:rPr>
              <a:t>Α</a:t>
            </a:r>
            <a:r>
              <a:rPr lang="el-GR" b="1" dirty="0" smtClean="0">
                <a:effectLst/>
                <a:cs typeface="Calibri" pitchFamily="34" charset="0"/>
              </a:rPr>
              <a:t>ρνητικές επιπτώσεις της υπερβολικής έκθεσης σε οθόνες…</a:t>
            </a:r>
            <a:endParaRPr lang="el-GR" b="1" dirty="0">
              <a:effectLst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238688" cy="4756245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1600" dirty="0" smtClean="0"/>
          </a:p>
          <a:p>
            <a:pPr marL="365760" indent="-256032">
              <a:buFont typeface="Wingdings 3"/>
              <a:buChar char=""/>
              <a:defRPr/>
            </a:pPr>
            <a:r>
              <a:rPr lang="el-GR" sz="1600" dirty="0"/>
              <a:t>«κλέβει» χρόνο από την κοινωνικοποίηση του παιδιού, την αλληλεπίδρασή του με την οικογένεια, από άλλες πιο δημιουργικές δραστηριότητες και από το παιχνίδι</a:t>
            </a:r>
            <a:r>
              <a:rPr lang="el-GR" sz="1600" dirty="0" smtClean="0"/>
              <a:t>!!!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1600" dirty="0" smtClean="0"/>
              <a:t>δυσκολίες στην συγκέντρωση / υπερκινητικότητα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1600" dirty="0" smtClean="0"/>
              <a:t>αρνητικές επιδόσεις στο σχολείο</a:t>
            </a:r>
            <a:endParaRPr lang="en-US" sz="16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1600" dirty="0" smtClean="0"/>
              <a:t>προβλήματα όρασης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1600" dirty="0" err="1"/>
              <a:t>μ</a:t>
            </a:r>
            <a:r>
              <a:rPr lang="el-GR" sz="1600" dirty="0" err="1" smtClean="0"/>
              <a:t>υοσκελετικά</a:t>
            </a:r>
            <a:r>
              <a:rPr lang="el-GR" sz="1600" dirty="0" smtClean="0"/>
              <a:t> προβλήματα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1600" dirty="0" smtClean="0"/>
              <a:t>επηρεάζεται αρνητικά η ικανότητά τους να                                                                                 προγραμματίζουν τον χρόνο τους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sz="1600" dirty="0" smtClean="0"/>
              <a:t>παρεμποδίζει την ανάπτυξη της φαντασίας</a:t>
            </a:r>
          </a:p>
        </p:txBody>
      </p:sp>
      <p:sp>
        <p:nvSpPr>
          <p:cNvPr id="5" name="3 - Θέση υποσέλιδου"/>
          <p:cNvSpPr>
            <a:spLocks noGrp="1"/>
          </p:cNvSpPr>
          <p:nvPr>
            <p:ph type="ftr" sz="quarter" idx="11"/>
          </p:nvPr>
        </p:nvSpPr>
        <p:spPr>
          <a:xfrm rot="5400000">
            <a:off x="7360920" y="3703312"/>
            <a:ext cx="3200400" cy="365760"/>
          </a:xfrm>
        </p:spPr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  <p:pic>
        <p:nvPicPr>
          <p:cNvPr id="59394" name="Picture 2" descr="https://hamomilaki.files.wordpress.com/2007/12/cf84ceb7cebbceb5cebfcf81ceb1cf83ceb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2621" y="3429000"/>
            <a:ext cx="2461787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54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IRINI\Desktop\φωτο παρουσίαση\spiegelkidsend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942975" y="1309688"/>
            <a:ext cx="8201025" cy="5024437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www.psych</a:t>
            </a:r>
            <a:r>
              <a:rPr lang="el-GR" dirty="0" smtClean="0"/>
              <a:t>ο</a:t>
            </a:r>
            <a:r>
              <a:rPr lang="en-US" dirty="0" smtClean="0"/>
              <a:t>logos-kordera.gr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718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1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9271</TotalTime>
  <Words>613</Words>
  <Application>Microsoft Office PowerPoint</Application>
  <PresentationFormat>On-screen Show (4:3)</PresentationFormat>
  <Paragraphs>148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Constantia</vt:lpstr>
      <vt:lpstr>Wingdings</vt:lpstr>
      <vt:lpstr>Wingdings 3</vt:lpstr>
      <vt:lpstr>Ion Boardroom</vt:lpstr>
      <vt:lpstr>Τα παιδιά παίζουν χωρίς οθόνες. Όρια και Επικοινωνία στην οικογένεια.</vt:lpstr>
      <vt:lpstr>ΟΘΟΝΕΣ</vt:lpstr>
      <vt:lpstr>PowerPoint Presentation</vt:lpstr>
      <vt:lpstr>Μια γενιά κατακλυσμένη από οθόνες</vt:lpstr>
      <vt:lpstr>Απο ποια ηλικία μπορεί ενα παιδί να ασχολείται με τις οθόνες;</vt:lpstr>
      <vt:lpstr>Ας αναλογιστώ…</vt:lpstr>
      <vt:lpstr>Ημερίσια έκθεση σε οθόνες ανά ηλικία</vt:lpstr>
      <vt:lpstr>Αρνητικές επιπτώσεις της υπερβολικής έκθεσης σε οθόνες…</vt:lpstr>
      <vt:lpstr>PowerPoint Presentation</vt:lpstr>
      <vt:lpstr>Κίνδυνοι από τη μη ελεγχόμενη χρήση του διαδικτύου από τα παιδιά</vt:lpstr>
      <vt:lpstr>«Τεχνολογικό χάσμα γενεών»</vt:lpstr>
      <vt:lpstr>Γονικός έλεγχος (Parental control)</vt:lpstr>
      <vt:lpstr>PowerPoint Presentation</vt:lpstr>
      <vt:lpstr>Το διαδίκτυο  η επανάσταση της εποχής μας!</vt:lpstr>
      <vt:lpstr>ΠΡΟΣΟΧΗ! Όχι δαιμονοποίηση των νέων τεχνολογιών και του διαδικτύου!</vt:lpstr>
      <vt:lpstr>Θετικές Επιπτώσεις του Η/Υ</vt:lpstr>
      <vt:lpstr>Το μήνυμα μας προς τα παιδιά</vt:lpstr>
      <vt:lpstr>Πότε να αγοράσω στο παιδί μου το δικό του κινητό?</vt:lpstr>
      <vt:lpstr>ΟΡΙΑ </vt:lpstr>
      <vt:lpstr>Τα παιδιά χρειάζονται όρια.  Τα έχουν ανάγκη.</vt:lpstr>
      <vt:lpstr>Τα όρια για να αποδώσουν χρειάζεται να είναι:</vt:lpstr>
      <vt:lpstr>Η επιρροή των γύρω</vt:lpstr>
      <vt:lpstr>Τι μπορώ να κάνω ως γονιός;</vt:lpstr>
      <vt:lpstr>ΕΠΙΚΟΙΝΩΝΙΑ</vt:lpstr>
      <vt:lpstr>Επικοινωνία</vt:lpstr>
      <vt:lpstr>«ΤΟ ΠΑΙΔΙ ΣΤΟΝ ΠΑΤΕΡΑ ΤΟΥ»</vt:lpstr>
      <vt:lpstr>Σας ευχαριστώ για την προσοχή σας!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Κατανοώντας τα Παιδιά Προσχολικής Ηλικίας…</dc:title>
  <dc:creator>Irini</dc:creator>
  <cp:lastModifiedBy>hp</cp:lastModifiedBy>
  <cp:revision>642</cp:revision>
  <dcterms:created xsi:type="dcterms:W3CDTF">2015-02-19T15:58:45Z</dcterms:created>
  <dcterms:modified xsi:type="dcterms:W3CDTF">2019-03-27T09:41:00Z</dcterms:modified>
</cp:coreProperties>
</file>