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8" r:id="rId9"/>
    <p:sldId id="269" r:id="rId10"/>
    <p:sldId id="275" r:id="rId11"/>
    <p:sldId id="276" r:id="rId12"/>
    <p:sldId id="277" r:id="rId13"/>
    <p:sldId id="265" r:id="rId14"/>
    <p:sldId id="266" r:id="rId15"/>
    <p:sldId id="274" r:id="rId16"/>
    <p:sldId id="273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58" autoAdjust="0"/>
    <p:restoredTop sz="94660"/>
  </p:normalViewPr>
  <p:slideViewPr>
    <p:cSldViewPr>
      <p:cViewPr varScale="1">
        <p:scale>
          <a:sx n="78" d="100"/>
          <a:sy n="7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4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1638449670589349E-2"/>
          <c:y val="0.24663753615292053"/>
          <c:w val="0.44567771108267851"/>
          <c:h val="0.67131175607896754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lang="nl-NL"/>
                </a:pPr>
                <a:endParaRPr lang="el-GR"/>
              </a:p>
            </c:txPr>
            <c:showVal val="1"/>
            <c:showLeaderLines val="1"/>
          </c:dLbls>
          <c:cat>
            <c:strRef>
              <c:f>Sheet1!$A$1:$A$9</c:f>
              <c:strCache>
                <c:ptCount val="9"/>
                <c:pt idx="0">
                  <c:v>να είμαι ντροπαλή</c:v>
                </c:pt>
                <c:pt idx="1">
                  <c:v>διακριτική</c:v>
                </c:pt>
                <c:pt idx="2">
                  <c:v>προσεκτική</c:v>
                </c:pt>
                <c:pt idx="3">
                  <c:v>ευαίσθητη</c:v>
                </c:pt>
                <c:pt idx="4">
                  <c:v>μεγαλόψυχη</c:v>
                </c:pt>
                <c:pt idx="5">
                  <c:v>να μην ζηλεύω</c:v>
                </c:pt>
                <c:pt idx="6">
                  <c:v>υπομονετική</c:v>
                </c:pt>
                <c:pt idx="7">
                  <c:v>να μην γρινιάζω</c:v>
                </c:pt>
                <c:pt idx="8">
                  <c:v>να νιώθω αλληλεγγύη/να βοηθώ τους άλλους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40</c:v>
                </c:pt>
                <c:pt idx="6">
                  <c:v>40</c:v>
                </c:pt>
                <c:pt idx="7">
                  <c:v>20</c:v>
                </c:pt>
                <c:pt idx="8">
                  <c:v>40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sz="1300" u="none"/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300" u="sng"/>
            </a:pPr>
            <a:endParaRPr lang="el-GR"/>
          </a:p>
        </c:txPr>
      </c:legendEntry>
      <c:legendEntry>
        <c:idx val="8"/>
        <c:txPr>
          <a:bodyPr/>
          <a:lstStyle/>
          <a:p>
            <a:pPr>
              <a:defRPr sz="1300" u="sng"/>
            </a:pPr>
            <a:endParaRPr lang="el-GR"/>
          </a:p>
        </c:txPr>
      </c:legendEntry>
      <c:layout>
        <c:manualLayout>
          <c:xMode val="edge"/>
          <c:yMode val="edge"/>
          <c:x val="0.56608470925081134"/>
          <c:y val="7.5496126818952375E-2"/>
          <c:w val="0.38108702083757423"/>
          <c:h val="0.89823801801449943"/>
        </c:manualLayout>
      </c:layout>
      <c:txPr>
        <a:bodyPr/>
        <a:lstStyle/>
        <a:p>
          <a:pPr>
            <a:defRPr lang="nl-NL" sz="1300"/>
          </a:pPr>
          <a:endParaRPr lang="el-GR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4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5.7656639323609378E-2"/>
          <c:y val="0.31863224054424832"/>
          <c:w val="0.44512102180289981"/>
          <c:h val="0.61914597273160055"/>
        </c:manualLayout>
      </c:layout>
      <c:pie3DChart>
        <c:varyColors val="1"/>
        <c:ser>
          <c:idx val="0"/>
          <c:order val="0"/>
          <c:dLbls>
            <c:spPr>
              <a:effectLst>
                <a:outerShdw blurRad="127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B w="139700" prst="cross"/>
              </a:sp3d>
            </c:spPr>
            <c:txPr>
              <a:bodyPr/>
              <a:lstStyle/>
              <a:p>
                <a:pPr>
                  <a:defRPr lang="nl-NL"/>
                </a:pPr>
                <a:endParaRPr lang="el-GR"/>
              </a:p>
            </c:txPr>
            <c:showVal val="1"/>
            <c:showLeaderLines val="1"/>
          </c:dLbls>
          <c:cat>
            <c:strRef>
              <c:f>Sheet2!$A$1:$A$9</c:f>
              <c:strCache>
                <c:ptCount val="9"/>
                <c:pt idx="0">
                  <c:v>να είμαι θαρραλέος</c:v>
                </c:pt>
                <c:pt idx="1">
                  <c:v>να αποφεύγω κακές συναναστροφές</c:v>
                </c:pt>
                <c:pt idx="2">
                  <c:v>να αθλούμαι</c:v>
                </c:pt>
                <c:pt idx="3">
                  <c:v>να είμαι έντιμος</c:v>
                </c:pt>
                <c:pt idx="4">
                  <c:v>να μην κλαίω</c:v>
                </c:pt>
                <c:pt idx="5">
                  <c:v>να μην κλέβω</c:v>
                </c:pt>
                <c:pt idx="6">
                  <c:v>να ενημερώνομαι</c:v>
                </c:pt>
                <c:pt idx="7">
                  <c:v>να κάνω οικονομία</c:v>
                </c:pt>
                <c:pt idx="8">
                  <c:v>να έχω αρχές</c:v>
                </c:pt>
              </c:strCache>
            </c:strRef>
          </c:cat>
          <c:val>
            <c:numRef>
              <c:f>Sheet2!$B$1:$B$9</c:f>
              <c:numCache>
                <c:formatCode>General</c:formatCode>
                <c:ptCount val="9"/>
                <c:pt idx="0">
                  <c:v>37.5</c:v>
                </c:pt>
                <c:pt idx="1">
                  <c:v>12.5</c:v>
                </c:pt>
                <c:pt idx="2">
                  <c:v>18.75</c:v>
                </c:pt>
                <c:pt idx="3">
                  <c:v>18.75</c:v>
                </c:pt>
                <c:pt idx="4">
                  <c:v>12.5</c:v>
                </c:pt>
                <c:pt idx="5">
                  <c:v>6.25</c:v>
                </c:pt>
                <c:pt idx="6">
                  <c:v>12.5</c:v>
                </c:pt>
                <c:pt idx="7">
                  <c:v>6.25</c:v>
                </c:pt>
                <c:pt idx="8">
                  <c:v>6.25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u="sng"/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sz="1400" u="sng"/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sz="1400" u="sng"/>
            </a:pPr>
            <a:endParaRPr lang="el-GR"/>
          </a:p>
        </c:txPr>
      </c:legendEntry>
      <c:layout>
        <c:manualLayout>
          <c:xMode val="edge"/>
          <c:yMode val="edge"/>
          <c:x val="0.52521222754152008"/>
          <c:y val="6.5776850789029201E-2"/>
          <c:w val="0.45812102802430077"/>
          <c:h val="0.93363079406851712"/>
        </c:manualLayout>
      </c:layout>
      <c:txPr>
        <a:bodyPr/>
        <a:lstStyle/>
        <a:p>
          <a:pPr>
            <a:defRPr lang="nl-NL" sz="1400"/>
          </a:pPr>
          <a:endParaRPr lang="el-GR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0.15398</cdr:x>
      <cdr:y>0.13095</cdr:y>
    </cdr:from>
    <cdr:to>
      <cdr:x>0.44839</cdr:x>
      <cdr:y>0.25476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66776" y="523875"/>
          <a:ext cx="165735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200" dirty="0">
              <a:solidFill>
                <a:schemeClr val="bg1"/>
              </a:solidFill>
            </a:rPr>
            <a:t>Κορίτσια</a:t>
          </a:r>
          <a:endParaRPr lang="nl-NL" sz="22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0.18056</cdr:x>
      <cdr:y>0.13333</cdr:y>
    </cdr:from>
    <cdr:to>
      <cdr:x>0.46546</cdr:x>
      <cdr:y>0.26847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571504"/>
          <a:ext cx="1465397" cy="579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2200" dirty="0" smtClean="0">
              <a:solidFill>
                <a:schemeClr val="bg1"/>
              </a:solidFill>
            </a:rPr>
            <a:t>Αγόρια</a:t>
          </a:r>
          <a:endParaRPr lang="nl-NL" sz="22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CBBAC6-07C1-4BFD-B59F-3387579EA647}" type="datetimeFigureOut">
              <a:rPr lang="nl-NL" smtClean="0"/>
              <a:pPr/>
              <a:t>30-1-2013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E53866-A609-44F4-BF4C-7A5C59C8DC39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215370" cy="2714644"/>
          </a:xfrm>
        </p:spPr>
        <p:txBody>
          <a:bodyPr>
            <a:no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sz="5400" dirty="0" smtClean="0"/>
              <a:t>O</a:t>
            </a:r>
            <a:r>
              <a:rPr lang="el-GR" sz="5400" dirty="0" smtClean="0"/>
              <a:t> </a:t>
            </a:r>
            <a:r>
              <a:rPr lang="el-GR" sz="5400" dirty="0" smtClean="0"/>
              <a:t>ρόλος της γυναίκας </a:t>
            </a:r>
            <a:r>
              <a:rPr lang="el-GR" sz="5400" dirty="0" smtClean="0"/>
              <a:t>σήμερα</a:t>
            </a:r>
            <a:br>
              <a:rPr lang="el-GR" sz="5400" dirty="0" smtClean="0"/>
            </a:br>
            <a:endParaRPr lang="nl-NL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7783258" cy="1538286"/>
          </a:xfrm>
        </p:spPr>
        <p:txBody>
          <a:bodyPr>
            <a:normAutofit lnSpcReduction="10000"/>
          </a:bodyPr>
          <a:lstStyle/>
          <a:p>
            <a:r>
              <a:rPr lang="el-GR" sz="2300" dirty="0" smtClean="0"/>
              <a:t>Ειρήνη Κορδερά</a:t>
            </a:r>
          </a:p>
          <a:p>
            <a:r>
              <a:rPr lang="el-GR" sz="2300" dirty="0" smtClean="0"/>
              <a:t>Ψυχολόγος</a:t>
            </a:r>
          </a:p>
          <a:p>
            <a:r>
              <a:rPr lang="en-US" sz="1900" dirty="0" smtClean="0"/>
              <a:t>MSc </a:t>
            </a:r>
            <a:r>
              <a:rPr lang="el-GR" sz="1900" dirty="0" smtClean="0"/>
              <a:t>Υγείας</a:t>
            </a:r>
          </a:p>
          <a:p>
            <a:r>
              <a:rPr lang="en-US" sz="1900" dirty="0" smtClean="0"/>
              <a:t>MSc</a:t>
            </a:r>
            <a:r>
              <a:rPr lang="el-GR" sz="1900" dirty="0" smtClean="0"/>
              <a:t> Παιδιών και Εφήβων </a:t>
            </a:r>
            <a:endParaRPr lang="nl-NL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Γυναικεία περιοδικά</a:t>
            </a:r>
            <a:endParaRPr lang="nl-NL" dirty="0"/>
          </a:p>
        </p:txBody>
      </p:sp>
      <p:pic>
        <p:nvPicPr>
          <p:cNvPr id="1028" name="Picture 4" descr="C:\Users\eirini\Desktop\ΟΜΙΛΙΑ ΓΙΑ ΤΗΝ ΗΜΕΡΑ ΤΗΣ ΓΥΝΑΙΚΑΣ\ΕΞΩΦΥΛΛΑ\e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2714644" cy="3357586"/>
          </a:xfrm>
          <a:prstGeom prst="rect">
            <a:avLst/>
          </a:prstGeom>
          <a:noFill/>
        </p:spPr>
      </p:pic>
      <p:pic>
        <p:nvPicPr>
          <p:cNvPr id="1031" name="Picture 7" descr="C:\Users\eirini\Desktop\ΟΜΙΛΙΑ ΓΙΑ ΤΗΝ ΗΜΕΡΑ ΤΗΣ ΓΥΝΑΙΚΑΣ\ΕΞΩΦΥΛΛΑ\preventi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214950"/>
            <a:ext cx="2786067" cy="3690944"/>
          </a:xfrm>
          <a:prstGeom prst="rect">
            <a:avLst/>
          </a:prstGeom>
          <a:noFill/>
        </p:spPr>
      </p:pic>
      <p:pic>
        <p:nvPicPr>
          <p:cNvPr id="1030" name="Picture 6" descr="C:\Users\eirini\Desktop\ΟΜΙΛΙΑ ΓΙΑ ΤΗΝ ΗΜΕΡΑ ΤΗΣ ΓΥΝΑΙΚΑΣ\ΕΞΩΦΥΛΛΑ\prev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000108"/>
            <a:ext cx="3071802" cy="3643338"/>
          </a:xfrm>
          <a:prstGeom prst="rect">
            <a:avLst/>
          </a:prstGeom>
          <a:noFill/>
        </p:spPr>
      </p:pic>
      <p:pic>
        <p:nvPicPr>
          <p:cNvPr id="1029" name="Picture 5" descr="C:\Users\eirini\Desktop\ΟΜΙΛΙΑ ΓΙΑ ΤΗΝ ΗΜΕΡΑ ΤΗΣ ΓΥΝΑΙΚΑΣ\ΕΞΩΦΥΛΛΑ\brite sty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857496"/>
            <a:ext cx="3714776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  Ανδρικά περιοδικά</a:t>
            </a:r>
            <a:endParaRPr lang="nl-NL" dirty="0"/>
          </a:p>
        </p:txBody>
      </p:sp>
      <p:pic>
        <p:nvPicPr>
          <p:cNvPr id="2050" name="Picture 2" descr="C:\Users\eirini\Desktop\ΟΜΙΛΙΑ ΓΙΑ ΤΗΝ ΗΜΕΡΑ ΤΗΣ ΓΥΝΑΙΚΑΣ\ΕΞΩΦΥΛΛΑ\4 troxo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27"/>
            <a:ext cx="2500298" cy="3143273"/>
          </a:xfrm>
          <a:prstGeom prst="rect">
            <a:avLst/>
          </a:prstGeom>
          <a:noFill/>
        </p:spPr>
      </p:pic>
      <p:pic>
        <p:nvPicPr>
          <p:cNvPr id="2053" name="Picture 5" descr="C:\Users\eirini\Desktop\ΟΜΙΛΙΑ ΓΙΑ ΤΗΝ ΗΜΕΡΑ ΤΗΣ ΓΥΝΑΙΚΑΣ\ΕΞΩΦΥΛΛΑ\STATUS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3"/>
            <a:ext cx="2857488" cy="3571900"/>
          </a:xfrm>
          <a:prstGeom prst="rect">
            <a:avLst/>
          </a:prstGeom>
          <a:noFill/>
        </p:spPr>
      </p:pic>
      <p:pic>
        <p:nvPicPr>
          <p:cNvPr id="2054" name="Picture 6" descr="C:\Users\eirini\Desktop\ΟΜΙΛΙΑ ΓΙΑ ΤΗΝ ΗΜΕΡΑ ΤΗΣ ΓΥΝΑΙΚΑΣ\ΕΞΩΦΥΛΛΑ\esqui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643182"/>
            <a:ext cx="2857520" cy="3357586"/>
          </a:xfrm>
          <a:prstGeom prst="rect">
            <a:avLst/>
          </a:prstGeom>
          <a:noFill/>
        </p:spPr>
      </p:pic>
      <p:pic>
        <p:nvPicPr>
          <p:cNvPr id="9" name="Picture 3" descr="C:\Users\eirini\Desktop\ΟΜΙΛΙΑ ΓΙΑ ΤΗΝ ΗΜΕΡΑ ΤΗΣ ΓΥΝΑΙΚΑΣ\ΕΞΩΦΥΛΛΑ\Stat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250033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Αίτια – Τρόποι διαιώνισης των ανισοτήτων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506936"/>
            <a:ext cx="8158162" cy="43510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nl-NL" dirty="0" smtClean="0"/>
          </a:p>
          <a:p>
            <a:r>
              <a:rPr lang="el-GR" sz="4800" dirty="0" smtClean="0"/>
              <a:t>Η αντίληψη των </a:t>
            </a:r>
            <a:r>
              <a:rPr lang="el-GR" sz="4800" b="1" dirty="0" smtClean="0"/>
              <a:t>πατριαρχικών κοινωνιών</a:t>
            </a:r>
          </a:p>
          <a:p>
            <a:endParaRPr lang="el-GR" sz="4800" dirty="0" smtClean="0"/>
          </a:p>
          <a:p>
            <a:r>
              <a:rPr lang="el-GR" sz="4800" dirty="0" smtClean="0"/>
              <a:t>Ο </a:t>
            </a:r>
            <a:r>
              <a:rPr lang="el-GR" sz="4800" b="1" dirty="0" smtClean="0"/>
              <a:t>αποκλεισμός</a:t>
            </a:r>
            <a:r>
              <a:rPr lang="el-GR" sz="4800" dirty="0" smtClean="0"/>
              <a:t> της γυναίκας </a:t>
            </a:r>
            <a:r>
              <a:rPr lang="el-GR" sz="4800" b="1" dirty="0" smtClean="0"/>
              <a:t>από τη μόρφωση</a:t>
            </a:r>
            <a:r>
              <a:rPr lang="el-GR" sz="4800" dirty="0" smtClean="0"/>
              <a:t> και την επαγγελματική κατάρτιση.</a:t>
            </a:r>
          </a:p>
          <a:p>
            <a:pPr>
              <a:buNone/>
            </a:pPr>
            <a:endParaRPr lang="nl-NL" sz="4800" dirty="0" smtClean="0"/>
          </a:p>
          <a:p>
            <a:r>
              <a:rPr lang="el-GR" sz="4800" dirty="0" smtClean="0"/>
              <a:t>Το </a:t>
            </a:r>
            <a:r>
              <a:rPr lang="el-GR" sz="4800" b="1" dirty="0" smtClean="0"/>
              <a:t>εκπαιδευτικό σύστημα</a:t>
            </a:r>
            <a:r>
              <a:rPr lang="el-GR" sz="4800" dirty="0" smtClean="0"/>
              <a:t> με τα πρότυπα που προβάλλει</a:t>
            </a:r>
          </a:p>
          <a:p>
            <a:endParaRPr lang="nl-NL" sz="4800" dirty="0" smtClean="0"/>
          </a:p>
          <a:p>
            <a:r>
              <a:rPr lang="el-GR" sz="4800" dirty="0" smtClean="0"/>
              <a:t>Τα </a:t>
            </a:r>
            <a:r>
              <a:rPr lang="el-GR" sz="4800" b="1" dirty="0" smtClean="0"/>
              <a:t>Μέσα Μαζικής Ενημέρωσης</a:t>
            </a:r>
          </a:p>
          <a:p>
            <a:pPr>
              <a:buNone/>
            </a:pPr>
            <a:endParaRPr lang="el-GR" sz="4800" dirty="0" smtClean="0"/>
          </a:p>
          <a:p>
            <a:r>
              <a:rPr lang="el-GR" sz="4800" dirty="0" smtClean="0"/>
              <a:t> Τα μεταδιδόμενα στις επόμενες γενιές, κι από τις ίδιες τις γυναίκες, </a:t>
            </a:r>
            <a:r>
              <a:rPr lang="el-GR" sz="4800" b="1" dirty="0" smtClean="0"/>
              <a:t>στερεότυπα και προκαταλήψεις </a:t>
            </a:r>
            <a:r>
              <a:rPr lang="el-GR" sz="4800" dirty="0" smtClean="0"/>
              <a:t>(γλώσσα, πολιτισμική/θρησκευτική παράδοση, παραμύθια, διαπαιδαγώγηση των παιδιών)</a:t>
            </a:r>
          </a:p>
          <a:p>
            <a:endParaRPr lang="el-GR" sz="4200" dirty="0" smtClean="0"/>
          </a:p>
          <a:p>
            <a:endParaRPr lang="nl-NL" sz="42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000240"/>
            <a:ext cx="2212848" cy="1214446"/>
          </a:xfrm>
        </p:spPr>
        <p:txBody>
          <a:bodyPr/>
          <a:lstStyle/>
          <a:p>
            <a:r>
              <a:rPr lang="el-GR" dirty="0" smtClean="0"/>
              <a:t>Μεγαλώνοντας σαν κορίτσι έμαθα...</a:t>
            </a:r>
            <a:endParaRPr lang="nl-NL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</p:nvPr>
        </p:nvGraphicFramePr>
        <p:xfrm>
          <a:off x="3357554" y="642918"/>
          <a:ext cx="52864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74790"/>
            <a:ext cx="1214414" cy="8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         </a:t>
            </a:r>
            <a:r>
              <a:rPr lang="el-GR" dirty="0" smtClean="0">
                <a:solidFill>
                  <a:srgbClr val="C00000"/>
                </a:solidFill>
              </a:rPr>
              <a:t>Έρευνα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l-GR" dirty="0" smtClean="0">
                <a:solidFill>
                  <a:srgbClr val="C00000"/>
                </a:solidFill>
              </a:rPr>
              <a:t>2004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2250976" cy="2037690"/>
          </a:xfrm>
        </p:spPr>
        <p:txBody>
          <a:bodyPr/>
          <a:lstStyle/>
          <a:p>
            <a:r>
              <a:rPr lang="el-GR" dirty="0" smtClean="0"/>
              <a:t>Μεγαλώνοντας σαν αγόρι έμαθα...</a:t>
            </a:r>
            <a:endParaRPr lang="nl-NL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3286116" y="1000108"/>
          <a:ext cx="514353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974790"/>
            <a:ext cx="1214414" cy="88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29388" y="6488668"/>
            <a:ext cx="1517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Έρευνα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l-GR" dirty="0" smtClean="0">
                <a:solidFill>
                  <a:srgbClr val="C00000"/>
                </a:solidFill>
              </a:rPr>
              <a:t>2004</a:t>
            </a: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Συμπεράσματα-Προτάσεις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en-US" sz="2400" dirty="0" smtClean="0"/>
              <a:t>M</a:t>
            </a:r>
            <a:r>
              <a:rPr lang="el-GR" sz="2400" dirty="0" smtClean="0"/>
              <a:t>έτρα από την πολιτεία</a:t>
            </a:r>
          </a:p>
          <a:p>
            <a:r>
              <a:rPr lang="el-GR" sz="2400" dirty="0" smtClean="0"/>
              <a:t>Αλλαγές στο εκπαιδευτικό σύστημα</a:t>
            </a:r>
          </a:p>
          <a:p>
            <a:r>
              <a:rPr lang="el-GR" sz="2400" dirty="0" smtClean="0"/>
              <a:t>Αλλαγές στον τρόπο διαπαιδαγώγησης των παιδιών (καταπολέμηση των στερεοτύπων φύλου)</a:t>
            </a:r>
          </a:p>
          <a:p>
            <a:r>
              <a:rPr lang="el-GR" sz="2400" dirty="0" smtClean="0"/>
              <a:t>Αλλαγές στον ατομικό τρόπο ζωής</a:t>
            </a:r>
          </a:p>
          <a:p>
            <a:r>
              <a:rPr lang="el-GR" sz="2400" b="1" dirty="0" smtClean="0"/>
              <a:t>Αλλαγή νοοτροπίας </a:t>
            </a:r>
            <a:r>
              <a:rPr lang="el-GR" sz="2400" dirty="0" smtClean="0"/>
              <a:t>των ανδρών αλλά κυρίως </a:t>
            </a:r>
            <a:r>
              <a:rPr lang="el-GR" sz="2400" b="1" dirty="0" smtClean="0"/>
              <a:t>των ίδιων των γυναικών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286388"/>
            <a:ext cx="1428760" cy="131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l-GR" sz="5400" dirty="0" smtClean="0"/>
              <a:t>Σας ευχαριστώ που με ακούσατε</a:t>
            </a:r>
            <a:endParaRPr lang="nl-N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Παγκόσμια Ημέρα της Γυναίκας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643182"/>
            <a:ext cx="8229600" cy="3681418"/>
          </a:xfrm>
        </p:spPr>
        <p:txBody>
          <a:bodyPr/>
          <a:lstStyle/>
          <a:p>
            <a:r>
              <a:rPr lang="el-GR" dirty="0" smtClean="0"/>
              <a:t>Γιατί στις 8 Μαρτίου?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214686"/>
            <a:ext cx="3190876" cy="27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Οι γυναίκες στις λιγότερο αναπτυγμένες χώρες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2500330"/>
          </a:xfrm>
        </p:spPr>
        <p:txBody>
          <a:bodyPr/>
          <a:lstStyle/>
          <a:p>
            <a:r>
              <a:rPr lang="el-GR" dirty="0" smtClean="0"/>
              <a:t>Έλλειψη ισονομίας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Κλειτοριδεκτομή-2.000.000 ετησίως!</a:t>
            </a:r>
          </a:p>
          <a:p>
            <a:endParaRPr lang="el-GR" sz="2000" dirty="0" smtClean="0"/>
          </a:p>
          <a:p>
            <a:r>
              <a:rPr lang="el-GR" dirty="0" smtClean="0"/>
              <a:t>Μπούρκα</a:t>
            </a:r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429132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86058"/>
            <a:ext cx="331946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Οι γυναίκες στις</a:t>
            </a:r>
            <a:r>
              <a:rPr lang="en-US" dirty="0" smtClean="0"/>
              <a:t> </a:t>
            </a:r>
            <a:r>
              <a:rPr lang="el-GR" dirty="0" smtClean="0"/>
              <a:t>«αναπτυγμένες» χώρες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928934"/>
            <a:ext cx="8258204" cy="3609980"/>
          </a:xfrm>
        </p:spPr>
        <p:txBody>
          <a:bodyPr/>
          <a:lstStyle/>
          <a:p>
            <a:r>
              <a:rPr lang="el-GR" dirty="0" smtClean="0"/>
              <a:t>Ισονομία (Ελλάδα</a:t>
            </a:r>
            <a:r>
              <a:rPr lang="en-US" dirty="0" smtClean="0"/>
              <a:t>: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1952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1975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εισέρχονται στην αγορά εργασίας με ραγδαίους ρυθμούς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αλλά...</a:t>
            </a:r>
          </a:p>
          <a:p>
            <a:pPr>
              <a:buNone/>
            </a:pPr>
            <a:r>
              <a:rPr lang="el-GR" dirty="0" smtClean="0"/>
              <a:t>εξακολουθούν να υπάρχουν προβλήματα και ανισότητες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/>
          <a:lstStyle/>
          <a:p>
            <a:r>
              <a:rPr lang="el-GR" dirty="0" smtClean="0"/>
              <a:t>Ανισότητες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143248"/>
            <a:ext cx="8229600" cy="4389120"/>
          </a:xfrm>
        </p:spPr>
        <p:txBody>
          <a:bodyPr/>
          <a:lstStyle/>
          <a:p>
            <a:r>
              <a:rPr lang="el-GR" sz="2300" dirty="0" smtClean="0"/>
              <a:t>Διαχωρισμός επαγγελμάτων σε «ανδρικά» και «γυναικεία»</a:t>
            </a:r>
            <a:endParaRPr lang="en-US" sz="2300" dirty="0" smtClean="0"/>
          </a:p>
          <a:p>
            <a:r>
              <a:rPr lang="en-US" sz="2300" dirty="0" smtClean="0"/>
              <a:t>O</a:t>
            </a:r>
            <a:r>
              <a:rPr lang="el-GR" sz="2300" dirty="0" smtClean="0"/>
              <a:t>ι οικιακές εργασίες και η φροντίδα των παιδιών εξακολουθούν να είναι η πρωταρχική ευθύνη των</a:t>
            </a:r>
            <a:r>
              <a:rPr lang="en-US" sz="2300" dirty="0" smtClean="0"/>
              <a:t> </a:t>
            </a:r>
            <a:r>
              <a:rPr lang="el-GR" sz="2300" dirty="0" smtClean="0"/>
              <a:t>γυναικών</a:t>
            </a:r>
            <a:endParaRPr lang="en-US" sz="2300" dirty="0" smtClean="0"/>
          </a:p>
          <a:p>
            <a:r>
              <a:rPr lang="el-GR" sz="2300" dirty="0" smtClean="0"/>
              <a:t>Αυξημένη συμμετοχή των γυναικών σε άτυπες μορφές απασχόλησης</a:t>
            </a:r>
            <a:r>
              <a:rPr lang="en-US" sz="2300" dirty="0" smtClean="0"/>
              <a:t> </a:t>
            </a:r>
            <a:r>
              <a:rPr lang="el-GR" sz="2300" dirty="0" smtClean="0"/>
              <a:t>ή μερικής απασχόλησης</a:t>
            </a:r>
          </a:p>
          <a:p>
            <a:r>
              <a:rPr lang="el-GR" sz="2300" dirty="0" smtClean="0"/>
              <a:t>Το ποσοστό ανεργίας των γυναικών παραμένει συστηματικά υψηλότερο σε σχέση με αυτό των ανδρών, ενώ η μακροχρόνια ανεργία πλήττει περισσότερο τις γυναίκες.</a:t>
            </a:r>
          </a:p>
          <a:p>
            <a:r>
              <a:rPr lang="el-GR" sz="2300" dirty="0" smtClean="0"/>
              <a:t>Χάσμα αμοιβών μεταξύ ανδρών και γυναικών</a:t>
            </a:r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21442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Ο.Η.Ε.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z="2400" dirty="0" smtClean="0"/>
          </a:p>
          <a:p>
            <a:r>
              <a:rPr lang="el-GR" sz="2400" dirty="0" smtClean="0"/>
              <a:t>οι γυναίκες κάνουν </a:t>
            </a:r>
            <a:r>
              <a:rPr lang="el-GR" sz="2400" b="1" dirty="0" smtClean="0"/>
              <a:t>τα δύο τρίτα της παγκόσμιας εργασίας</a:t>
            </a:r>
            <a:r>
              <a:rPr lang="el-GR" sz="2400" dirty="0" smtClean="0"/>
              <a:t>, εισπράττουν το </a:t>
            </a:r>
            <a:r>
              <a:rPr lang="el-GR" sz="2400" b="1" dirty="0" smtClean="0"/>
              <a:t>10% του παγκοσμίου εισοδήματος</a:t>
            </a:r>
            <a:r>
              <a:rPr lang="el-GR" sz="2400" dirty="0" smtClean="0"/>
              <a:t> και κατέχουν το </a:t>
            </a:r>
            <a:r>
              <a:rPr lang="el-GR" sz="2400" b="1" dirty="0" smtClean="0"/>
              <a:t>1% του παγκοσμίου πλούτου.</a:t>
            </a:r>
          </a:p>
          <a:p>
            <a:endParaRPr lang="el-GR" b="1" dirty="0" smtClean="0"/>
          </a:p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500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Ανισότητες </a:t>
            </a:r>
            <a:r>
              <a:rPr lang="el-GR" sz="2800" dirty="0" smtClean="0"/>
              <a:t>(συνέχεια...)</a:t>
            </a:r>
            <a:endParaRPr lang="nl-NL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Μειωμένη παρουσία των γυναικών στα κέντρα των αποφάσεων (οικονομικών, πολιτικών, συνδικαλιστικών)</a:t>
            </a:r>
          </a:p>
          <a:p>
            <a:r>
              <a:rPr lang="el-GR" sz="2400" dirty="0" smtClean="0"/>
              <a:t>Άμισθη οικιακή εργασία (κατα μέσο όρο 77 ώρες την εβδομάδα)</a:t>
            </a:r>
          </a:p>
          <a:p>
            <a:r>
              <a:rPr lang="el-GR" sz="2400" dirty="0" smtClean="0"/>
              <a:t>Οι γυναίκες είναι δυσανάλογα τα θύματα σε εγκλήματα βίας (σωματική βία, κακοποίηση, βιασμός)</a:t>
            </a:r>
            <a:endParaRPr lang="en-US" sz="2400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Έμμεσες μορφές άνισης μεταχείρισης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176582"/>
            <a:ext cx="8229600" cy="368141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 διττός κανόνας περί ηθικής</a:t>
            </a:r>
          </a:p>
          <a:p>
            <a:r>
              <a:rPr lang="el-GR" sz="2400" dirty="0" smtClean="0"/>
              <a:t>Η εικόνα των γυναικών στα Μ.Μ.Ε</a:t>
            </a:r>
            <a:r>
              <a:rPr lang="en-US" sz="2400" dirty="0" smtClean="0"/>
              <a:t>               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1828</TotalTime>
  <Words>350</Words>
  <Application>Microsoft Office PowerPoint</Application>
  <PresentationFormat>On-screen Show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    O ρόλος της γυναίκας σήμερα </vt:lpstr>
      <vt:lpstr>Παγκόσμια Ημέρα της Γυναίκας</vt:lpstr>
      <vt:lpstr>Οι γυναίκες στις λιγότερο αναπτυγμένες χώρες</vt:lpstr>
      <vt:lpstr>Slide 4</vt:lpstr>
      <vt:lpstr>Οι γυναίκες στις «αναπτυγμένες» χώρες</vt:lpstr>
      <vt:lpstr>Ανισότητες</vt:lpstr>
      <vt:lpstr>Ο.Η.Ε.</vt:lpstr>
      <vt:lpstr>Ανισότητες (συνέχεια...)</vt:lpstr>
      <vt:lpstr>Έμμεσες μορφές άνισης μεταχείρισης</vt:lpstr>
      <vt:lpstr>Γυναικεία περιοδικά</vt:lpstr>
      <vt:lpstr>   Ανδρικά περιοδικά</vt:lpstr>
      <vt:lpstr>Αίτια – Τρόποι διαιώνισης των ανισοτήτων</vt:lpstr>
      <vt:lpstr>Μεγαλώνοντας σαν κορίτσι έμαθα...</vt:lpstr>
      <vt:lpstr>Μεγαλώνοντας σαν αγόρι έμαθα...</vt:lpstr>
      <vt:lpstr>Συμπεράσματα-Προτάσεις</vt:lpstr>
      <vt:lpstr>Σας ευχαριστώ που με ακούσατε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ρόλος της γυναίκας σήμερα</dc:title>
  <dc:creator>eirini</dc:creator>
  <cp:lastModifiedBy>IRINI</cp:lastModifiedBy>
  <cp:revision>140</cp:revision>
  <dcterms:created xsi:type="dcterms:W3CDTF">2010-02-25T08:46:35Z</dcterms:created>
  <dcterms:modified xsi:type="dcterms:W3CDTF">2013-01-30T17:08:33Z</dcterms:modified>
</cp:coreProperties>
</file>