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9" r:id="rId2"/>
  </p:sldMasterIdLst>
  <p:notesMasterIdLst>
    <p:notesMasterId r:id="rId57"/>
  </p:notesMasterIdLst>
  <p:handoutMasterIdLst>
    <p:handoutMasterId r:id="rId58"/>
  </p:handoutMasterIdLst>
  <p:sldIdLst>
    <p:sldId id="440" r:id="rId3"/>
    <p:sldId id="272" r:id="rId4"/>
    <p:sldId id="316" r:id="rId5"/>
    <p:sldId id="323" r:id="rId6"/>
    <p:sldId id="324" r:id="rId7"/>
    <p:sldId id="342" r:id="rId8"/>
    <p:sldId id="344" r:id="rId9"/>
    <p:sldId id="370" r:id="rId10"/>
    <p:sldId id="371" r:id="rId11"/>
    <p:sldId id="372" r:id="rId12"/>
    <p:sldId id="373" r:id="rId13"/>
    <p:sldId id="463" r:id="rId14"/>
    <p:sldId id="441" r:id="rId15"/>
    <p:sldId id="343" r:id="rId16"/>
    <p:sldId id="339" r:id="rId17"/>
    <p:sldId id="351" r:id="rId18"/>
    <p:sldId id="350" r:id="rId19"/>
    <p:sldId id="355" r:id="rId20"/>
    <p:sldId id="449" r:id="rId21"/>
    <p:sldId id="349" r:id="rId22"/>
    <p:sldId id="451" r:id="rId23"/>
    <p:sldId id="364" r:id="rId24"/>
    <p:sldId id="365" r:id="rId25"/>
    <p:sldId id="366" r:id="rId26"/>
    <p:sldId id="430" r:id="rId27"/>
    <p:sldId id="367" r:id="rId28"/>
    <p:sldId id="368" r:id="rId29"/>
    <p:sldId id="471" r:id="rId30"/>
    <p:sldId id="361" r:id="rId31"/>
    <p:sldId id="362" r:id="rId32"/>
    <p:sldId id="473" r:id="rId33"/>
    <p:sldId id="468" r:id="rId34"/>
    <p:sldId id="273" r:id="rId35"/>
    <p:sldId id="469" r:id="rId36"/>
    <p:sldId id="444" r:id="rId37"/>
    <p:sldId id="433" r:id="rId38"/>
    <p:sldId id="432" r:id="rId39"/>
    <p:sldId id="446" r:id="rId40"/>
    <p:sldId id="457" r:id="rId41"/>
    <p:sldId id="458" r:id="rId42"/>
    <p:sldId id="459" r:id="rId43"/>
    <p:sldId id="460" r:id="rId44"/>
    <p:sldId id="461" r:id="rId45"/>
    <p:sldId id="462" r:id="rId46"/>
    <p:sldId id="447" r:id="rId47"/>
    <p:sldId id="452" r:id="rId48"/>
    <p:sldId id="445" r:id="rId49"/>
    <p:sldId id="453" r:id="rId50"/>
    <p:sldId id="454" r:id="rId51"/>
    <p:sldId id="455" r:id="rId52"/>
    <p:sldId id="456" r:id="rId53"/>
    <p:sldId id="470" r:id="rId54"/>
    <p:sldId id="472" r:id="rId55"/>
    <p:sldId id="303" r:id="rId5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4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405" autoAdjust="0"/>
    <p:restoredTop sz="94660" autoAdjust="0"/>
  </p:normalViewPr>
  <p:slideViewPr>
    <p:cSldViewPr>
      <p:cViewPr varScale="1">
        <p:scale>
          <a:sx n="79" d="100"/>
          <a:sy n="79" d="100"/>
        </p:scale>
        <p:origin x="-108" y="-17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138" y="12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0844-C266-46EC-A036-E1634F64C44A}" type="datetimeFigureOut">
              <a:rPr lang="en-US"/>
              <a:pPr/>
              <a:t>10/15/2013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88AA-226D-4237-A99F-5C4B97F43BA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8BCD-7B2F-4BCE-87AF-5D67EFFE4D17}" type="datetimeFigureOut">
              <a:rPr lang="en-US"/>
              <a:pPr/>
              <a:t>10/15/2013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A1353-EEA5-436B-AB14-1D84B195E66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7206" y="3124200"/>
            <a:ext cx="8227457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7206" y="5003322"/>
            <a:ext cx="8227457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0735" y="1110663"/>
            <a:ext cx="2286000" cy="507868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2866" y="4117728"/>
            <a:ext cx="3657600" cy="51193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07868" y="0"/>
            <a:ext cx="812588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352" y="0"/>
            <a:ext cx="13951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456" y="0"/>
            <a:ext cx="24243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364" y="0"/>
            <a:ext cx="30696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5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888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51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15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03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4864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176" y="0"/>
            <a:ext cx="101574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588" y="3429000"/>
            <a:ext cx="17267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5721" y="4866752"/>
            <a:ext cx="855009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395" y="5500632"/>
            <a:ext cx="182832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366" y="5788152"/>
            <a:ext cx="365665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39339" y="4495800"/>
            <a:ext cx="487553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6932" y="4928702"/>
            <a:ext cx="812588" cy="517524"/>
          </a:xfrm>
        </p:spPr>
        <p:txBody>
          <a:bodyPr/>
          <a:lstStyle/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234618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41" y="1600200"/>
            <a:ext cx="9954207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36636D-D922-432D-A958-524484B5923D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06" y="2895600"/>
            <a:ext cx="8227457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06" y="5010150"/>
            <a:ext cx="8227457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28916" y="1106998"/>
            <a:ext cx="2286000" cy="507868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3116" y="4114867"/>
            <a:ext cx="3657600" cy="51193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8"/>
          <p:cNvSpPr/>
          <p:nvPr/>
        </p:nvSpPr>
        <p:spPr bwMode="auto">
          <a:xfrm>
            <a:off x="507868" y="0"/>
            <a:ext cx="812588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352" y="0"/>
            <a:ext cx="13951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456" y="0"/>
            <a:ext cx="24243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364" y="0"/>
            <a:ext cx="30696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5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888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51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15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03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176" y="0"/>
            <a:ext cx="101574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588" y="3429000"/>
            <a:ext cx="17267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5812" y="4866752"/>
            <a:ext cx="855009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395" y="5500632"/>
            <a:ext cx="182832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366" y="5791200"/>
            <a:ext cx="365665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4734" y="4479888"/>
            <a:ext cx="487553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2743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023" y="4928702"/>
            <a:ext cx="812588" cy="517524"/>
          </a:xfrm>
        </p:spPr>
        <p:txBody>
          <a:bodyPr/>
          <a:lstStyle/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1" y="1600200"/>
            <a:ext cx="487553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2181" y="1600200"/>
            <a:ext cx="487553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3050"/>
            <a:ext cx="10055781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41" y="2362200"/>
            <a:ext cx="487553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7782" y="2362200"/>
            <a:ext cx="487553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441" y="1569720"/>
            <a:ext cx="487553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89692" y="1569720"/>
            <a:ext cx="487553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36636D-D922-432D-A958-524484B5923D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0957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5094" y="3124280"/>
            <a:ext cx="6309360" cy="609441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0675" y="274320"/>
            <a:ext cx="203553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290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424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5678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2531" y="0"/>
            <a:ext cx="406294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4104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2432" y="5715000"/>
            <a:ext cx="73133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294" y="274320"/>
            <a:ext cx="7516442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36636D-D922-432D-A958-524484B5923D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0957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2432" y="5715000"/>
            <a:ext cx="73133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6145" y="3124280"/>
            <a:ext cx="6309360" cy="609441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7457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18715" y="264795"/>
            <a:ext cx="2031471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5678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2531" y="0"/>
            <a:ext cx="406294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4104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290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424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9F4917-CE56-4645-8050-1555FA0B180B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524DA2-3CE4-45BB-9F6F-628A0CFBDBF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0957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41" y="274638"/>
            <a:ext cx="9954207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41" y="1600200"/>
            <a:ext cx="9954207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1656" y="1017910"/>
            <a:ext cx="2011680" cy="511931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0665" y="3676343"/>
            <a:ext cx="3200400" cy="48755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57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5678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2531" y="0"/>
            <a:ext cx="406294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4104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2432" y="5715000"/>
            <a:ext cx="73133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5866" y="5734050"/>
            <a:ext cx="812588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28FB93-0A08-4E7D-8E63-9EFA29F1E09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-406446" y="2143116"/>
            <a:ext cx="5786478" cy="1733552"/>
          </a:xfrm>
        </p:spPr>
        <p:txBody>
          <a:bodyPr>
            <a:normAutofit/>
          </a:bodyPr>
          <a:lstStyle/>
          <a:p>
            <a:pPr algn="r"/>
            <a:r>
              <a:rPr lang="el-GR" sz="4800" i="1" dirty="0" smtClean="0"/>
              <a:t>Τεχνικεσ               Επικοινωνιασ</a:t>
            </a:r>
            <a:endParaRPr lang="el-GR" sz="4800" i="1" dirty="0"/>
          </a:p>
        </p:txBody>
      </p:sp>
      <p:sp>
        <p:nvSpPr>
          <p:cNvPr id="3" name="Rectangle 2"/>
          <p:cNvSpPr/>
          <p:nvPr/>
        </p:nvSpPr>
        <p:spPr>
          <a:xfrm>
            <a:off x="7880362" y="4572008"/>
            <a:ext cx="38782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000" b="1" dirty="0" smtClean="0"/>
              <a:t>Ειρήνη Κορδερά</a:t>
            </a:r>
          </a:p>
          <a:p>
            <a:pPr algn="r"/>
            <a:r>
              <a:rPr lang="el-GR" sz="2000" i="1" dirty="0" smtClean="0"/>
              <a:t>Ψυχολόγος</a:t>
            </a:r>
            <a:endParaRPr lang="en-US" sz="2000" i="1" dirty="0" smtClean="0"/>
          </a:p>
          <a:p>
            <a:pPr algn="r"/>
            <a:endParaRPr lang="el-GR" i="1" dirty="0" smtClean="0"/>
          </a:p>
          <a:p>
            <a:pPr algn="r"/>
            <a:r>
              <a:rPr lang="en-US" i="1" dirty="0" smtClean="0"/>
              <a:t>MSc </a:t>
            </a:r>
            <a:r>
              <a:rPr lang="el-GR" i="1" dirty="0" smtClean="0"/>
              <a:t>Ψυχολογία Υγείας </a:t>
            </a:r>
          </a:p>
          <a:p>
            <a:pPr algn="r"/>
            <a:r>
              <a:rPr lang="en-US" i="1" dirty="0" smtClean="0"/>
              <a:t>MSc </a:t>
            </a:r>
            <a:r>
              <a:rPr lang="el-GR" i="1" dirty="0" smtClean="0"/>
              <a:t>Ψυχολογία Παιδιού &amp; Εφήβου</a:t>
            </a:r>
            <a:endParaRPr lang="el-GR" dirty="0" smtClean="0"/>
          </a:p>
          <a:p>
            <a:pPr algn="r"/>
            <a:r>
              <a:rPr lang="el-GR" i="1" dirty="0" smtClean="0"/>
              <a:t>Συστημική Ψυχοθεραπεία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1736" y="214289"/>
            <a:ext cx="5920591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21727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ΟΜΙΛΙΕΣ-ΠΑΡΟΥΣΙΑΣΕΙΣ\ΠΡΟΩΘΗΣΗ ΓΥΝΑΙΚΩΝ ΣΕ ΣΥΝΔΙΚΑΛΙΣΤΙΚΕΣ ΘΕΣΕΙΣ ΕΥΘΥΝΗΣ\ΦΩΤΟ ΙΣΟΤΗΤΑ\επικοινωνία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3304" y="285728"/>
            <a:ext cx="2644759" cy="26803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80" y="428604"/>
            <a:ext cx="9601200" cy="1143000"/>
          </a:xfrm>
        </p:spPr>
        <p:txBody>
          <a:bodyPr/>
          <a:lstStyle/>
          <a:p>
            <a:r>
              <a:rPr lang="el-GR" dirty="0" smtClean="0">
                <a:latin typeface="Cambria" pitchFamily="18" charset="0"/>
              </a:rPr>
              <a:t>Ο ομιλητησ…</a:t>
            </a:r>
            <a:endParaRPr lang="el-GR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36628" y="1928802"/>
            <a:ext cx="9601200" cy="4191000"/>
          </a:xfrm>
        </p:spPr>
        <p:txBody>
          <a:bodyPr>
            <a:normAutofit fontScale="92500"/>
          </a:bodyPr>
          <a:lstStyle/>
          <a:p>
            <a:pPr marL="514350" indent="-514350"/>
            <a:r>
              <a:rPr lang="el-GR" sz="2200" dirty="0" smtClean="0">
                <a:latin typeface="Cambria" pitchFamily="18" charset="0"/>
              </a:rPr>
              <a:t>Κατάλληλη εμφάνιση και παρουσία</a:t>
            </a:r>
          </a:p>
          <a:p>
            <a:pPr marL="514350" indent="-514350"/>
            <a:r>
              <a:rPr lang="el-GR" sz="2200" dirty="0" smtClean="0">
                <a:latin typeface="Cambria" pitchFamily="18" charset="0"/>
              </a:rPr>
              <a:t>Προετοιμασία για το υπό συζήτηση θέμα / πρόβλεψη πιθανών ερωτήσεων</a:t>
            </a:r>
          </a:p>
          <a:p>
            <a:pPr marL="514350" indent="-514350"/>
            <a:r>
              <a:rPr lang="el-GR" sz="2200" dirty="0" smtClean="0">
                <a:latin typeface="Cambria" pitchFamily="18" charset="0"/>
              </a:rPr>
              <a:t>Επιχειρηματολογία πειστική</a:t>
            </a:r>
          </a:p>
          <a:p>
            <a:pPr marL="514350" indent="-514350"/>
            <a:r>
              <a:rPr lang="el-GR" sz="2200" dirty="0" smtClean="0">
                <a:latin typeface="Cambria" pitchFamily="18" charset="0"/>
              </a:rPr>
              <a:t>Να αφήνει στον άλλο περιθώρια να εκθέτει τις απόψεις του</a:t>
            </a:r>
          </a:p>
          <a:p>
            <a:pPr marL="514350" indent="-514350"/>
            <a:r>
              <a:rPr lang="el-GR" sz="2200" dirty="0" smtClean="0">
                <a:latin typeface="Cambria" pitchFamily="18" charset="0"/>
              </a:rPr>
              <a:t>Να μην συνάγει συμπεράσματα με απόλυτο τρόπο ή να προβαίνει σε γενικεύσεις</a:t>
            </a:r>
          </a:p>
          <a:p>
            <a:pPr marL="514350" indent="-514350"/>
            <a:r>
              <a:rPr lang="el-GR" sz="2200" dirty="0" smtClean="0">
                <a:latin typeface="Cambria" pitchFamily="18" charset="0"/>
              </a:rPr>
              <a:t>Να μπορεί να εκτιμήσει τις αντιδράσεις του αποδέκτη</a:t>
            </a:r>
          </a:p>
          <a:p>
            <a:pPr marL="514350" indent="-514350"/>
            <a:r>
              <a:rPr lang="el-GR" sz="2200" dirty="0" smtClean="0">
                <a:latin typeface="Cambria" pitchFamily="18" charset="0"/>
              </a:rPr>
              <a:t>Άμεση χρονική ανταπόκριση</a:t>
            </a:r>
          </a:p>
          <a:p>
            <a:pPr marL="514350" indent="-514350"/>
            <a:r>
              <a:rPr lang="el-GR" sz="2200" dirty="0" smtClean="0">
                <a:latin typeface="Cambria" pitchFamily="18" charset="0"/>
              </a:rPr>
              <a:t>Ευχαριστεί στο τέλος τον συνομιλητή</a:t>
            </a:r>
          </a:p>
          <a:p>
            <a:pPr marL="514350" indent="-514350"/>
            <a:r>
              <a:rPr lang="el-GR" sz="2200" dirty="0" smtClean="0">
                <a:latin typeface="Cambria" pitchFamily="18" charset="0"/>
              </a:rPr>
              <a:t>Ο τόνος, η έκφραση, το λεξιλόγιο &amp; το ύφος ανάλογα με το θέμα, τις περιστάσεις και το μορφωτικό επίπεδο του δέκτη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l-GR" sz="2200" dirty="0" smtClean="0">
                <a:latin typeface="Cambria" pitchFamily="18" charset="0"/>
              </a:rPr>
              <a:t>                                                                                                              </a:t>
            </a:r>
            <a:r>
              <a:rPr lang="en-US" sz="2200" dirty="0" smtClean="0">
                <a:latin typeface="Cambria" pitchFamily="18" charset="0"/>
              </a:rPr>
              <a:t>(</a:t>
            </a:r>
            <a:r>
              <a:rPr lang="el-GR" sz="2200" i="1" dirty="0" smtClean="0">
                <a:latin typeface="Cambria" pitchFamily="18" charset="0"/>
              </a:rPr>
              <a:t>Θεωρία Προσαρμογής της Επικοινωνίας</a:t>
            </a:r>
            <a:r>
              <a:rPr lang="el-GR" sz="2200" dirty="0" smtClean="0">
                <a:latin typeface="Cambria" pitchFamily="18" charset="0"/>
              </a:rPr>
              <a:t>, </a:t>
            </a:r>
            <a:r>
              <a:rPr lang="en-US" sz="2200" dirty="0" smtClean="0">
                <a:latin typeface="Cambria" pitchFamily="18" charset="0"/>
              </a:rPr>
              <a:t>Giles &amp; Noels, 2002)</a:t>
            </a:r>
            <a:endParaRPr lang="el-GR" sz="2200" dirty="0" smtClean="0">
              <a:latin typeface="Cambria" pitchFamily="18" charset="0"/>
            </a:endParaRPr>
          </a:p>
          <a:p>
            <a:pPr marL="514350" indent="-514350"/>
            <a:endParaRPr lang="el-GR" sz="2200" dirty="0" smtClean="0">
              <a:latin typeface="Cambria" pitchFamily="18" charset="0"/>
            </a:endParaRPr>
          </a:p>
          <a:p>
            <a:pPr marL="514350" indent="-514350"/>
            <a:endParaRPr lang="el-GR" sz="2200" dirty="0" smtClean="0">
              <a:latin typeface="Cambria" pitchFamily="18" charset="0"/>
            </a:endParaRPr>
          </a:p>
          <a:p>
            <a:pPr marL="514350" indent="-514350"/>
            <a:endParaRPr lang="el-GR" dirty="0" smtClean="0">
              <a:latin typeface="Cambria" pitchFamily="18" charset="0"/>
            </a:endParaRPr>
          </a:p>
          <a:p>
            <a:pPr marL="514350" indent="-514350"/>
            <a:endParaRPr lang="el-GR" dirty="0" smtClean="0">
              <a:latin typeface="Cambria" pitchFamily="18" charset="0"/>
            </a:endParaRPr>
          </a:p>
          <a:p>
            <a:pPr marL="514350" indent="-514350"/>
            <a:endParaRPr lang="el-GR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684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80" y="428604"/>
            <a:ext cx="9601200" cy="1143000"/>
          </a:xfrm>
        </p:spPr>
        <p:txBody>
          <a:bodyPr/>
          <a:lstStyle/>
          <a:p>
            <a:r>
              <a:rPr lang="el-GR" dirty="0" smtClean="0">
                <a:latin typeface="Cambria" pitchFamily="18" charset="0"/>
              </a:rPr>
              <a:t>Το μηνυμα</a:t>
            </a:r>
            <a:endParaRPr lang="el-GR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65190" y="1785926"/>
            <a:ext cx="9954207" cy="4873752"/>
          </a:xfrm>
        </p:spPr>
        <p:txBody>
          <a:bodyPr>
            <a:normAutofit/>
          </a:bodyPr>
          <a:lstStyle/>
          <a:p>
            <a:pPr marL="514350" indent="-514350"/>
            <a:r>
              <a:rPr lang="el-GR" sz="2000" dirty="0" smtClean="0">
                <a:latin typeface="Cambria" pitchFamily="18" charset="0"/>
              </a:rPr>
              <a:t>Διοχέτευση με το κατάλληλο μέσο.</a:t>
            </a:r>
          </a:p>
          <a:p>
            <a:pPr marL="514350" indent="-514350"/>
            <a:r>
              <a:rPr lang="el-GR" sz="2000" dirty="0" smtClean="0">
                <a:latin typeface="Cambria" pitchFamily="18" charset="0"/>
              </a:rPr>
              <a:t>Όλα τα απαραίτητα στοιχεία, ώστε να είναι πλήρες.</a:t>
            </a:r>
          </a:p>
          <a:p>
            <a:pPr marL="514350" indent="-514350"/>
            <a:r>
              <a:rPr lang="el-GR" sz="2000" dirty="0" smtClean="0">
                <a:latin typeface="Cambria" pitchFamily="18" charset="0"/>
              </a:rPr>
              <a:t>Η απλότητα, ώστε να είναι κατανοητό.</a:t>
            </a:r>
            <a:endParaRPr lang="el-GR" sz="2000" dirty="0">
              <a:latin typeface="Cambria" pitchFamily="18" charset="0"/>
            </a:endParaRPr>
          </a:p>
        </p:txBody>
      </p:sp>
      <p:pic>
        <p:nvPicPr>
          <p:cNvPr id="4101" name="Picture 5" descr="C:\Users\IRINI\Desktop\ΔΙΑΧΕΙΡΙΣΗ ΚΡΙΣΕΩΝ\φωτο\ακροατής-ομιλητής\message-243423_625_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8660" y="3619500"/>
            <a:ext cx="5857875" cy="323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51684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Ασκηση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η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συναντηση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8066" y="3643314"/>
            <a:ext cx="6357982" cy="1079824"/>
          </a:xfrm>
        </p:spPr>
        <p:txBody>
          <a:bodyPr>
            <a:noAutofit/>
          </a:bodyPr>
          <a:lstStyle/>
          <a:p>
            <a:r>
              <a:rPr lang="el-GR" sz="3800" dirty="0" err="1" smtClean="0"/>
              <a:t>προβληματα</a:t>
            </a:r>
            <a:r>
              <a:rPr lang="el-GR" sz="3800" dirty="0" smtClean="0"/>
              <a:t> </a:t>
            </a:r>
            <a:br>
              <a:rPr lang="el-GR" sz="3800" dirty="0" smtClean="0"/>
            </a:br>
            <a:r>
              <a:rPr lang="el-GR" sz="3800" dirty="0" smtClean="0"/>
              <a:t>              επικοινωνιασ</a:t>
            </a:r>
            <a:endParaRPr lang="el-GR" sz="3800" dirty="0"/>
          </a:p>
        </p:txBody>
      </p:sp>
      <p:pic>
        <p:nvPicPr>
          <p:cNvPr id="10242" name="Picture 2" descr="C:\Users\IRINI\Desktop\ΔΙΑΧΕΙΡΙΣΗ ΚΡΙΣΕΩΝ\φωτο\j00787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4544" y="1214422"/>
            <a:ext cx="4322429" cy="27195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86" y="428604"/>
            <a:ext cx="9954207" cy="1143000"/>
          </a:xfrm>
        </p:spPr>
        <p:txBody>
          <a:bodyPr/>
          <a:lstStyle/>
          <a:p>
            <a:pPr algn="ctr"/>
            <a:r>
              <a:rPr lang="el-GR" b="1" dirty="0" err="1" smtClean="0">
                <a:latin typeface="Cambria" pitchFamily="18" charset="0"/>
              </a:rPr>
              <a:t>Προβληματα</a:t>
            </a:r>
            <a:r>
              <a:rPr lang="el-GR" b="1" dirty="0" smtClean="0">
                <a:latin typeface="Cambria" pitchFamily="18" charset="0"/>
              </a:rPr>
              <a:t> επικοινωνιασ</a:t>
            </a:r>
            <a:endParaRPr lang="el-GR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3686" y="1428736"/>
            <a:ext cx="10501386" cy="5302380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2200" i="1" dirty="0" smtClean="0">
              <a:latin typeface="Cambria" pitchFamily="18" charset="0"/>
            </a:endParaRPr>
          </a:p>
          <a:p>
            <a:pPr>
              <a:buNone/>
            </a:pPr>
            <a:r>
              <a:rPr lang="el-GR" sz="2200" dirty="0" smtClean="0">
                <a:latin typeface="Cambria" pitchFamily="18" charset="0"/>
              </a:rPr>
              <a:t>Το </a:t>
            </a:r>
            <a:r>
              <a:rPr lang="el-GR" sz="2200" dirty="0" smtClean="0">
                <a:latin typeface="Cambria" pitchFamily="18" charset="0"/>
              </a:rPr>
              <a:t>θέμα δεν είναι απλώς να καταφέρνουμε να κάνουμε τους ανθρώπους να μας ακούνε, το σημαντικό είναι να μας καταλαβαίνουν</a:t>
            </a:r>
            <a:r>
              <a:rPr lang="el-GR" sz="2200" dirty="0" smtClean="0">
                <a:latin typeface="Cambria" pitchFamily="18" charset="0"/>
              </a:rPr>
              <a:t>.</a:t>
            </a:r>
            <a:r>
              <a:rPr lang="el-GR" sz="2200" dirty="0" smtClean="0">
                <a:latin typeface="Cambria" pitchFamily="18" charset="0"/>
              </a:rPr>
              <a:t> </a:t>
            </a:r>
            <a:endParaRPr lang="el-GR" sz="2200" dirty="0" smtClean="0">
              <a:latin typeface="Cambria" pitchFamily="18" charset="0"/>
            </a:endParaRPr>
          </a:p>
          <a:p>
            <a:pPr>
              <a:buNone/>
            </a:pPr>
            <a:r>
              <a:rPr lang="el-GR" sz="2200" dirty="0" smtClean="0">
                <a:latin typeface="Cambria" pitchFamily="18" charset="0"/>
              </a:rPr>
              <a:t>Απαιτείται </a:t>
            </a:r>
            <a:r>
              <a:rPr lang="el-GR" sz="2200" dirty="0" smtClean="0">
                <a:latin typeface="Cambria" pitchFamily="18" charset="0"/>
              </a:rPr>
              <a:t>επίσης να έχουμε </a:t>
            </a:r>
            <a:r>
              <a:rPr lang="el-GR" sz="2200" dirty="0" smtClean="0">
                <a:latin typeface="Cambria" pitchFamily="18" charset="0"/>
              </a:rPr>
              <a:t>την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l-GR" sz="2200" dirty="0" smtClean="0">
                <a:latin typeface="Cambria" pitchFamily="18" charset="0"/>
              </a:rPr>
              <a:t>ικανότητα </a:t>
            </a:r>
            <a:r>
              <a:rPr lang="el-GR" sz="2200" dirty="0" smtClean="0">
                <a:latin typeface="Cambria" pitchFamily="18" charset="0"/>
              </a:rPr>
              <a:t>να τους </a:t>
            </a:r>
            <a:r>
              <a:rPr lang="el-GR" sz="2200" dirty="0" smtClean="0">
                <a:latin typeface="Cambria" pitchFamily="18" charset="0"/>
              </a:rPr>
              <a:t>ακούμε, αλλά </a:t>
            </a:r>
            <a:r>
              <a:rPr lang="el-GR" sz="2200" dirty="0" smtClean="0">
                <a:latin typeface="Cambria" pitchFamily="18" charset="0"/>
              </a:rPr>
              <a:t>και να τους παρατηρούμε προσεκτικά κι εμείς.</a:t>
            </a:r>
            <a:endParaRPr lang="el-GR" sz="2200" dirty="0" smtClean="0">
              <a:latin typeface="Cambria" pitchFamily="18" charset="0"/>
            </a:endParaRPr>
          </a:p>
          <a:p>
            <a:pPr>
              <a:buNone/>
            </a:pPr>
            <a:endParaRPr lang="el-GR" sz="2200" dirty="0" smtClean="0">
              <a:latin typeface="Cambria" pitchFamily="18" charset="0"/>
            </a:endParaRPr>
          </a:p>
          <a:p>
            <a:endParaRPr lang="en-US" sz="2200" dirty="0" smtClean="0">
              <a:latin typeface="Cambria" pitchFamily="18" charset="0"/>
            </a:endParaRPr>
          </a:p>
          <a:p>
            <a:pPr>
              <a:buNone/>
            </a:pPr>
            <a:r>
              <a:rPr lang="el-GR" sz="2200" dirty="0" smtClean="0">
                <a:latin typeface="Cambria" pitchFamily="18" charset="0"/>
              </a:rPr>
              <a:t>    άρα </a:t>
            </a:r>
            <a:r>
              <a:rPr lang="el-GR" sz="2200" dirty="0" smtClean="0">
                <a:latin typeface="Cambria" pitchFamily="18" charset="0"/>
              </a:rPr>
              <a:t>αποτελεσματική</a:t>
            </a:r>
            <a:r>
              <a:rPr lang="el-GR" sz="2200" dirty="0" smtClean="0">
                <a:latin typeface="Cambria" pitchFamily="18" charset="0"/>
              </a:rPr>
              <a:t> επικοινωνία </a:t>
            </a:r>
            <a:r>
              <a:rPr lang="el-GR" sz="2200" dirty="0" smtClean="0">
                <a:latin typeface="Cambria" pitchFamily="18" charset="0"/>
              </a:rPr>
              <a:t>σημαίνει…</a:t>
            </a:r>
          </a:p>
          <a:p>
            <a:pPr>
              <a:buNone/>
            </a:pPr>
            <a:r>
              <a:rPr lang="el-GR" sz="2200" i="1" dirty="0" smtClean="0">
                <a:latin typeface="Cambria" pitchFamily="18" charset="0"/>
              </a:rPr>
              <a:t>   </a:t>
            </a:r>
            <a:r>
              <a:rPr lang="el-GR" sz="2200" i="1" u="sng" dirty="0" smtClean="0">
                <a:latin typeface="Cambria" pitchFamily="18" charset="0"/>
              </a:rPr>
              <a:t>«ακούμε και ερμηνεύουμε το μήνυμα έτσι όπως ο άλλος το εννοούσε»</a:t>
            </a:r>
            <a:r>
              <a:rPr lang="el-GR" sz="2200" i="1" dirty="0" smtClean="0">
                <a:latin typeface="Cambria" pitchFamily="18" charset="0"/>
              </a:rPr>
              <a:t>.</a:t>
            </a:r>
            <a:endParaRPr lang="el-GR" sz="2200" dirty="0" smtClean="0">
              <a:latin typeface="Cambria" pitchFamily="18" charset="0"/>
            </a:endParaRPr>
          </a:p>
          <a:p>
            <a:pPr>
              <a:buNone/>
            </a:pPr>
            <a:endParaRPr lang="en-US" sz="2200" dirty="0" smtClean="0">
              <a:latin typeface="Cambria" pitchFamily="18" charset="0"/>
            </a:endParaRPr>
          </a:p>
          <a:p>
            <a:pPr>
              <a:buNone/>
            </a:pPr>
            <a:r>
              <a:rPr lang="el-GR" sz="2200" dirty="0" smtClean="0">
                <a:latin typeface="Cambria" pitchFamily="18" charset="0"/>
              </a:rPr>
              <a:t>                </a:t>
            </a:r>
          </a:p>
          <a:p>
            <a:endParaRPr lang="el-GR" sz="2200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86" y="785794"/>
            <a:ext cx="9954207" cy="1143000"/>
          </a:xfrm>
        </p:spPr>
        <p:txBody>
          <a:bodyPr/>
          <a:lstStyle/>
          <a:p>
            <a:r>
              <a:rPr lang="el-GR" sz="3200" dirty="0" smtClean="0">
                <a:latin typeface="Cambria" pitchFamily="18" charset="0"/>
              </a:rPr>
              <a:t>Οι </a:t>
            </a:r>
            <a:r>
              <a:rPr lang="el-GR" sz="3200" dirty="0" err="1" smtClean="0">
                <a:latin typeface="Cambria" pitchFamily="18" charset="0"/>
              </a:rPr>
              <a:t>διαψευστικεσ</a:t>
            </a:r>
            <a:r>
              <a:rPr lang="el-GR" sz="3200" dirty="0" smtClean="0">
                <a:latin typeface="Cambria" pitchFamily="18" charset="0"/>
              </a:rPr>
              <a:t> </a:t>
            </a:r>
            <a:r>
              <a:rPr lang="el-GR" sz="3200" dirty="0" err="1" smtClean="0">
                <a:latin typeface="Cambria" pitchFamily="18" charset="0"/>
              </a:rPr>
              <a:t>ανταποκρισεισ</a:t>
            </a:r>
            <a:r>
              <a:rPr lang="el-GR" sz="3200" dirty="0" smtClean="0">
                <a:latin typeface="Cambria" pitchFamily="18" charset="0"/>
              </a:rPr>
              <a:t> </a:t>
            </a:r>
            <a:r>
              <a:rPr lang="el-GR" sz="3200" dirty="0" err="1" smtClean="0">
                <a:latin typeface="Cambria" pitchFamily="18" charset="0"/>
              </a:rPr>
              <a:t>περιλαμβανουν</a:t>
            </a:r>
            <a:r>
              <a:rPr lang="el-GR" sz="3200" dirty="0" smtClean="0">
                <a:latin typeface="Cambria" pitchFamily="18" charset="0"/>
              </a:rPr>
              <a:t> τα </a:t>
            </a:r>
            <a:r>
              <a:rPr lang="el-GR" sz="3200" dirty="0" err="1" smtClean="0">
                <a:latin typeface="Cambria" pitchFamily="18" charset="0"/>
              </a:rPr>
              <a:t>εξησ</a:t>
            </a:r>
            <a:r>
              <a:rPr lang="el-GR" sz="3200" dirty="0" smtClean="0">
                <a:latin typeface="Cambria" pitchFamily="18" charset="0"/>
              </a:rPr>
              <a:t>:</a:t>
            </a:r>
            <a:br>
              <a:rPr lang="el-GR" sz="3200" dirty="0" smtClean="0">
                <a:latin typeface="Cambria" pitchFamily="18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3686" y="1984248"/>
            <a:ext cx="9954207" cy="4873752"/>
          </a:xfrm>
        </p:spPr>
        <p:txBody>
          <a:bodyPr>
            <a:normAutofit/>
          </a:bodyPr>
          <a:lstStyle/>
          <a:p>
            <a:r>
              <a:rPr lang="el-GR" sz="2200" i="1" dirty="0" smtClean="0">
                <a:latin typeface="Cambria" pitchFamily="18" charset="0"/>
              </a:rPr>
              <a:t>Αδιάφορη αντίδραση</a:t>
            </a:r>
          </a:p>
          <a:p>
            <a:r>
              <a:rPr lang="el-GR" sz="2200" i="1" dirty="0" smtClean="0">
                <a:latin typeface="Cambria" pitchFamily="18" charset="0"/>
              </a:rPr>
              <a:t>Διακοπτόμενη ανταπόκριση</a:t>
            </a:r>
          </a:p>
          <a:p>
            <a:r>
              <a:rPr lang="el-GR" sz="2200" i="1" dirty="0" smtClean="0">
                <a:latin typeface="Cambria" pitchFamily="18" charset="0"/>
              </a:rPr>
              <a:t>Άσχετες ανταποκρίσεις</a:t>
            </a:r>
          </a:p>
          <a:p>
            <a:r>
              <a:rPr lang="el-GR" sz="2200" i="1" dirty="0" smtClean="0">
                <a:latin typeface="Cambria" pitchFamily="18" charset="0"/>
              </a:rPr>
              <a:t>Αποπροσανατολισμός της συζήτησης</a:t>
            </a:r>
          </a:p>
          <a:p>
            <a:r>
              <a:rPr lang="el-GR" sz="2200" i="1" dirty="0" smtClean="0">
                <a:latin typeface="Cambria" pitchFamily="18" charset="0"/>
              </a:rPr>
              <a:t>Απρόσωπη ανταπόκριση (π.χ. γενικεύσεις)</a:t>
            </a:r>
          </a:p>
          <a:p>
            <a:r>
              <a:rPr lang="el-GR" sz="2200" i="1" dirty="0" smtClean="0">
                <a:latin typeface="Cambria" pitchFamily="18" charset="0"/>
              </a:rPr>
              <a:t>Ασυνάρτητη ανταπόκριση (π.χ. φλυαρία ή ημιτελείς προτάσεις)</a:t>
            </a:r>
          </a:p>
          <a:p>
            <a:r>
              <a:rPr lang="el-GR" sz="2200" i="1" dirty="0" smtClean="0">
                <a:latin typeface="Cambria" pitchFamily="18" charset="0"/>
              </a:rPr>
              <a:t>Αντιφατικές ανταποκρίσεις</a:t>
            </a:r>
          </a:p>
          <a:p>
            <a:pPr>
              <a:buNone/>
            </a:pPr>
            <a:r>
              <a:rPr lang="el-GR" sz="2000" i="1" dirty="0" smtClean="0">
                <a:latin typeface="Cambria" pitchFamily="18" charset="0"/>
              </a:rPr>
              <a:t>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l-GR" sz="2000" i="1" dirty="0" smtClean="0">
                <a:latin typeface="Cambria" pitchFamily="18" charset="0"/>
              </a:rPr>
              <a:t>                                                                                                                                </a:t>
            </a:r>
            <a:r>
              <a:rPr lang="el-GR" sz="2000" i="1" dirty="0" err="1" smtClean="0">
                <a:latin typeface="Cambria" pitchFamily="18" charset="0"/>
              </a:rPr>
              <a:t>Παπάνη</a:t>
            </a:r>
            <a:r>
              <a:rPr lang="el-GR" sz="2000" i="1" dirty="0" smtClean="0">
                <a:latin typeface="Cambria" pitchFamily="18" charset="0"/>
              </a:rPr>
              <a:t> &amp; </a:t>
            </a:r>
            <a:r>
              <a:rPr lang="el-GR" sz="2000" i="1" dirty="0" err="1" smtClean="0">
                <a:latin typeface="Cambria" pitchFamily="18" charset="0"/>
              </a:rPr>
              <a:t>Ρόντο</a:t>
            </a:r>
            <a:r>
              <a:rPr lang="el-GR" sz="2000" i="1" dirty="0" smtClean="0">
                <a:latin typeface="Cambria" pitchFamily="18" charset="0"/>
              </a:rPr>
              <a:t> (2005)</a:t>
            </a:r>
            <a:endParaRPr lang="el-GR" sz="2000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24" y="571480"/>
            <a:ext cx="9954207" cy="1143000"/>
          </a:xfrm>
        </p:spPr>
        <p:txBody>
          <a:bodyPr>
            <a:normAutofit/>
          </a:bodyPr>
          <a:lstStyle/>
          <a:p>
            <a:pPr algn="ctr"/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Φραγμοι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τησ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αποτελεσματικησ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επικοινωνιασ:</a:t>
            </a:r>
            <a:r>
              <a:rPr lang="el-GR" dirty="0" smtClean="0">
                <a:latin typeface="Cambria" pitchFamily="18" charset="0"/>
              </a:rPr>
              <a:t/>
            </a:r>
            <a:br>
              <a:rPr lang="el-GR" dirty="0" smtClean="0">
                <a:latin typeface="Cambria" pitchFamily="18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3686" y="1714488"/>
            <a:ext cx="10001319" cy="5357850"/>
          </a:xfrm>
        </p:spPr>
        <p:txBody>
          <a:bodyPr>
            <a:noAutofit/>
          </a:bodyPr>
          <a:lstStyle/>
          <a:p>
            <a:r>
              <a:rPr lang="el-GR" sz="2000" i="1" dirty="0" smtClean="0">
                <a:latin typeface="Cambria" pitchFamily="18" charset="0"/>
              </a:rPr>
              <a:t>Φυσικά εμπόδια-περισπασμοί</a:t>
            </a:r>
          </a:p>
          <a:p>
            <a:r>
              <a:rPr lang="el-GR" sz="2000" i="1" dirty="0" smtClean="0">
                <a:latin typeface="Cambria" pitchFamily="18" charset="0"/>
              </a:rPr>
              <a:t>Προσωπικά στοιχεία - Προσωπικότητα</a:t>
            </a:r>
          </a:p>
          <a:p>
            <a:r>
              <a:rPr lang="el-GR" sz="2000" i="1" dirty="0" smtClean="0">
                <a:latin typeface="Cambria" pitchFamily="18" charset="0"/>
              </a:rPr>
              <a:t>Εννοιολογικά στοιχεία</a:t>
            </a:r>
          </a:p>
          <a:p>
            <a:r>
              <a:rPr lang="el-GR" sz="2000" i="1" dirty="0" smtClean="0">
                <a:latin typeface="Cambria" pitchFamily="18" charset="0"/>
              </a:rPr>
              <a:t>Ηλικία</a:t>
            </a:r>
          </a:p>
          <a:p>
            <a:r>
              <a:rPr lang="el-GR" sz="2000" i="1" dirty="0" err="1" smtClean="0">
                <a:latin typeface="Cambria" pitchFamily="18" charset="0"/>
              </a:rPr>
              <a:t>Κοινωνικο</a:t>
            </a:r>
            <a:r>
              <a:rPr lang="el-GR" sz="2000" i="1" dirty="0" smtClean="0">
                <a:latin typeface="Cambria" pitchFamily="18" charset="0"/>
              </a:rPr>
              <a:t>-οικονομική κατάσταση</a:t>
            </a:r>
          </a:p>
          <a:p>
            <a:r>
              <a:rPr lang="el-GR" sz="2000" i="1" dirty="0" smtClean="0">
                <a:latin typeface="Cambria" pitchFamily="18" charset="0"/>
              </a:rPr>
              <a:t>Εκπαίδευση</a:t>
            </a:r>
          </a:p>
          <a:p>
            <a:r>
              <a:rPr lang="el-GR" sz="2000" i="1" dirty="0" smtClean="0">
                <a:latin typeface="Cambria" pitchFamily="18" charset="0"/>
              </a:rPr>
              <a:t>Κατάσταση Υγείας</a:t>
            </a:r>
          </a:p>
          <a:p>
            <a:r>
              <a:rPr lang="el-GR" sz="2000" i="1" dirty="0" smtClean="0">
                <a:latin typeface="Cambria" pitchFamily="18" charset="0"/>
              </a:rPr>
              <a:t>Γνωστικές ικανότητες</a:t>
            </a:r>
          </a:p>
          <a:p>
            <a:r>
              <a:rPr lang="el-GR" sz="2000" i="1" dirty="0" smtClean="0">
                <a:latin typeface="Cambria" pitchFamily="18" charset="0"/>
              </a:rPr>
              <a:t>Ενδιαφέροντα</a:t>
            </a:r>
          </a:p>
          <a:p>
            <a:r>
              <a:rPr lang="el-GR" sz="2000" i="1" dirty="0" smtClean="0">
                <a:latin typeface="Cambria" pitchFamily="18" charset="0"/>
              </a:rPr>
              <a:t>Γλώσσα</a:t>
            </a:r>
          </a:p>
          <a:p>
            <a:r>
              <a:rPr lang="el-GR" sz="2000" i="1" dirty="0" smtClean="0">
                <a:latin typeface="Cambria" pitchFamily="18" charset="0"/>
              </a:rPr>
              <a:t>Συναισθηματική φόρτιση</a:t>
            </a:r>
          </a:p>
          <a:p>
            <a:r>
              <a:rPr lang="el-GR" sz="2000" i="1" dirty="0" smtClean="0">
                <a:latin typeface="Cambria" pitchFamily="18" charset="0"/>
              </a:rPr>
              <a:t>Φυλετική-εθνική-θρησκευτική προέλευση</a:t>
            </a:r>
          </a:p>
          <a:p>
            <a:r>
              <a:rPr lang="el-GR" sz="2000" i="1" dirty="0" smtClean="0">
                <a:latin typeface="Cambria" pitchFamily="18" charset="0"/>
              </a:rPr>
              <a:t>Φύλο</a:t>
            </a:r>
            <a:endParaRPr lang="el-GR" sz="2000" dirty="0">
              <a:latin typeface="Cambria" pitchFamily="18" charset="0"/>
            </a:endParaRPr>
          </a:p>
        </p:txBody>
      </p:sp>
      <p:pic>
        <p:nvPicPr>
          <p:cNvPr id="3074" name="Picture 2" descr="D:\ΟΜΙΛΙΕΣ-ΠΑΡΟΥΣΙΑΣΕΙΣ\ΠΡΟΩΘΗΣΗ ΓΥΝΑΙΚΩΝ ΣΕ ΣΥΝΔΙΚΑΛΙΣΤΙΚΕΣ ΘΕΣΕΙΣ ΕΥΘΥΝΗΣ\ΦΩΤΟ ΙΣΟΤΗΤΑ\επικοινωνία\communication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7288" y="3957330"/>
            <a:ext cx="3929090" cy="29006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628" y="2500306"/>
            <a:ext cx="9954207" cy="1143000"/>
          </a:xfrm>
        </p:spPr>
        <p:txBody>
          <a:bodyPr/>
          <a:lstStyle/>
          <a:p>
            <a:r>
              <a:rPr lang="el-GR" dirty="0" smtClean="0">
                <a:latin typeface="Cambria" pitchFamily="18" charset="0"/>
              </a:rPr>
              <a:t/>
            </a:r>
            <a:br>
              <a:rPr lang="el-GR" dirty="0" smtClean="0">
                <a:latin typeface="Cambria" pitchFamily="18" charset="0"/>
              </a:rPr>
            </a:br>
            <a:r>
              <a:rPr lang="el-GR" dirty="0" err="1" smtClean="0">
                <a:latin typeface="Cambria" pitchFamily="18" charset="0"/>
              </a:rPr>
              <a:t>Προβληματα</a:t>
            </a:r>
            <a:r>
              <a:rPr lang="el-GR" dirty="0" smtClean="0">
                <a:latin typeface="Cambria" pitchFamily="18" charset="0"/>
              </a:rPr>
              <a:t> </a:t>
            </a:r>
            <a:r>
              <a:rPr lang="el-GR" dirty="0" smtClean="0">
                <a:latin typeface="Cambria" pitchFamily="18" charset="0"/>
              </a:rPr>
              <a:t>επικοινωνιασ </a:t>
            </a:r>
            <a:r>
              <a:rPr lang="el-GR" dirty="0" smtClean="0">
                <a:latin typeface="Cambria" pitchFamily="18" charset="0"/>
                <a:sym typeface="Wingdings" pitchFamily="2" charset="2"/>
              </a:rPr>
              <a:t> </a:t>
            </a:r>
            <a:r>
              <a:rPr lang="el-GR" dirty="0" err="1" smtClean="0">
                <a:latin typeface="Cambria" pitchFamily="18" charset="0"/>
                <a:sym typeface="Wingdings" pitchFamily="2" charset="2"/>
              </a:rPr>
              <a:t>επικοινωνιακη</a:t>
            </a:r>
            <a:r>
              <a:rPr lang="el-GR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l-GR" dirty="0" err="1" smtClean="0">
                <a:latin typeface="Cambria" pitchFamily="18" charset="0"/>
                <a:sym typeface="Wingdings" pitchFamily="2" charset="2"/>
              </a:rPr>
              <a:t>συγκρουση</a:t>
            </a:r>
            <a:endParaRPr lang="el-GR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5454" y="3643314"/>
            <a:ext cx="8227457" cy="1305876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bg2"/>
                </a:solidFill>
              </a:rPr>
              <a:t>η </a:t>
            </a:r>
            <a:r>
              <a:rPr lang="el-GR" sz="3200" dirty="0" err="1" smtClean="0">
                <a:solidFill>
                  <a:schemeClr val="bg2"/>
                </a:solidFill>
              </a:rPr>
              <a:t>επικοινωνια</a:t>
            </a:r>
            <a:r>
              <a:rPr lang="el-GR" sz="3200" dirty="0" smtClean="0">
                <a:solidFill>
                  <a:schemeClr val="bg2"/>
                </a:solidFill>
              </a:rPr>
              <a:t> στον </a:t>
            </a:r>
            <a:r>
              <a:rPr lang="el-GR" sz="3200" dirty="0" err="1" smtClean="0">
                <a:solidFill>
                  <a:schemeClr val="bg2"/>
                </a:solidFill>
              </a:rPr>
              <a:t>εργασιακο</a:t>
            </a:r>
            <a:r>
              <a:rPr lang="el-GR" sz="3200" dirty="0" smtClean="0">
                <a:solidFill>
                  <a:schemeClr val="bg2"/>
                </a:solidFill>
              </a:rPr>
              <a:t> </a:t>
            </a:r>
            <a:r>
              <a:rPr lang="el-GR" sz="3200" dirty="0" err="1" smtClean="0">
                <a:solidFill>
                  <a:schemeClr val="bg2"/>
                </a:solidFill>
              </a:rPr>
              <a:t>χωρο</a:t>
            </a:r>
            <a:endParaRPr lang="el-GR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438" y="571480"/>
            <a:ext cx="9954207" cy="1143000"/>
          </a:xfrm>
        </p:spPr>
        <p:txBody>
          <a:bodyPr/>
          <a:lstStyle/>
          <a:p>
            <a:pPr algn="ctr"/>
            <a:r>
              <a:rPr lang="el-GR" dirty="0" smtClean="0">
                <a:latin typeface="Cambria" pitchFamily="18" charset="0"/>
              </a:rPr>
              <a:t>Η επικοινωνια στο εργασιακο περιβαλλον</a:t>
            </a:r>
            <a:endParaRPr lang="el-GR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2414" y="2143116"/>
            <a:ext cx="9601200" cy="3876684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>
              <a:latin typeface="Cambria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Cambria" pitchFamily="18" charset="0"/>
            </a:endParaRPr>
          </a:p>
          <a:p>
            <a:pPr marL="514350" indent="-514350">
              <a:buNone/>
            </a:pPr>
            <a:endParaRPr lang="en-US" sz="2200" dirty="0" smtClean="0">
              <a:latin typeface="Cambria" pitchFamily="18" charset="0"/>
            </a:endParaRPr>
          </a:p>
          <a:p>
            <a:pPr marL="514350" indent="-514350">
              <a:buNone/>
            </a:pPr>
            <a:r>
              <a:rPr lang="en-US" sz="2200" dirty="0" smtClean="0">
                <a:latin typeface="Cambria" pitchFamily="18" charset="0"/>
              </a:rPr>
              <a:t>          </a:t>
            </a:r>
            <a:r>
              <a:rPr lang="el-GR" sz="2200" dirty="0" smtClean="0">
                <a:latin typeface="Cambria" pitchFamily="18" charset="0"/>
              </a:rPr>
              <a:t>μεταξύ συναδέλφων                                      μεταξύ εργαζομένων και </a:t>
            </a:r>
          </a:p>
          <a:p>
            <a:pPr marL="514350" indent="-514350">
              <a:buNone/>
            </a:pPr>
            <a:r>
              <a:rPr lang="el-GR" sz="2200" dirty="0" smtClean="0">
                <a:latin typeface="Cambria" pitchFamily="18" charset="0"/>
              </a:rPr>
              <a:t>(εργαζομένων και προϊσταμένων                                       πολιτών</a:t>
            </a:r>
          </a:p>
          <a:p>
            <a:pPr marL="514350" indent="-514350">
              <a:buNone/>
            </a:pPr>
            <a:r>
              <a:rPr lang="el-GR" sz="2200" dirty="0" smtClean="0">
                <a:latin typeface="Cambria" pitchFamily="18" charset="0"/>
              </a:rPr>
              <a:t>  εργαζομένων και υφισταμένων)</a:t>
            </a:r>
          </a:p>
          <a:p>
            <a:pPr marL="514350" indent="-514350">
              <a:buNone/>
            </a:pPr>
            <a:r>
              <a:rPr lang="el-GR" sz="2000" dirty="0" smtClean="0">
                <a:latin typeface="Cambria" pitchFamily="18" charset="0"/>
              </a:rPr>
              <a:t> </a:t>
            </a:r>
          </a:p>
          <a:p>
            <a:pPr marL="514350" indent="-514350">
              <a:buNone/>
            </a:pPr>
            <a:r>
              <a:rPr lang="el-GR" dirty="0" smtClean="0">
                <a:latin typeface="Cambria" pitchFamily="18" charset="0"/>
              </a:rPr>
              <a:t>   </a:t>
            </a:r>
          </a:p>
          <a:p>
            <a:pPr marL="514350" indent="-514350">
              <a:buFont typeface="+mj-lt"/>
              <a:buAutoNum type="romanLcPeriod"/>
            </a:pPr>
            <a:endParaRPr lang="el-GR" dirty="0" smtClean="0">
              <a:latin typeface="Cambria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6880230" y="2285992"/>
            <a:ext cx="1071570" cy="107157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201305" y="2321711"/>
            <a:ext cx="1071570" cy="100013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51684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ΟΜΙΛΙΕΣ-ΠΑΡΟΥΣΙΑΣΕΙΣ\ΠΡΟΩΘΗΣΗ ΓΥΝΑΙΚΩΝ ΣΕ ΣΥΝΔΙΚΑΛΙΣΤΙΚΕΣ ΘΕΣΕΙΣ ΕΥΘΥΝΗΣ\ΦΩΤΟ ΙΣΟΤΗΤΑ\επικοινωνία\Leadership-in-Communication-2-2-2-2-2-2-2-2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3370" y="2857496"/>
            <a:ext cx="2500330" cy="250033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mbria" pitchFamily="18" charset="0"/>
              </a:rPr>
              <a:t>Τι ειναι επικοινωνια</a:t>
            </a:r>
            <a:r>
              <a:rPr lang="en-US" dirty="0" smtClean="0">
                <a:latin typeface="Cambria" pitchFamily="18" charset="0"/>
              </a:rPr>
              <a:t>;</a:t>
            </a:r>
            <a:endParaRPr lang="el-GR" dirty="0">
              <a:latin typeface="Cambria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093752" y="1643050"/>
            <a:ext cx="10101266" cy="4191000"/>
          </a:xfrm>
        </p:spPr>
        <p:txBody>
          <a:bodyPr/>
          <a:lstStyle/>
          <a:p>
            <a:endParaRPr lang="en-US" sz="2200" dirty="0" smtClean="0">
              <a:latin typeface="Cambria" pitchFamily="18" charset="0"/>
            </a:endParaRPr>
          </a:p>
          <a:p>
            <a:r>
              <a:rPr lang="el-GR" sz="2200" dirty="0" smtClean="0">
                <a:latin typeface="Cambria" pitchFamily="18" charset="0"/>
              </a:rPr>
              <a:t>η ουσία της κοινωνικής αλληλεπίδρασης (</a:t>
            </a:r>
            <a:r>
              <a:rPr lang="en-US" sz="2200" dirty="0" smtClean="0">
                <a:latin typeface="Cambria" pitchFamily="18" charset="0"/>
              </a:rPr>
              <a:t>vs. </a:t>
            </a:r>
            <a:r>
              <a:rPr lang="el-GR" sz="2200" dirty="0" smtClean="0">
                <a:latin typeface="Cambria" pitchFamily="18" charset="0"/>
              </a:rPr>
              <a:t>κοινωνική απομόνωση)</a:t>
            </a:r>
            <a:endParaRPr lang="en-US" sz="2200" dirty="0" smtClean="0">
              <a:latin typeface="Cambria" pitchFamily="18" charset="0"/>
            </a:endParaRPr>
          </a:p>
          <a:p>
            <a:r>
              <a:rPr lang="el-GR" sz="2200" dirty="0" smtClean="0">
                <a:latin typeface="Cambria" pitchFamily="18" charset="0"/>
              </a:rPr>
              <a:t>η βάση όλων των κοινωνιών (ανθρώπινων και μη)</a:t>
            </a:r>
          </a:p>
          <a:p>
            <a:r>
              <a:rPr lang="el-GR" sz="2200" dirty="0" smtClean="0">
                <a:latin typeface="Cambria" pitchFamily="18" charset="0"/>
              </a:rPr>
              <a:t>η μετάδοση ενός μηνύματος από έναν πομπό σε έναν δέκτη</a:t>
            </a:r>
          </a:p>
          <a:p>
            <a:pPr>
              <a:buNone/>
            </a:pPr>
            <a:endParaRPr lang="el-GR" sz="2200" dirty="0" smtClean="0">
              <a:latin typeface="Cambria" pitchFamily="18" charset="0"/>
            </a:endParaRPr>
          </a:p>
          <a:p>
            <a:pPr>
              <a:buNone/>
            </a:pPr>
            <a:r>
              <a:rPr lang="el-GR" sz="2200" dirty="0" smtClean="0">
                <a:latin typeface="Cambria" pitchFamily="18" charset="0"/>
              </a:rPr>
              <a:t>                            </a:t>
            </a:r>
          </a:p>
          <a:p>
            <a:pPr>
              <a:buNone/>
            </a:pPr>
            <a:endParaRPr lang="el-GR" sz="2200" dirty="0" smtClean="0">
              <a:latin typeface="Cambria" pitchFamily="18" charset="0"/>
            </a:endParaRPr>
          </a:p>
          <a:p>
            <a:pPr>
              <a:buNone/>
            </a:pPr>
            <a:r>
              <a:rPr lang="el-GR" sz="2200" dirty="0" smtClean="0">
                <a:latin typeface="Cambria" pitchFamily="18" charset="0"/>
              </a:rPr>
              <a:t> Για τη διενέργεια της επικοινωνίας απαιτούνται 5 βασικά συστατικά…</a:t>
            </a:r>
          </a:p>
          <a:p>
            <a:pPr>
              <a:buNone/>
            </a:pPr>
            <a:endParaRPr lang="el-GR" sz="2200" dirty="0" smtClean="0">
              <a:latin typeface="Cambria" pitchFamily="18" charset="0"/>
            </a:endParaRPr>
          </a:p>
          <a:p>
            <a:endParaRPr lang="el-GR" dirty="0" smtClean="0">
              <a:latin typeface="Cambria" pitchFamily="18" charset="0"/>
            </a:endParaRPr>
          </a:p>
          <a:p>
            <a:endParaRPr lang="el-GR" dirty="0" smtClean="0">
              <a:latin typeface="Cambria" pitchFamily="18" charset="0"/>
            </a:endParaRPr>
          </a:p>
          <a:p>
            <a:endParaRPr lang="el-GR" dirty="0" smtClean="0">
              <a:latin typeface="Cambria" pitchFamily="18" charset="0"/>
            </a:endParaRPr>
          </a:p>
          <a:p>
            <a:endParaRPr lang="el-GR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604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ambria" pitchFamily="18" charset="0"/>
              </a:rPr>
              <a:t>Οι </a:t>
            </a:r>
            <a:r>
              <a:rPr lang="el-GR" dirty="0" err="1" smtClean="0">
                <a:latin typeface="Cambria" pitchFamily="18" charset="0"/>
              </a:rPr>
              <a:t>αιτιεσ</a:t>
            </a:r>
            <a:r>
              <a:rPr lang="el-GR" dirty="0" smtClean="0">
                <a:latin typeface="Cambria" pitchFamily="18" charset="0"/>
              </a:rPr>
              <a:t> </a:t>
            </a:r>
            <a:r>
              <a:rPr lang="el-GR" dirty="0" err="1" smtClean="0">
                <a:latin typeface="Cambria" pitchFamily="18" charset="0"/>
              </a:rPr>
              <a:t>μιασ</a:t>
            </a:r>
            <a:r>
              <a:rPr lang="el-GR" dirty="0" smtClean="0">
                <a:latin typeface="Cambria" pitchFamily="18" charset="0"/>
              </a:rPr>
              <a:t> </a:t>
            </a:r>
            <a:r>
              <a:rPr lang="el-GR" dirty="0" err="1" smtClean="0">
                <a:latin typeface="Cambria" pitchFamily="18" charset="0"/>
              </a:rPr>
              <a:t>επικοινωνιακησ</a:t>
            </a:r>
            <a:r>
              <a:rPr lang="el-GR" dirty="0" smtClean="0">
                <a:latin typeface="Cambria" pitchFamily="18" charset="0"/>
              </a:rPr>
              <a:t> </a:t>
            </a:r>
            <a:r>
              <a:rPr lang="el-GR" dirty="0" err="1" smtClean="0">
                <a:latin typeface="Cambria" pitchFamily="18" charset="0"/>
              </a:rPr>
              <a:t>συγκρουσησ</a:t>
            </a:r>
            <a:r>
              <a:rPr lang="el-GR" dirty="0" smtClean="0">
                <a:latin typeface="Cambria" pitchFamily="18" charset="0"/>
              </a:rPr>
              <a:t> σε </a:t>
            </a:r>
            <a:r>
              <a:rPr lang="el-GR" dirty="0" err="1" smtClean="0">
                <a:latin typeface="Cambria" pitchFamily="18" charset="0"/>
              </a:rPr>
              <a:t>εναν</a:t>
            </a:r>
            <a:r>
              <a:rPr lang="el-GR" dirty="0" smtClean="0">
                <a:latin typeface="Cambria" pitchFamily="18" charset="0"/>
              </a:rPr>
              <a:t> </a:t>
            </a:r>
            <a:r>
              <a:rPr lang="el-GR" dirty="0" err="1" smtClean="0">
                <a:latin typeface="Cambria" pitchFamily="18" charset="0"/>
              </a:rPr>
              <a:t>οργανισμο</a:t>
            </a:r>
            <a:endParaRPr lang="el-GR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441" y="2000240"/>
            <a:ext cx="9954207" cy="4473712"/>
          </a:xfrm>
        </p:spPr>
        <p:txBody>
          <a:bodyPr/>
          <a:lstStyle/>
          <a:p>
            <a:r>
              <a:rPr lang="el-GR" sz="2200" dirty="0" smtClean="0">
                <a:latin typeface="Cambria" pitchFamily="18" charset="0"/>
              </a:rPr>
              <a:t>Ασυμβατότητα στόχων μεταξύ τμημάτων ή ατόμων</a:t>
            </a:r>
          </a:p>
          <a:p>
            <a:r>
              <a:rPr lang="el-GR" sz="2200" dirty="0" smtClean="0">
                <a:latin typeface="Cambria" pitchFamily="18" charset="0"/>
              </a:rPr>
              <a:t>Αλληλεξάρτηση καθηκόντων</a:t>
            </a:r>
          </a:p>
          <a:p>
            <a:r>
              <a:rPr lang="el-GR" sz="2200" dirty="0" smtClean="0">
                <a:latin typeface="Cambria" pitchFamily="18" charset="0"/>
              </a:rPr>
              <a:t>Έλλειψη πόρων</a:t>
            </a:r>
          </a:p>
          <a:p>
            <a:r>
              <a:rPr lang="el-GR" sz="2200" dirty="0" smtClean="0">
                <a:latin typeface="Cambria" pitchFamily="18" charset="0"/>
              </a:rPr>
              <a:t>Ασάφεια όσον αφορά στην ευθύνη και τις αρμοδιότητες</a:t>
            </a:r>
          </a:p>
          <a:p>
            <a:r>
              <a:rPr lang="el-GR" sz="2200" dirty="0" smtClean="0">
                <a:latin typeface="Cambria" pitchFamily="18" charset="0"/>
              </a:rPr>
              <a:t>Χαμηλός βαθμός τυπικότητας</a:t>
            </a:r>
          </a:p>
          <a:p>
            <a:r>
              <a:rPr lang="el-GR" sz="2200" dirty="0" smtClean="0">
                <a:latin typeface="Cambria" pitchFamily="18" charset="0"/>
              </a:rPr>
              <a:t>Διαφορετική κατανομή των αμοιβών</a:t>
            </a:r>
          </a:p>
          <a:p>
            <a:r>
              <a:rPr lang="el-GR" sz="2200" dirty="0" smtClean="0">
                <a:latin typeface="Cambria" pitchFamily="18" charset="0"/>
              </a:rPr>
              <a:t>Διαφορετικά κριτήρια αξιολόγησης</a:t>
            </a:r>
          </a:p>
          <a:p>
            <a:r>
              <a:rPr lang="el-GR" sz="2200" dirty="0" smtClean="0">
                <a:latin typeface="Cambria" pitchFamily="18" charset="0"/>
              </a:rPr>
              <a:t>Διαφορές κύρους και κοινωνικής θέσης μεταξύ των τμημάτων ή μεταξύ των εργαζομένων</a:t>
            </a:r>
          </a:p>
          <a:p>
            <a:pPr algn="r">
              <a:buNone/>
            </a:pPr>
            <a:r>
              <a:rPr lang="el-GR" sz="2000" i="1" dirty="0" smtClean="0">
                <a:latin typeface="Cambria" pitchFamily="18" charset="0"/>
              </a:rPr>
              <a:t>(</a:t>
            </a:r>
            <a:r>
              <a:rPr lang="el-GR" sz="2000" i="1" dirty="0" err="1" smtClean="0">
                <a:latin typeface="Cambria" pitchFamily="18" charset="0"/>
              </a:rPr>
              <a:t>Κάντας</a:t>
            </a:r>
            <a:r>
              <a:rPr lang="el-GR" sz="2000" i="1" dirty="0" smtClean="0">
                <a:latin typeface="Cambria" pitchFamily="18" charset="0"/>
              </a:rPr>
              <a:t>, </a:t>
            </a:r>
            <a:r>
              <a:rPr lang="el-GR" sz="2000" i="1" dirty="0" smtClean="0">
                <a:latin typeface="Cambria" pitchFamily="18" charset="0"/>
              </a:rPr>
              <a:t>1995)</a:t>
            </a:r>
            <a:endParaRPr lang="el-GR" sz="2000" i="1" dirty="0" smtClean="0">
              <a:latin typeface="Cambria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3686" y="2285992"/>
            <a:ext cx="9954207" cy="1143000"/>
          </a:xfrm>
        </p:spPr>
        <p:txBody>
          <a:bodyPr/>
          <a:lstStyle/>
          <a:p>
            <a:pPr algn="ctr"/>
            <a:r>
              <a:rPr lang="el-GR" dirty="0" smtClean="0">
                <a:latin typeface="Cambria" pitchFamily="18" charset="0"/>
              </a:rPr>
              <a:t>μια </a:t>
            </a:r>
            <a:r>
              <a:rPr lang="el-GR" dirty="0" err="1" smtClean="0">
                <a:latin typeface="Cambria" pitchFamily="18" charset="0"/>
              </a:rPr>
              <a:t>συγκρουση</a:t>
            </a:r>
            <a:r>
              <a:rPr lang="el-GR" dirty="0" smtClean="0">
                <a:latin typeface="Cambria" pitchFamily="18" charset="0"/>
              </a:rPr>
              <a:t> </a:t>
            </a:r>
            <a:r>
              <a:rPr lang="el-GR" dirty="0" err="1" smtClean="0">
                <a:latin typeface="Cambria" pitchFamily="18" charset="0"/>
              </a:rPr>
              <a:t>ειναι</a:t>
            </a:r>
            <a:r>
              <a:rPr lang="el-GR" dirty="0" smtClean="0">
                <a:latin typeface="Cambria" pitchFamily="18" charset="0"/>
              </a:rPr>
              <a:t> </a:t>
            </a:r>
            <a:r>
              <a:rPr lang="el-GR" dirty="0" err="1" smtClean="0">
                <a:latin typeface="Cambria" pitchFamily="18" charset="0"/>
              </a:rPr>
              <a:t>παντα</a:t>
            </a:r>
            <a:r>
              <a:rPr lang="el-GR" dirty="0" smtClean="0">
                <a:latin typeface="Cambria" pitchFamily="18" charset="0"/>
              </a:rPr>
              <a:t> </a:t>
            </a:r>
            <a:r>
              <a:rPr lang="el-GR" dirty="0" err="1" smtClean="0">
                <a:latin typeface="Cambria" pitchFamily="18" charset="0"/>
              </a:rPr>
              <a:t>αρνητικη</a:t>
            </a:r>
            <a:r>
              <a:rPr lang="el-GR" dirty="0" smtClean="0">
                <a:latin typeface="Cambria" pitchFamily="18" charset="0"/>
              </a:rPr>
              <a:t>?</a:t>
            </a:r>
            <a:endParaRPr lang="el-G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  <a:latin typeface="Cambria" pitchFamily="18" charset="0"/>
              </a:rPr>
              <a:t>Προβληματα</a:t>
            </a:r>
            <a:r>
              <a:rPr lang="el-GR" dirty="0" smtClean="0">
                <a:solidFill>
                  <a:schemeClr val="tx1"/>
                </a:solidFill>
                <a:latin typeface="Cambria" pitchFamily="18" charset="0"/>
              </a:rPr>
              <a:t>-</a:t>
            </a:r>
            <a:r>
              <a:rPr lang="el-GR" dirty="0" err="1" smtClean="0">
                <a:solidFill>
                  <a:schemeClr val="tx1"/>
                </a:solidFill>
                <a:latin typeface="Cambria" pitchFamily="18" charset="0"/>
              </a:rPr>
              <a:t>αρνητικεσ</a:t>
            </a:r>
            <a:r>
              <a:rPr lang="el-GR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l-GR" dirty="0" err="1" smtClean="0">
                <a:solidFill>
                  <a:schemeClr val="tx1"/>
                </a:solidFill>
                <a:latin typeface="Cambria" pitchFamily="18" charset="0"/>
              </a:rPr>
              <a:t>συνεπειεσ</a:t>
            </a:r>
            <a:endParaRPr lang="el-GR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3686" y="1984248"/>
            <a:ext cx="9954207" cy="4873752"/>
          </a:xfrm>
        </p:spPr>
        <p:txBody>
          <a:bodyPr>
            <a:normAutofit/>
          </a:bodyPr>
          <a:lstStyle/>
          <a:p>
            <a:r>
              <a:rPr lang="el-GR" sz="2200" dirty="0" smtClean="0">
                <a:latin typeface="Cambria" pitchFamily="18" charset="0"/>
              </a:rPr>
              <a:t>εκδήλωση επιθετικής συμπεριφοράς</a:t>
            </a:r>
          </a:p>
          <a:p>
            <a:endParaRPr lang="el-GR" sz="2200" dirty="0" smtClean="0">
              <a:latin typeface="Cambria" pitchFamily="18" charset="0"/>
            </a:endParaRPr>
          </a:p>
          <a:p>
            <a:r>
              <a:rPr lang="el-GR" sz="2200" dirty="0" smtClean="0">
                <a:latin typeface="Cambria" pitchFamily="18" charset="0"/>
              </a:rPr>
              <a:t>δημιουργία αρνητικού κλίματος κατά τη διάρκεια της εργασίας</a:t>
            </a:r>
          </a:p>
          <a:p>
            <a:endParaRPr lang="el-GR" sz="2200" dirty="0" smtClean="0">
              <a:latin typeface="Cambria" pitchFamily="18" charset="0"/>
            </a:endParaRPr>
          </a:p>
          <a:p>
            <a:r>
              <a:rPr lang="el-GR" sz="2200" dirty="0" smtClean="0">
                <a:latin typeface="Cambria" pitchFamily="18" charset="0"/>
              </a:rPr>
              <a:t>ψυχολογική και συναισθηματική ένταση στον εργαζόμενο -που εκδηλώνεται με θυμό, αποστροφή και φόβο.</a:t>
            </a:r>
          </a:p>
          <a:p>
            <a:pPr>
              <a:buNone/>
            </a:pPr>
            <a:endParaRPr lang="el-GR" sz="2200" dirty="0" smtClean="0">
              <a:latin typeface="Cambria" pitchFamily="18" charset="0"/>
            </a:endParaRPr>
          </a:p>
          <a:p>
            <a:r>
              <a:rPr lang="el-GR" sz="2200" dirty="0" smtClean="0">
                <a:latin typeface="Cambria" pitchFamily="18" charset="0"/>
              </a:rPr>
              <a:t>στρες και ψυχοσωματικά </a:t>
            </a:r>
            <a:r>
              <a:rPr lang="el-GR" sz="2200" dirty="0" smtClean="0">
                <a:latin typeface="Cambria" pitchFamily="18" charset="0"/>
              </a:rPr>
              <a:t>συμπτώματα</a:t>
            </a:r>
            <a:r>
              <a:rPr lang="el-GR" sz="2200" dirty="0" smtClean="0">
                <a:latin typeface="Cambria" pitchFamily="18" charset="0"/>
              </a:rPr>
              <a:t> </a:t>
            </a:r>
            <a:r>
              <a:rPr lang="el-GR" sz="2200" dirty="0" smtClean="0">
                <a:latin typeface="Cambria" pitchFamily="18" charset="0"/>
              </a:rPr>
              <a:t>(π.χ.</a:t>
            </a:r>
            <a:r>
              <a:rPr lang="el-GR" sz="2200" dirty="0" smtClean="0">
                <a:latin typeface="Cambria" pitchFamily="18" charset="0"/>
              </a:rPr>
              <a:t> </a:t>
            </a:r>
            <a:r>
              <a:rPr lang="el-GR" sz="2200" dirty="0" smtClean="0">
                <a:latin typeface="Cambria" pitchFamily="18" charset="0"/>
              </a:rPr>
              <a:t>πονοκέφαλοι, στομαχικές </a:t>
            </a:r>
            <a:r>
              <a:rPr lang="el-GR" sz="2200" dirty="0" smtClean="0">
                <a:latin typeface="Cambria" pitchFamily="18" charset="0"/>
              </a:rPr>
              <a:t>διαταραχές)</a:t>
            </a:r>
            <a:endParaRPr lang="el-GR" sz="2200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latin typeface="Cambria" pitchFamily="18" charset="0"/>
              </a:rPr>
              <a:t>Θετικεσ</a:t>
            </a:r>
            <a:r>
              <a:rPr lang="el-GR" dirty="0" smtClean="0">
                <a:latin typeface="Cambria" pitchFamily="18" charset="0"/>
              </a:rPr>
              <a:t> </a:t>
            </a:r>
            <a:r>
              <a:rPr lang="el-GR" dirty="0" err="1" smtClean="0">
                <a:latin typeface="Cambria" pitchFamily="18" charset="0"/>
              </a:rPr>
              <a:t>συνεπειεσ</a:t>
            </a:r>
            <a:endParaRPr lang="el-GR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3686" y="1714488"/>
            <a:ext cx="9954207" cy="4873752"/>
          </a:xfrm>
        </p:spPr>
        <p:txBody>
          <a:bodyPr>
            <a:normAutofit fontScale="92500" lnSpcReduction="10000"/>
          </a:bodyPr>
          <a:lstStyle/>
          <a:p>
            <a:r>
              <a:rPr lang="el-GR" sz="2200" dirty="0" smtClean="0">
                <a:latin typeface="Cambria" pitchFamily="18" charset="0"/>
              </a:rPr>
              <a:t>δυνατότητα προώθησης δημιουργικών τρόπων αντιμετώπισης προβλημάτων.</a:t>
            </a:r>
          </a:p>
          <a:p>
            <a:endParaRPr lang="el-GR" sz="2200" dirty="0" smtClean="0">
              <a:latin typeface="Cambria" pitchFamily="18" charset="0"/>
            </a:endParaRPr>
          </a:p>
          <a:p>
            <a:r>
              <a:rPr lang="el-GR" sz="2200" dirty="0" smtClean="0">
                <a:latin typeface="Cambria" pitchFamily="18" charset="0"/>
              </a:rPr>
              <a:t>είναι αρκετά πιθανό να αναδυθούν στην επιφάνεια διάφορα θέματα και να ξεκαθαριστούν πολλά ζητήματα.</a:t>
            </a:r>
          </a:p>
          <a:p>
            <a:endParaRPr lang="el-GR" sz="2200" dirty="0" smtClean="0">
              <a:latin typeface="Cambria" pitchFamily="18" charset="0"/>
            </a:endParaRPr>
          </a:p>
          <a:p>
            <a:r>
              <a:rPr lang="el-GR" sz="2200" dirty="0" smtClean="0">
                <a:latin typeface="Cambria" pitchFamily="18" charset="0"/>
              </a:rPr>
              <a:t>μέτρια επίπεδα συγκρούσεων συμβάλλουν όχι μόνο στην ποιότητα των ιδεών που γεννιούνται, αλλά και στην ενίσχυση της εσωτερική συνεκτικότητας μεταξύ των μελών μιας ομάδας.</a:t>
            </a:r>
          </a:p>
          <a:p>
            <a:endParaRPr lang="el-GR" sz="2200" dirty="0" smtClean="0">
              <a:latin typeface="Cambria" pitchFamily="18" charset="0"/>
            </a:endParaRPr>
          </a:p>
          <a:p>
            <a:r>
              <a:rPr lang="el-GR" sz="2200" dirty="0" smtClean="0">
                <a:latin typeface="Cambria" pitchFamily="18" charset="0"/>
              </a:rPr>
              <a:t>το να επιλύει κάποιος μια σύγκρουση τον κάνει να αισθάνεται περισσότερο ικανός, προσαρμοσμένος και ενσωματωμένος στο εργασιακό περιβάλλον, ενώ ταυτόχρονα ενισχύει το αίσθημα της </a:t>
            </a:r>
            <a:r>
              <a:rPr lang="el-GR" sz="2200" dirty="0" err="1" smtClean="0">
                <a:latin typeface="Cambria" pitchFamily="18" charset="0"/>
              </a:rPr>
              <a:t>αυτο</a:t>
            </a:r>
            <a:r>
              <a:rPr lang="el-GR" sz="2200" dirty="0" smtClean="0">
                <a:latin typeface="Cambria" pitchFamily="18" charset="0"/>
              </a:rPr>
              <a:t>-αποτελεσματικότητας του.</a:t>
            </a:r>
          </a:p>
          <a:p>
            <a:endParaRPr lang="el-GR" sz="2200" dirty="0" smtClean="0">
              <a:latin typeface="Cambria" pitchFamily="18" charset="0"/>
            </a:endParaRPr>
          </a:p>
          <a:p>
            <a:pPr>
              <a:buNone/>
            </a:pPr>
            <a:r>
              <a:rPr lang="el-GR" sz="2000" i="1" dirty="0" smtClean="0">
                <a:latin typeface="Cambria" pitchFamily="18" charset="0"/>
              </a:rPr>
              <a:t>                                                                                                                                                (</a:t>
            </a:r>
            <a:r>
              <a:rPr lang="el-GR" sz="2000" i="1" dirty="0" err="1" smtClean="0">
                <a:latin typeface="Cambria" pitchFamily="18" charset="0"/>
              </a:rPr>
              <a:t>Tjosvold</a:t>
            </a:r>
            <a:r>
              <a:rPr lang="el-GR" sz="2000" i="1" dirty="0" smtClean="0">
                <a:latin typeface="Cambria" pitchFamily="18" charset="0"/>
              </a:rPr>
              <a:t>, 1998)</a:t>
            </a:r>
            <a:endParaRPr lang="el-GR" sz="2000" i="1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5322" y="3357562"/>
            <a:ext cx="7037639" cy="1520190"/>
          </a:xfrm>
        </p:spPr>
        <p:txBody>
          <a:bodyPr>
            <a:normAutofit/>
          </a:bodyPr>
          <a:lstStyle/>
          <a:p>
            <a:pPr algn="r"/>
            <a:r>
              <a:rPr lang="el-GR" sz="3500" dirty="0" err="1" smtClean="0">
                <a:solidFill>
                  <a:schemeClr val="bg2"/>
                </a:solidFill>
              </a:rPr>
              <a:t>Αποτελεσματικεσ</a:t>
            </a:r>
            <a:r>
              <a:rPr lang="el-GR" sz="3500" dirty="0" smtClean="0">
                <a:solidFill>
                  <a:schemeClr val="bg2"/>
                </a:solidFill>
              </a:rPr>
              <a:t> </a:t>
            </a:r>
            <a:r>
              <a:rPr lang="el-GR" sz="3500" dirty="0" err="1" smtClean="0">
                <a:solidFill>
                  <a:schemeClr val="bg2"/>
                </a:solidFill>
              </a:rPr>
              <a:t>Τεχνικεσ</a:t>
            </a:r>
            <a:r>
              <a:rPr lang="el-GR" sz="3500" dirty="0" smtClean="0">
                <a:solidFill>
                  <a:schemeClr val="bg2"/>
                </a:solidFill>
              </a:rPr>
              <a:t> επικοινωνιασ</a:t>
            </a:r>
            <a:endParaRPr lang="el-GR" sz="35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80" y="428604"/>
            <a:ext cx="9601200" cy="1143000"/>
          </a:xfrm>
        </p:spPr>
        <p:txBody>
          <a:bodyPr/>
          <a:lstStyle/>
          <a:p>
            <a:r>
              <a:rPr lang="el-GR" dirty="0" smtClean="0">
                <a:latin typeface="Cambria" pitchFamily="18" charset="0"/>
              </a:rPr>
              <a:t>Οι βασικεσ δεξιοτητεσ τησ επικοινωνιασ</a:t>
            </a:r>
            <a:endParaRPr lang="el-GR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2380" y="2143116"/>
            <a:ext cx="9601200" cy="4191000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l-GR" dirty="0" smtClean="0">
                <a:latin typeface="Cambria" pitchFamily="18" charset="0"/>
              </a:rPr>
              <a:t>Σεβασμός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l-GR" dirty="0" smtClean="0">
                <a:latin typeface="Cambria" pitchFamily="18" charset="0"/>
              </a:rPr>
              <a:t>Αποδοχή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l-GR" dirty="0" smtClean="0">
                <a:latin typeface="Cambria" pitchFamily="18" charset="0"/>
              </a:rPr>
              <a:t>Αυθεντικότητα/γνησιότητα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l-GR" dirty="0" smtClean="0">
                <a:latin typeface="Cambria" pitchFamily="18" charset="0"/>
              </a:rPr>
              <a:t>Κατανόηση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l-GR" dirty="0" smtClean="0">
                <a:latin typeface="Cambria" pitchFamily="18" charset="0"/>
              </a:rPr>
              <a:t>Ενσυναίσθηση (</a:t>
            </a:r>
            <a:r>
              <a:rPr lang="en-US" dirty="0" smtClean="0">
                <a:latin typeface="Cambria" pitchFamily="18" charset="0"/>
              </a:rPr>
              <a:t>empathy</a:t>
            </a:r>
            <a:r>
              <a:rPr lang="el-GR" dirty="0" smtClean="0">
                <a:latin typeface="Cambria" pitchFamily="18" charset="0"/>
              </a:rPr>
              <a:t>)</a:t>
            </a:r>
            <a:r>
              <a:rPr lang="en-US" dirty="0" smtClean="0">
                <a:latin typeface="Cambria" pitchFamily="18" charset="0"/>
              </a:rPr>
              <a:t>, (</a:t>
            </a:r>
            <a:r>
              <a:rPr lang="el-GR" dirty="0" smtClean="0">
                <a:latin typeface="Cambria" pitchFamily="18" charset="0"/>
              </a:rPr>
              <a:t>συν-αισθάνομαι</a:t>
            </a:r>
            <a:r>
              <a:rPr lang="en-US" dirty="0" smtClean="0">
                <a:latin typeface="Cambria" pitchFamily="18" charset="0"/>
              </a:rPr>
              <a:t>)</a:t>
            </a:r>
            <a:endParaRPr lang="el-GR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684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>
                <a:latin typeface="Cambria" pitchFamily="18" charset="0"/>
              </a:rPr>
              <a:t>Αποτελεσματικεσ</a:t>
            </a:r>
            <a:r>
              <a:rPr lang="el-GR" dirty="0" smtClean="0">
                <a:latin typeface="Cambria" pitchFamily="18" charset="0"/>
              </a:rPr>
              <a:t> </a:t>
            </a:r>
            <a:r>
              <a:rPr lang="el-GR" dirty="0" err="1" smtClean="0">
                <a:latin typeface="Cambria" pitchFamily="18" charset="0"/>
              </a:rPr>
              <a:t>τεχνικεσ</a:t>
            </a:r>
            <a:r>
              <a:rPr lang="el-GR" dirty="0" smtClean="0">
                <a:latin typeface="Cambria" pitchFamily="18" charset="0"/>
              </a:rPr>
              <a:t> </a:t>
            </a:r>
            <a:r>
              <a:rPr lang="el-GR" dirty="0" err="1" smtClean="0">
                <a:latin typeface="Cambria" pitchFamily="18" charset="0"/>
              </a:rPr>
              <a:t>λεκτικησ</a:t>
            </a:r>
            <a:r>
              <a:rPr lang="el-GR" dirty="0" smtClean="0">
                <a:latin typeface="Cambria" pitchFamily="18" charset="0"/>
              </a:rPr>
              <a:t> επικοινωνιασ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3686" y="2000240"/>
            <a:ext cx="9954207" cy="4545150"/>
          </a:xfrm>
        </p:spPr>
        <p:txBody>
          <a:bodyPr/>
          <a:lstStyle/>
          <a:p>
            <a:r>
              <a:rPr lang="el-GR" sz="2200" dirty="0" smtClean="0">
                <a:latin typeface="Cambria" pitchFamily="18" charset="0"/>
              </a:rPr>
              <a:t>Ενεργητική ακρόαση</a:t>
            </a:r>
          </a:p>
          <a:p>
            <a:r>
              <a:rPr lang="el-GR" sz="2200" dirty="0" smtClean="0">
                <a:latin typeface="Cambria" pitchFamily="18" charset="0"/>
              </a:rPr>
              <a:t>Επαναδιατύπωση</a:t>
            </a:r>
          </a:p>
          <a:p>
            <a:r>
              <a:rPr lang="el-GR" sz="2200" dirty="0" smtClean="0">
                <a:latin typeface="Cambria" pitchFamily="18" charset="0"/>
              </a:rPr>
              <a:t>Ανασκόπηση</a:t>
            </a:r>
            <a:r>
              <a:rPr lang="en-US" sz="2200" dirty="0" smtClean="0">
                <a:latin typeface="Cambria" pitchFamily="18" charset="0"/>
              </a:rPr>
              <a:t>, </a:t>
            </a:r>
            <a:r>
              <a:rPr lang="el-GR" sz="2200" dirty="0" smtClean="0">
                <a:latin typeface="Cambria" pitchFamily="18" charset="0"/>
              </a:rPr>
              <a:t>Επανάληψη, </a:t>
            </a:r>
            <a:r>
              <a:rPr lang="en-US" sz="2200" dirty="0" smtClean="0">
                <a:latin typeface="Cambria" pitchFamily="18" charset="0"/>
              </a:rPr>
              <a:t>A</a:t>
            </a:r>
            <a:r>
              <a:rPr lang="el-GR" sz="2200" dirty="0" err="1" smtClean="0">
                <a:latin typeface="Cambria" pitchFamily="18" charset="0"/>
              </a:rPr>
              <a:t>νακεφαλαίωση</a:t>
            </a:r>
            <a:endParaRPr lang="el-GR" sz="2200" dirty="0" smtClean="0">
              <a:latin typeface="Cambria" pitchFamily="18" charset="0"/>
            </a:endParaRPr>
          </a:p>
          <a:p>
            <a:r>
              <a:rPr lang="el-GR" sz="2200" dirty="0" smtClean="0">
                <a:latin typeface="Cambria" pitchFamily="18" charset="0"/>
              </a:rPr>
              <a:t>Διευκρίνιση</a:t>
            </a:r>
          </a:p>
          <a:p>
            <a:r>
              <a:rPr lang="el-GR" sz="2200" dirty="0" smtClean="0">
                <a:latin typeface="Cambria" pitchFamily="18" charset="0"/>
              </a:rPr>
              <a:t>Ορθή αντίληψη μιας κατάστασης</a:t>
            </a:r>
          </a:p>
          <a:p>
            <a:r>
              <a:rPr lang="el-GR" sz="2200" dirty="0" smtClean="0">
                <a:latin typeface="Cambria" pitchFamily="18" charset="0"/>
              </a:rPr>
              <a:t>Εστίαση</a:t>
            </a:r>
          </a:p>
          <a:p>
            <a:r>
              <a:rPr lang="el-GR" sz="2200" dirty="0" smtClean="0">
                <a:latin typeface="Cambria" pitchFamily="18" charset="0"/>
              </a:rPr>
              <a:t>Αναζήτηση και τονισμός προσόντων</a:t>
            </a:r>
          </a:p>
          <a:p>
            <a:endParaRPr lang="el-G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latin typeface="Cambria" pitchFamily="18" charset="0"/>
              </a:rPr>
              <a:t>Αποτελεσματικεσ</a:t>
            </a:r>
            <a:r>
              <a:rPr lang="el-GR" dirty="0" smtClean="0">
                <a:latin typeface="Cambria" pitchFamily="18" charset="0"/>
              </a:rPr>
              <a:t> </a:t>
            </a:r>
            <a:r>
              <a:rPr lang="el-GR" dirty="0" err="1" smtClean="0">
                <a:latin typeface="Cambria" pitchFamily="18" charset="0"/>
              </a:rPr>
              <a:t>τεχνικεσ</a:t>
            </a:r>
            <a:r>
              <a:rPr lang="el-GR" dirty="0" smtClean="0">
                <a:latin typeface="Cambria" pitchFamily="18" charset="0"/>
              </a:rPr>
              <a:t> </a:t>
            </a:r>
            <a:r>
              <a:rPr lang="el-GR" dirty="0" err="1" smtClean="0">
                <a:latin typeface="Cambria" pitchFamily="18" charset="0"/>
              </a:rPr>
              <a:t>Λεκτικησ</a:t>
            </a:r>
            <a:r>
              <a:rPr lang="el-GR" dirty="0" smtClean="0">
                <a:latin typeface="Cambria" pitchFamily="18" charset="0"/>
              </a:rPr>
              <a:t> επικοινωνιασ</a:t>
            </a:r>
            <a:endParaRPr lang="el-GR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2200" b="1" i="1" dirty="0" smtClean="0">
              <a:latin typeface="Cambria" pitchFamily="18" charset="0"/>
            </a:endParaRPr>
          </a:p>
          <a:p>
            <a:pPr>
              <a:buNone/>
            </a:pPr>
            <a:r>
              <a:rPr lang="el-GR" sz="2200" i="1" u="sng" dirty="0" smtClean="0">
                <a:latin typeface="Cambria" pitchFamily="18" charset="0"/>
              </a:rPr>
              <a:t>Ενεργητική ακρόαση</a:t>
            </a:r>
          </a:p>
          <a:p>
            <a:pPr>
              <a:buNone/>
            </a:pPr>
            <a:r>
              <a:rPr lang="el-GR" sz="2000" dirty="0" smtClean="0"/>
              <a:t>Έχει να κάνει με την πλήρη προσοχή που δίνει ο ακροατής στον ομιλητή. Αυτό συνεπάγεται</a:t>
            </a:r>
            <a:r>
              <a:rPr lang="en-US" sz="2000" dirty="0" smtClean="0"/>
              <a:t>:</a:t>
            </a:r>
          </a:p>
          <a:p>
            <a:pPr>
              <a:buNone/>
            </a:pPr>
            <a:endParaRPr lang="en-US" sz="2000" dirty="0" smtClean="0"/>
          </a:p>
          <a:p>
            <a:r>
              <a:rPr lang="el-GR" sz="2000" dirty="0" smtClean="0"/>
              <a:t>την οπτική (βλεμματική) επαφή του ακροατή με τον ομιλητή</a:t>
            </a:r>
          </a:p>
          <a:p>
            <a:r>
              <a:rPr lang="el-GR" sz="2000" dirty="0" smtClean="0"/>
              <a:t>τη φιλική στάση του σώματός του</a:t>
            </a:r>
          </a:p>
          <a:p>
            <a:r>
              <a:rPr lang="el-GR" sz="2000" dirty="0" smtClean="0"/>
              <a:t>την κλίση του σώματος προς τα εμπρός όταν ο άλλος θέλει να αποκαλύψει κάτι εμπιστευτικό</a:t>
            </a:r>
          </a:p>
          <a:p>
            <a:r>
              <a:rPr lang="el-GR" sz="2000" dirty="0" smtClean="0"/>
              <a:t>την ανταπόδοση του χαμόγελου, όταν το άλλο άτομο χαμογελά</a:t>
            </a:r>
          </a:p>
          <a:p>
            <a:r>
              <a:rPr lang="el-GR" sz="2000" dirty="0" smtClean="0"/>
              <a:t>σύντομες ενθαρρυντικές εκφράσεις</a:t>
            </a:r>
          </a:p>
          <a:p>
            <a:endParaRPr lang="el-GR" sz="2200" dirty="0" smtClean="0">
              <a:latin typeface="Cambria" pitchFamily="18" charset="0"/>
            </a:endParaRPr>
          </a:p>
          <a:p>
            <a:endParaRPr lang="el-GR" sz="2200" dirty="0" smtClean="0">
              <a:latin typeface="Cambria" pitchFamily="18" charset="0"/>
            </a:endParaRPr>
          </a:p>
          <a:p>
            <a:endParaRPr lang="el-GR" sz="2200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22578" y="2895600"/>
            <a:ext cx="8252085" cy="2053590"/>
          </a:xfrm>
        </p:spPr>
        <p:txBody>
          <a:bodyPr/>
          <a:lstStyle/>
          <a:p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ασκηση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ενεργητικη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ακροαση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22578" y="4572008"/>
            <a:ext cx="8227457" cy="1371600"/>
          </a:xfrm>
        </p:spPr>
        <p:txBody>
          <a:bodyPr>
            <a:normAutofit/>
          </a:bodyPr>
          <a:lstStyle/>
          <a:p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</a:rPr>
              <a:t>Επισημαίνω τα σημαντικά στον άλλο</a:t>
            </a:r>
            <a:endParaRPr lang="el-G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86" y="428604"/>
            <a:ext cx="9954207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mbria" pitchFamily="18" charset="0"/>
              </a:rPr>
              <a:t>ΕΠΑΝΑΔΙΑΤΥΠΩΣΗ (</a:t>
            </a:r>
            <a:r>
              <a:rPr lang="en-US" dirty="0" smtClean="0">
                <a:latin typeface="Cambria" pitchFamily="18" charset="0"/>
              </a:rPr>
              <a:t>reformulation</a:t>
            </a:r>
            <a:r>
              <a:rPr lang="el-GR" dirty="0" smtClean="0">
                <a:latin typeface="Cambria" pitchFamily="18" charset="0"/>
              </a:rPr>
              <a:t>)</a:t>
            </a:r>
            <a:endParaRPr lang="el-GR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52" y="2143116"/>
            <a:ext cx="9601202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dirty="0" smtClean="0">
                <a:latin typeface="Cambria" pitchFamily="18" charset="0"/>
              </a:rPr>
              <a:t>Σαν ένας καθρέφτης, ο ακροατής αντανακλά όσο πιο πιστά μπορεί το περιεχόμενο των λόγων του ομιλητή και τα συναισθήματά του, χρησιμοποιώντας συχνά τις ίδιες εκφράσεις και κινήσεις.</a:t>
            </a:r>
            <a:endParaRPr lang="el-GR" sz="2200" dirty="0"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190" y="3857628"/>
            <a:ext cx="9954207" cy="1143000"/>
          </a:xfrm>
        </p:spPr>
        <p:txBody>
          <a:bodyPr/>
          <a:lstStyle/>
          <a:p>
            <a:pPr algn="r"/>
            <a:r>
              <a:rPr lang="el-GR" dirty="0" smtClean="0">
                <a:latin typeface="Cambria" pitchFamily="18" charset="0"/>
              </a:rPr>
              <a:t>Η ΕΠΙΚΟΙΝΩΝΙΑΚΗ ΔΙΑΔΙΚΑΣΙΑ</a:t>
            </a:r>
            <a:endParaRPr lang="el-GR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22512" y="-2428916"/>
            <a:ext cx="7837406" cy="585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94280" y="1643050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ΜΗΝΥΜΑ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165718" y="2285992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ΚΩΔΙΚΑΣ</a:t>
            </a:r>
            <a:endParaRPr lang="el-GR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879966" y="2928934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ΜΕΣΟ ή ΚΑΝΑΛΙ</a:t>
            </a:r>
            <a:endParaRPr lang="el-G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951140" y="292893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ΠΟΜΠΟΣ</a:t>
            </a:r>
            <a:endParaRPr lang="el-G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380296" y="2928934"/>
            <a:ext cx="1143008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ΔΕΚΤΗΣ</a:t>
            </a:r>
            <a:endParaRPr lang="el-GR" sz="1200" dirty="0"/>
          </a:p>
        </p:txBody>
      </p:sp>
      <p:sp>
        <p:nvSpPr>
          <p:cNvPr id="13" name="Rectangle 12"/>
          <p:cNvSpPr/>
          <p:nvPr/>
        </p:nvSpPr>
        <p:spPr>
          <a:xfrm>
            <a:off x="5880098" y="0"/>
            <a:ext cx="500066" cy="357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22314" y="0"/>
            <a:ext cx="10429948" cy="1428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ambria" pitchFamily="18" charset="0"/>
              </a:rPr>
              <a:t>ΤΑ ΕΙΔΗ ΤΗΣ ΕΠΑΝΑΔΙΑΤΥΠΩΣΗΣ</a:t>
            </a:r>
            <a:endParaRPr lang="el-GR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066" y="2285992"/>
            <a:ext cx="9572692" cy="3957646"/>
          </a:xfrm>
        </p:spPr>
        <p:txBody>
          <a:bodyPr>
            <a:normAutofit/>
          </a:bodyPr>
          <a:lstStyle/>
          <a:p>
            <a:r>
              <a:rPr lang="el-GR" sz="2200" dirty="0" smtClean="0">
                <a:latin typeface="Cambria" pitchFamily="18" charset="0"/>
              </a:rPr>
              <a:t>Ηχώ</a:t>
            </a:r>
          </a:p>
          <a:p>
            <a:r>
              <a:rPr lang="el-GR" sz="2200" dirty="0" smtClean="0">
                <a:latin typeface="Cambria" pitchFamily="18" charset="0"/>
              </a:rPr>
              <a:t>Περίληψη περιεχομένου</a:t>
            </a:r>
          </a:p>
          <a:p>
            <a:r>
              <a:rPr lang="el-GR" sz="2200" dirty="0" smtClean="0">
                <a:latin typeface="Cambria" pitchFamily="18" charset="0"/>
              </a:rPr>
              <a:t>Συναίσθημα</a:t>
            </a:r>
          </a:p>
          <a:p>
            <a:r>
              <a:rPr lang="el-GR" sz="2200" dirty="0" smtClean="0">
                <a:latin typeface="Cambria" pitchFamily="18" charset="0"/>
              </a:rPr>
              <a:t>Σύνθεση</a:t>
            </a:r>
            <a:endParaRPr lang="el-GR" sz="2200" dirty="0">
              <a:latin typeface="Cambria" pitchFamily="18" charset="0"/>
            </a:endParaRPr>
          </a:p>
        </p:txBody>
      </p:sp>
      <p:pic>
        <p:nvPicPr>
          <p:cNvPr id="4099" name="Picture 3" descr="D:\ΟΜΙΛΙΕΣ-ΠΑΡΟΥΣΙΑΣΕΙΣ\ΠΡΟΩΘΗΣΗ ΓΥΝΑΙΚΩΝ ΣΕ ΣΥΝΔΙΚΑΛΙΣΤΙΚΕΣ ΘΕΣΕΙΣ ΕΥΘΥΝΗΣ\ΦΩΤΟ ΙΣΟΤΗΤΑ\επικοινωνία\Communication style of your busi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660" y="2928934"/>
            <a:ext cx="4213172" cy="32151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Ασκηση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νεργητικη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ακροαση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Ηχώ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86" y="571480"/>
            <a:ext cx="9954207" cy="11430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«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Θεωρια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προσαρμογησ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τησ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ομιλιασ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»</a:t>
            </a:r>
            <a:endParaRPr lang="el-GR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7934" y="2571744"/>
            <a:ext cx="11430080" cy="3429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i="1" dirty="0" smtClean="0">
                <a:latin typeface="Cambria" pitchFamily="18" charset="0"/>
              </a:rPr>
              <a:t>Οι άνθρωποι προσαρμόζουν την ομιλία τους στο επικοινωνιακό πλαίσιο, </a:t>
            </a:r>
          </a:p>
          <a:p>
            <a:pPr>
              <a:buNone/>
            </a:pPr>
            <a:r>
              <a:rPr lang="el-GR" i="1" dirty="0" smtClean="0">
                <a:latin typeface="Cambria" pitchFamily="18" charset="0"/>
              </a:rPr>
              <a:t>                                                 στην κατάσταση και, πιο συγκεκριμένα, στον ακροατή,                                                                      </a:t>
            </a:r>
          </a:p>
          <a:p>
            <a:pPr>
              <a:buNone/>
            </a:pPr>
            <a:r>
              <a:rPr lang="el-GR" i="1" dirty="0" smtClean="0">
                <a:latin typeface="Cambria" pitchFamily="18" charset="0"/>
              </a:rPr>
              <a:t>                                                                                                               είτε αυτόματα είτε συνειδητά.</a:t>
            </a:r>
          </a:p>
          <a:p>
            <a:pPr>
              <a:buNone/>
            </a:pPr>
            <a:endParaRPr lang="el-GR" i="1" dirty="0" smtClean="0">
              <a:latin typeface="Cambria" pitchFamily="18" charset="0"/>
            </a:endParaRPr>
          </a:p>
          <a:p>
            <a:pPr algn="r">
              <a:buNone/>
            </a:pPr>
            <a:endParaRPr lang="el-GR" sz="2200" i="1" dirty="0" smtClean="0">
              <a:latin typeface="Cambria" pitchFamily="18" charset="0"/>
            </a:endParaRPr>
          </a:p>
          <a:p>
            <a:pPr algn="r">
              <a:buNone/>
            </a:pPr>
            <a:r>
              <a:rPr lang="el-GR" sz="2200" i="1" dirty="0" smtClean="0">
                <a:latin typeface="Cambria" pitchFamily="18" charset="0"/>
              </a:rPr>
              <a:t>(</a:t>
            </a:r>
            <a:r>
              <a:rPr lang="en-US" sz="2200" i="1" dirty="0" smtClean="0">
                <a:latin typeface="Cambria" pitchFamily="18" charset="0"/>
              </a:rPr>
              <a:t>Giles</a:t>
            </a:r>
            <a:r>
              <a:rPr lang="el-GR" sz="2200" i="1" dirty="0" smtClean="0">
                <a:latin typeface="Cambria" pitchFamily="18" charset="0"/>
              </a:rPr>
              <a:t>,1984)</a:t>
            </a:r>
          </a:p>
          <a:p>
            <a:pPr>
              <a:buNone/>
            </a:pPr>
            <a:endParaRPr lang="el-GR" sz="2200" dirty="0" smtClean="0">
              <a:latin typeface="Cambria" pitchFamily="18" charset="0"/>
            </a:endParaRPr>
          </a:p>
          <a:p>
            <a:pPr>
              <a:buNone/>
            </a:pPr>
            <a:endParaRPr lang="el-GR" sz="2200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ambria" pitchFamily="18" charset="0"/>
              </a:rPr>
              <a:t>Μορφεσ επικοινωνιασ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1668" y="2395240"/>
            <a:ext cx="435771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sz="2200" i="1" u="sng" dirty="0" smtClean="0">
                <a:latin typeface="Cambria" pitchFamily="18" charset="0"/>
              </a:rPr>
              <a:t>μη λεκτική</a:t>
            </a:r>
          </a:p>
          <a:p>
            <a:pPr>
              <a:buNone/>
            </a:pPr>
            <a:endParaRPr lang="el-GR" sz="2200" i="1" u="sng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latin typeface="Cambria" pitchFamily="18" charset="0"/>
              </a:rPr>
              <a:t>το βλέμμα 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latin typeface="Cambria" pitchFamily="18" charset="0"/>
              </a:rPr>
              <a:t>οι εκφράσεις του προσώπου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latin typeface="Cambria" pitchFamily="18" charset="0"/>
              </a:rPr>
              <a:t>η στάση του σώματος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latin typeface="Cambria" pitchFamily="18" charset="0"/>
              </a:rPr>
              <a:t>οι χειρονομίες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latin typeface="Cambria" pitchFamily="18" charset="0"/>
              </a:rPr>
              <a:t>το άγγιγμα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latin typeface="Cambria" pitchFamily="18" charset="0"/>
              </a:rPr>
              <a:t>η διαπροσωπική απόσταση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latin typeface="Cambria" pitchFamily="18" charset="0"/>
              </a:rPr>
              <a:t>η έμφαση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latin typeface="Cambria" pitchFamily="18" charset="0"/>
              </a:rPr>
              <a:t>το εύρος συχνοτήτων της φωνής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latin typeface="Cambria" pitchFamily="18" charset="0"/>
              </a:rPr>
              <a:t>η ταχύτητα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latin typeface="Cambria" pitchFamily="18" charset="0"/>
              </a:rPr>
              <a:t>ο τόνος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latin typeface="Cambria" pitchFamily="18" charset="0"/>
              </a:rPr>
              <a:t>οι παύσεις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latin typeface="Cambria" pitchFamily="18" charset="0"/>
              </a:rPr>
              <a:t>το ύφος</a:t>
            </a:r>
            <a:endParaRPr lang="el-GR" sz="2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248" y="2428868"/>
            <a:ext cx="378621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sz="2200" i="1" u="sng" dirty="0" smtClean="0">
                <a:latin typeface="Cambria" pitchFamily="18" charset="0"/>
              </a:rPr>
              <a:t>λεκτική</a:t>
            </a:r>
          </a:p>
          <a:p>
            <a:pPr>
              <a:buNone/>
            </a:pPr>
            <a:endParaRPr lang="el-GR" sz="2200" i="1" u="sng" dirty="0" smtClean="0"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l-GR" sz="2000" dirty="0" smtClean="0">
                <a:latin typeface="Cambria" pitchFamily="18" charset="0"/>
              </a:rPr>
              <a:t>Συζήτηση</a:t>
            </a:r>
            <a:endParaRPr lang="el-GR" sz="2000" dirty="0" smtClean="0"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l-GR" sz="2000" dirty="0" smtClean="0">
                <a:latin typeface="Cambria" pitchFamily="18" charset="0"/>
              </a:rPr>
              <a:t>Γραπτή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l-GR" sz="2000" dirty="0" smtClean="0">
                <a:latin typeface="Cambria" pitchFamily="18" charset="0"/>
              </a:rPr>
              <a:t>Τηλεφωνική, μέσω </a:t>
            </a:r>
            <a:r>
              <a:rPr lang="en-US" sz="2000" dirty="0" smtClean="0">
                <a:latin typeface="Cambria" pitchFamily="18" charset="0"/>
              </a:rPr>
              <a:t>internet</a:t>
            </a:r>
            <a:endParaRPr lang="el-GR" sz="2000" dirty="0" smtClean="0">
              <a:latin typeface="Cambria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l-GR" sz="2000" dirty="0" smtClean="0">
                <a:latin typeface="Cambria" pitchFamily="18" charset="0"/>
              </a:rPr>
              <a:t>Παρουσίαση/διάλεξη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701239" y="1750207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5987255" y="1750207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3080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24" y="1000108"/>
            <a:ext cx="9954207" cy="11430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«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Θεωρια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προσαρμογησ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τησ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ομιλιασ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»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sym typeface="Wingdings" pitchFamily="2" charset="2"/>
              </a:rPr>
              <a:t>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sym typeface="Wingdings" pitchFamily="2" charset="2"/>
              </a:rPr>
              <a:t/>
            </a:r>
            <a:b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sym typeface="Wingdings" pitchFamily="2" charset="2"/>
              </a:rPr>
            </a:br>
            <a:r>
              <a:rPr lang="el-GR" dirty="0" smtClean="0">
                <a:latin typeface="Cambria" pitchFamily="18" charset="0"/>
                <a:sym typeface="Wingdings" pitchFamily="2" charset="2"/>
              </a:rPr>
              <a:t>«</a:t>
            </a:r>
            <a:r>
              <a:rPr lang="el-GR" dirty="0" err="1" smtClean="0">
                <a:latin typeface="Cambria" pitchFamily="18" charset="0"/>
              </a:rPr>
              <a:t>Θεωρια</a:t>
            </a:r>
            <a:r>
              <a:rPr lang="el-GR" dirty="0" smtClean="0">
                <a:latin typeface="Cambria" pitchFamily="18" charset="0"/>
              </a:rPr>
              <a:t> </a:t>
            </a:r>
            <a:r>
              <a:rPr lang="el-GR" dirty="0" err="1" smtClean="0">
                <a:latin typeface="Cambria" pitchFamily="18" charset="0"/>
              </a:rPr>
              <a:t>προσαρμογησ</a:t>
            </a:r>
            <a:r>
              <a:rPr lang="el-GR" dirty="0" smtClean="0">
                <a:latin typeface="Cambria" pitchFamily="18" charset="0"/>
              </a:rPr>
              <a:t> </a:t>
            </a:r>
            <a:r>
              <a:rPr lang="el-GR" dirty="0" err="1" smtClean="0">
                <a:latin typeface="Cambria" pitchFamily="18" charset="0"/>
              </a:rPr>
              <a:t>τησ</a:t>
            </a:r>
            <a:r>
              <a:rPr lang="el-GR" dirty="0" smtClean="0">
                <a:latin typeface="Cambria" pitchFamily="18" charset="0"/>
              </a:rPr>
              <a:t> επικοινωνιασ»</a:t>
            </a:r>
            <a:endParaRPr lang="el-GR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441" y="2643182"/>
            <a:ext cx="9954207" cy="3830770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1800" dirty="0" smtClean="0">
              <a:latin typeface="Cambria" pitchFamily="18" charset="0"/>
            </a:endParaRPr>
          </a:p>
          <a:p>
            <a:pPr>
              <a:buNone/>
            </a:pPr>
            <a:endParaRPr lang="el-GR" sz="1800" dirty="0" smtClean="0">
              <a:latin typeface="Cambria" pitchFamily="18" charset="0"/>
            </a:endParaRPr>
          </a:p>
          <a:p>
            <a:pPr>
              <a:buNone/>
            </a:pPr>
            <a:r>
              <a:rPr lang="el-GR" sz="1800" dirty="0" smtClean="0">
                <a:latin typeface="Cambria" pitchFamily="18" charset="0"/>
              </a:rPr>
              <a:t>                 αναγνωρίζοντας το ρόλο της μη λεκτικής συμπεριφοράς στην επικοινωνία</a:t>
            </a:r>
          </a:p>
          <a:p>
            <a:pPr>
              <a:buNone/>
            </a:pPr>
            <a:r>
              <a:rPr lang="el-GR" sz="1800" dirty="0" smtClean="0">
                <a:latin typeface="Cambria" pitchFamily="18" charset="0"/>
              </a:rPr>
              <a:t>                                                                                                                                             (</a:t>
            </a:r>
            <a:r>
              <a:rPr lang="en-US" sz="1800" dirty="0" smtClean="0">
                <a:latin typeface="Cambria" pitchFamily="18" charset="0"/>
              </a:rPr>
              <a:t>Giles</a:t>
            </a:r>
            <a:r>
              <a:rPr lang="el-GR" sz="1800" i="1" dirty="0" smtClean="0">
                <a:latin typeface="Cambria" pitchFamily="18" charset="0"/>
              </a:rPr>
              <a:t> </a:t>
            </a:r>
            <a:r>
              <a:rPr lang="en-US" sz="1800" i="1" dirty="0" smtClean="0">
                <a:latin typeface="Cambria" pitchFamily="18" charset="0"/>
              </a:rPr>
              <a:t>&amp; Noels, 2002</a:t>
            </a:r>
            <a:r>
              <a:rPr lang="el-GR" sz="1800" dirty="0" smtClean="0">
                <a:latin typeface="Cambria" pitchFamily="18" charset="0"/>
              </a:rPr>
              <a:t>)</a:t>
            </a:r>
            <a:endParaRPr lang="el-GR" sz="2200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mbria" pitchFamily="18" charset="0"/>
              </a:rPr>
              <a:t>Μη λεκτικη επικοινωνια</a:t>
            </a:r>
            <a:endParaRPr lang="el-GR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2414" y="1857364"/>
            <a:ext cx="9601200" cy="4162436"/>
          </a:xfrm>
        </p:spPr>
        <p:txBody>
          <a:bodyPr>
            <a:normAutofit fontScale="92500"/>
          </a:bodyPr>
          <a:lstStyle/>
          <a:p>
            <a:endParaRPr lang="el-GR" dirty="0" smtClean="0"/>
          </a:p>
          <a:p>
            <a:r>
              <a:rPr lang="el-GR" dirty="0" smtClean="0">
                <a:latin typeface="Cambria" pitchFamily="18" charset="0"/>
              </a:rPr>
              <a:t>Συνειδητοποιούμε και ελέγχουμε λιγότερο τη μη λεκτική επικοινωνία απ’ ότι την προφορική γλώσσα.</a:t>
            </a:r>
          </a:p>
          <a:p>
            <a:endParaRPr lang="el-GR" dirty="0" smtClean="0">
              <a:latin typeface="Cambria" pitchFamily="18" charset="0"/>
            </a:endParaRPr>
          </a:p>
          <a:p>
            <a:r>
              <a:rPr lang="el-GR" dirty="0" smtClean="0">
                <a:latin typeface="Cambria" pitchFamily="18" charset="0"/>
              </a:rPr>
              <a:t>Οι άνθρωποι μπορούν να πάρουν περίπου 20.000 διαφορετικές εκφράσεις προσώπου</a:t>
            </a:r>
            <a:r>
              <a:rPr lang="en-US" dirty="0" smtClean="0">
                <a:latin typeface="Cambria" pitchFamily="18" charset="0"/>
              </a:rPr>
              <a:t>!</a:t>
            </a:r>
            <a:endParaRPr lang="el-GR" dirty="0" smtClean="0">
              <a:latin typeface="Cambria" pitchFamily="18" charset="0"/>
            </a:endParaRPr>
          </a:p>
          <a:p>
            <a:r>
              <a:rPr lang="el-GR" dirty="0" smtClean="0">
                <a:latin typeface="Cambria" pitchFamily="18" charset="0"/>
              </a:rPr>
              <a:t>700.000 διαφορετικές χειρονομίες, εκφράσεις προσώπου και κινήσεις</a:t>
            </a:r>
            <a:r>
              <a:rPr lang="en-US" dirty="0" smtClean="0">
                <a:latin typeface="Cambria" pitchFamily="18" charset="0"/>
              </a:rPr>
              <a:t>!</a:t>
            </a:r>
            <a:endParaRPr lang="el-GR" dirty="0" smtClean="0">
              <a:latin typeface="Cambria" pitchFamily="18" charset="0"/>
            </a:endParaRPr>
          </a:p>
          <a:p>
            <a:pPr algn="r">
              <a:buNone/>
            </a:pPr>
            <a:r>
              <a:rPr lang="el-GR" sz="2200" i="1" dirty="0" smtClean="0">
                <a:latin typeface="Cambria" pitchFamily="18" charset="0"/>
              </a:rPr>
              <a:t>                                                                                                             (</a:t>
            </a:r>
            <a:r>
              <a:rPr lang="en-US" sz="2200" i="1" dirty="0" err="1" smtClean="0">
                <a:latin typeface="Cambria" pitchFamily="18" charset="0"/>
              </a:rPr>
              <a:t>Birdwhistell</a:t>
            </a:r>
            <a:r>
              <a:rPr lang="en-US" sz="2200" i="1" dirty="0" smtClean="0">
                <a:latin typeface="Cambria" pitchFamily="18" charset="0"/>
              </a:rPr>
              <a:t>, 1970. Pei, 1965</a:t>
            </a:r>
            <a:r>
              <a:rPr lang="el-GR" sz="2200" i="1" dirty="0" smtClean="0">
                <a:latin typeface="Cambria" pitchFamily="18" charset="0"/>
              </a:rPr>
              <a:t>)</a:t>
            </a:r>
          </a:p>
          <a:p>
            <a:endParaRPr lang="el-GR" dirty="0" smtClean="0">
              <a:latin typeface="Cambria" pitchFamily="18" charset="0"/>
            </a:endParaRPr>
          </a:p>
          <a:p>
            <a:r>
              <a:rPr lang="el-GR" dirty="0" smtClean="0">
                <a:latin typeface="Cambria" pitchFamily="18" charset="0"/>
              </a:rPr>
              <a:t>μεγάλες διαπολιτισμικές διαφορές </a:t>
            </a:r>
          </a:p>
          <a:p>
            <a:endParaRPr lang="el-GR" dirty="0" smtClean="0">
              <a:latin typeface="Cambria" pitchFamily="18" charset="0"/>
            </a:endParaRPr>
          </a:p>
          <a:p>
            <a:pPr algn="r">
              <a:buNone/>
            </a:pPr>
            <a:endParaRPr lang="el-GR" sz="1800" i="1" dirty="0" smtClean="0">
              <a:latin typeface="Cambria" pitchFamily="18" charset="0"/>
            </a:endParaRPr>
          </a:p>
          <a:p>
            <a:pPr algn="r">
              <a:buNone/>
            </a:pPr>
            <a:endParaRPr lang="el-GR" sz="1800" i="1" dirty="0" smtClean="0">
              <a:latin typeface="Cambria" pitchFamily="18" charset="0"/>
            </a:endParaRPr>
          </a:p>
          <a:p>
            <a:pPr algn="r">
              <a:buNone/>
            </a:pPr>
            <a:endParaRPr lang="el-GR" sz="1800" i="1" dirty="0"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066" y="2143116"/>
            <a:ext cx="9601202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dirty="0" smtClean="0">
                <a:latin typeface="Cambria" pitchFamily="18" charset="0"/>
              </a:rPr>
              <a:t>Οι άνθρωποι μπορεί να προσπαθήσουν να κρύψουν τα πραγματικά τους συναισθήματα ή να επικοινωνήσουν ψεύτικα συναισθήματα ή πληροφορίες μέσω της ελεγχόμενης χρήσης κατάλληλων μη λεκτικών ενδείξεων. </a:t>
            </a:r>
          </a:p>
          <a:p>
            <a:pPr>
              <a:buNone/>
            </a:pPr>
            <a:endParaRPr lang="el-GR" sz="2200" dirty="0" smtClean="0">
              <a:latin typeface="Cambria" pitchFamily="18" charset="0"/>
            </a:endParaRPr>
          </a:p>
          <a:p>
            <a:pPr>
              <a:buNone/>
            </a:pPr>
            <a:r>
              <a:rPr lang="el-GR" sz="2200" dirty="0" smtClean="0">
                <a:latin typeface="Cambria" pitchFamily="18" charset="0"/>
              </a:rPr>
              <a:t>Σε γενικές γραμμές, τέτοιες προσπάθειες εξαπάτησης δεν είναι εντελώς επιτυχείς, καθώς υπάρχει διαρροή πληροφοριών μέσω μη λεκτικών καναλιών.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066" y="1571612"/>
            <a:ext cx="9586946" cy="1643074"/>
          </a:xfrm>
        </p:spPr>
        <p:txBody>
          <a:bodyPr/>
          <a:lstStyle/>
          <a:p>
            <a:pPr>
              <a:buNone/>
            </a:pPr>
            <a:r>
              <a:rPr lang="el-GR" i="1" dirty="0" smtClean="0">
                <a:latin typeface="Cambria" pitchFamily="18" charset="0"/>
              </a:rPr>
              <a:t>« Το υποσυνείδητο ενός ανθρώπου μπορεί να επικοινωνήσει με το υποσυνείδητο ενός άλλου, χωρίς να περάσει απ’ το συνειδητό»</a:t>
            </a:r>
          </a:p>
          <a:p>
            <a:pPr algn="r">
              <a:buNone/>
            </a:pPr>
            <a:r>
              <a:rPr lang="en-US" i="1" dirty="0" smtClean="0">
                <a:latin typeface="Cambria" pitchFamily="18" charset="0"/>
              </a:rPr>
              <a:t>Sigmund Freud</a:t>
            </a:r>
            <a:endParaRPr lang="el-GR" i="1" dirty="0">
              <a:latin typeface="Cambria" pitchFamily="18" charset="0"/>
            </a:endParaRPr>
          </a:p>
        </p:txBody>
      </p:sp>
      <p:pic>
        <p:nvPicPr>
          <p:cNvPr id="1026" name="Picture 2" descr="http://www.biography.com/imported/images/Biography/Images/Profiles/F/Sigmund-Freud-9302400-1-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8198" y="3000372"/>
            <a:ext cx="3429024" cy="34290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86" y="428604"/>
            <a:ext cx="9954207" cy="1143000"/>
          </a:xfrm>
        </p:spPr>
        <p:txBody>
          <a:bodyPr/>
          <a:lstStyle/>
          <a:p>
            <a:r>
              <a:rPr lang="el-GR" dirty="0" smtClean="0">
                <a:latin typeface="Cambria" pitchFamily="18" charset="0"/>
              </a:rPr>
              <a:t>Η </a:t>
            </a:r>
            <a:r>
              <a:rPr lang="el-GR" dirty="0" err="1" smtClean="0">
                <a:latin typeface="Cambria" pitchFamily="18" charset="0"/>
              </a:rPr>
              <a:t>γλωσσα</a:t>
            </a:r>
            <a:r>
              <a:rPr lang="el-GR" dirty="0" smtClean="0">
                <a:latin typeface="Cambria" pitchFamily="18" charset="0"/>
              </a:rPr>
              <a:t> του </a:t>
            </a:r>
            <a:r>
              <a:rPr lang="el-GR" dirty="0" err="1" smtClean="0">
                <a:latin typeface="Cambria" pitchFamily="18" charset="0"/>
              </a:rPr>
              <a:t>σωματοσ</a:t>
            </a:r>
            <a:endParaRPr lang="el-GR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314" y="2285992"/>
            <a:ext cx="9601200" cy="3905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i="1" u="sng" dirty="0" smtClean="0">
                <a:latin typeface="Cambria" pitchFamily="18" charset="0"/>
              </a:rPr>
              <a:t>κινησιολογία</a:t>
            </a:r>
            <a:r>
              <a:rPr lang="el-GR" sz="2200" i="1" dirty="0" smtClean="0">
                <a:latin typeface="Cambria" pitchFamily="18" charset="0"/>
              </a:rPr>
              <a:t> </a:t>
            </a:r>
            <a:r>
              <a:rPr lang="el-GR" sz="2200" i="1" dirty="0" smtClean="0">
                <a:latin typeface="Cambria" pitchFamily="18" charset="0"/>
                <a:sym typeface="Wingdings" pitchFamily="2" charset="2"/>
              </a:rPr>
              <a:t>  μια ολόκληρη γλωσσολογία της επικοινωνίας του σώματος</a:t>
            </a:r>
          </a:p>
          <a:p>
            <a:pPr>
              <a:buNone/>
            </a:pPr>
            <a:r>
              <a:rPr lang="el-GR" sz="2200" dirty="0" smtClean="0">
                <a:latin typeface="Cambria" pitchFamily="18" charset="0"/>
              </a:rPr>
              <a:t>                                                                                                              </a:t>
            </a:r>
            <a:r>
              <a:rPr lang="el-GR" sz="2000" i="1" dirty="0" err="1" smtClean="0">
                <a:latin typeface="Cambria" pitchFamily="18" charset="0"/>
              </a:rPr>
              <a:t>Birdwhistell</a:t>
            </a:r>
            <a:r>
              <a:rPr lang="el-GR" sz="2000" i="1" dirty="0" smtClean="0">
                <a:latin typeface="Cambria" pitchFamily="18" charset="0"/>
              </a:rPr>
              <a:t> (1970)</a:t>
            </a:r>
          </a:p>
          <a:p>
            <a:pPr>
              <a:buNone/>
            </a:pPr>
            <a:endParaRPr lang="el-GR" sz="2000" i="1" dirty="0" smtClean="0">
              <a:latin typeface="Cambria" pitchFamily="18" charset="0"/>
              <a:sym typeface="Wingdings" pitchFamily="2" charset="2"/>
            </a:endParaRPr>
          </a:p>
          <a:p>
            <a:pPr>
              <a:buNone/>
            </a:pPr>
            <a:endParaRPr lang="el-GR" sz="2200" dirty="0" smtClean="0">
              <a:latin typeface="Cambria" pitchFamily="18" charset="0"/>
            </a:endParaRPr>
          </a:p>
          <a:p>
            <a:pPr>
              <a:buNone/>
            </a:pPr>
            <a:r>
              <a:rPr lang="el-GR" sz="2200" dirty="0" smtClean="0">
                <a:latin typeface="Cambria" pitchFamily="18" charset="0"/>
              </a:rPr>
              <a:t>Προσδιόρισε έως και εβδομήντα βασικές ενότητες σωματικής κίνησης και περιέγραψε κανόνες συνδυασμών που προάγουν ενότητες σωματικής επικοινωνίας με νόημα (π.χ. ανασηκωμένα φρύδια και χέρια).</a:t>
            </a:r>
            <a:endParaRPr lang="el-GR" sz="2200" i="1" dirty="0" smtClean="0">
              <a:latin typeface="Cambria" pitchFamily="18" charset="0"/>
              <a:sym typeface="Wingdings" pitchFamily="2" charset="2"/>
            </a:endParaRPr>
          </a:p>
          <a:p>
            <a:pPr>
              <a:buNone/>
            </a:pPr>
            <a:endParaRPr lang="el-GR" dirty="0" smtClean="0">
              <a:latin typeface="Cambria" pitchFamily="18" charset="0"/>
              <a:sym typeface="Wingdings" pitchFamily="2" charset="2"/>
            </a:endParaRPr>
          </a:p>
          <a:p>
            <a:pPr>
              <a:buNone/>
            </a:pPr>
            <a:endParaRPr lang="el-GR" dirty="0"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I\Desktop\ΔΙΑΧΕΙΡΙΣΗ ΚΡΙΣΕΩΝ\φωτο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22644" y="1643050"/>
            <a:ext cx="4955262" cy="35099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mbria" pitchFamily="18" charset="0"/>
              </a:rPr>
              <a:t>Η ΕΠΙΚΟΙΝΩΝΙΑΚΗ ΔΙΑΔΙΚΑΣΙΑ</a:t>
            </a:r>
            <a:endParaRPr lang="el-GR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2446" y="3286124"/>
            <a:ext cx="7837406" cy="585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51404" y="3500438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ΜΗΝΥΜΑ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951404" y="4143380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ΚΩΔΙΚΑΣ</a:t>
            </a:r>
            <a:endParaRPr lang="el-GR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022842" y="4786322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ΜΕΣΟ</a:t>
            </a:r>
            <a:endParaRPr lang="el-G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08264" y="4786322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ΠΟΜΠΟΣ</a:t>
            </a:r>
            <a:endParaRPr lang="el-G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380296" y="4786322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ΔΕΚΤΗΣ</a:t>
            </a:r>
            <a:endParaRPr lang="el-G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879966" y="6143644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ΘΟΡΥΒΟΣ</a:t>
            </a:r>
            <a:endParaRPr lang="el-G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022578" y="607220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ΕΛΛΙΠΗΣ ΔΙΑΤΥΠΩΣΗ</a:t>
            </a:r>
            <a:endParaRPr lang="el-GR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523040" y="6143644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ΠΑΡΕΡΜΗΝΕΙΑ</a:t>
            </a:r>
            <a:endParaRPr lang="el-GR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RINI\Desktop\ΔΙΑΧΕΙΡΙΣΗ ΚΡΙΣΕΩΝ\φωτο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1272" y="1714488"/>
            <a:ext cx="3902616" cy="38635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RINI\Desktop\ΔΙΑΧΕΙΡΙΣΗ ΚΡΙΣΕΩΝ\φωτο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4016" y="1643050"/>
            <a:ext cx="5786478" cy="37860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I\Desktop\ΔΙΑΧΕΙΡΙΣΗ ΚΡΙΣΕΩΝ\φωτο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8198" y="1928802"/>
            <a:ext cx="6788601" cy="33825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65454" y="1142984"/>
            <a:ext cx="5214974" cy="519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RINI\Desktop\ΔΙΑΧΕΙΡΙΣΗ ΚΡΙΣΕΩΝ\φωτο\dimosioi-ypalliloi_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6892" y="1928802"/>
            <a:ext cx="5286412" cy="34890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mbria" pitchFamily="18" charset="0"/>
              </a:rPr>
              <a:t>Η </a:t>
            </a:r>
            <a:r>
              <a:rPr lang="el-GR" dirty="0" err="1" smtClean="0">
                <a:latin typeface="Cambria" pitchFamily="18" charset="0"/>
              </a:rPr>
              <a:t>γλωσσα</a:t>
            </a:r>
            <a:r>
              <a:rPr lang="el-GR" dirty="0" smtClean="0">
                <a:latin typeface="Cambria" pitchFamily="18" charset="0"/>
              </a:rPr>
              <a:t> του </a:t>
            </a:r>
            <a:r>
              <a:rPr lang="el-GR" dirty="0" err="1" smtClean="0">
                <a:latin typeface="Cambria" pitchFamily="18" charset="0"/>
              </a:rPr>
              <a:t>σωματοσ</a:t>
            </a:r>
            <a:endParaRPr lang="el-GR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380" y="1857364"/>
            <a:ext cx="9601200" cy="4191000"/>
          </a:xfrm>
        </p:spPr>
        <p:txBody>
          <a:bodyPr>
            <a:normAutofit/>
          </a:bodyPr>
          <a:lstStyle/>
          <a:p>
            <a:pPr>
              <a:buNone/>
            </a:pPr>
            <a:endParaRPr lang="el-GR" dirty="0" smtClean="0">
              <a:latin typeface="Cambria" pitchFamily="18" charset="0"/>
              <a:sym typeface="Wingdings" pitchFamily="2" charset="2"/>
            </a:endParaRPr>
          </a:p>
          <a:p>
            <a:r>
              <a:rPr lang="el-GR" dirty="0" smtClean="0">
                <a:latin typeface="Cambria" pitchFamily="18" charset="0"/>
                <a:sym typeface="Wingdings" pitchFamily="2" charset="2"/>
              </a:rPr>
              <a:t>Θέση &amp; στάση του σώματος</a:t>
            </a:r>
          </a:p>
          <a:p>
            <a:r>
              <a:rPr lang="el-GR" dirty="0" smtClean="0">
                <a:latin typeface="Cambria" pitchFamily="18" charset="0"/>
                <a:sym typeface="Wingdings" pitchFamily="2" charset="2"/>
              </a:rPr>
              <a:t>Χώρος-απόσταση</a:t>
            </a:r>
          </a:p>
          <a:p>
            <a:r>
              <a:rPr lang="el-GR" dirty="0" smtClean="0">
                <a:latin typeface="Cambria" pitchFamily="18" charset="0"/>
                <a:sym typeface="Wingdings" pitchFamily="2" charset="2"/>
              </a:rPr>
              <a:t>Άγγιγμα-χειραψία</a:t>
            </a:r>
          </a:p>
          <a:p>
            <a:r>
              <a:rPr lang="el-GR" dirty="0" smtClean="0">
                <a:latin typeface="Cambria" pitchFamily="18" charset="0"/>
                <a:sym typeface="Wingdings" pitchFamily="2" charset="2"/>
              </a:rPr>
              <a:t>Οπτική επαφή</a:t>
            </a:r>
          </a:p>
          <a:p>
            <a:r>
              <a:rPr lang="el-GR" dirty="0" smtClean="0">
                <a:latin typeface="Cambria" pitchFamily="18" charset="0"/>
                <a:sym typeface="Wingdings" pitchFamily="2" charset="2"/>
              </a:rPr>
              <a:t>Φωνή</a:t>
            </a:r>
          </a:p>
          <a:p>
            <a:r>
              <a:rPr lang="el-GR" dirty="0" smtClean="0">
                <a:latin typeface="Cambria" pitchFamily="18" charset="0"/>
                <a:sym typeface="Wingdings" pitchFamily="2" charset="2"/>
              </a:rPr>
              <a:t>Στόμα και σαγόνια</a:t>
            </a:r>
          </a:p>
          <a:p>
            <a:r>
              <a:rPr lang="el-GR" dirty="0" smtClean="0">
                <a:latin typeface="Cambria" pitchFamily="18" charset="0"/>
                <a:sym typeface="Wingdings" pitchFamily="2" charset="2"/>
              </a:rPr>
              <a:t>Ενδυμασία-φυσική εμφάνιση</a:t>
            </a:r>
          </a:p>
          <a:p>
            <a:endParaRPr lang="el-GR" dirty="0" smtClean="0">
              <a:latin typeface="Cambria" pitchFamily="18" charset="0"/>
              <a:sym typeface="Wingdings" pitchFamily="2" charset="2"/>
            </a:endParaRPr>
          </a:p>
          <a:p>
            <a:pPr>
              <a:buNone/>
            </a:pPr>
            <a:endParaRPr lang="el-GR" dirty="0" smtClean="0">
              <a:latin typeface="Cambria" pitchFamily="18" charset="0"/>
              <a:sym typeface="Wingdings" pitchFamily="2" charset="2"/>
            </a:endParaRPr>
          </a:p>
          <a:p>
            <a:pPr>
              <a:buNone/>
            </a:pPr>
            <a:endParaRPr lang="el-GR" dirty="0"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438" y="2285992"/>
            <a:ext cx="9954207" cy="1143000"/>
          </a:xfrm>
        </p:spPr>
        <p:txBody>
          <a:bodyPr/>
          <a:lstStyle/>
          <a:p>
            <a:pPr algn="ctr"/>
            <a:r>
              <a:rPr lang="el-GR" dirty="0" smtClean="0">
                <a:latin typeface="Cambria" pitchFamily="18" charset="0"/>
              </a:rPr>
              <a:t>Ποια </a:t>
            </a:r>
            <a:r>
              <a:rPr lang="el-GR" dirty="0" err="1" smtClean="0">
                <a:latin typeface="Cambria" pitchFamily="18" charset="0"/>
              </a:rPr>
              <a:t>ειναι</a:t>
            </a:r>
            <a:r>
              <a:rPr lang="el-GR" dirty="0" smtClean="0">
                <a:latin typeface="Cambria" pitchFamily="18" charset="0"/>
              </a:rPr>
              <a:t> τα </a:t>
            </a:r>
            <a:r>
              <a:rPr lang="en-US" dirty="0" smtClean="0">
                <a:latin typeface="Cambria" pitchFamily="18" charset="0"/>
              </a:rPr>
              <a:t>6</a:t>
            </a:r>
            <a:r>
              <a:rPr lang="el-GR" dirty="0" smtClean="0">
                <a:latin typeface="Cambria" pitchFamily="18" charset="0"/>
              </a:rPr>
              <a:t> </a:t>
            </a:r>
            <a:r>
              <a:rPr lang="el-GR" dirty="0" err="1" smtClean="0">
                <a:latin typeface="Cambria" pitchFamily="18" charset="0"/>
              </a:rPr>
              <a:t>βασικα</a:t>
            </a:r>
            <a:r>
              <a:rPr lang="el-GR" dirty="0" smtClean="0">
                <a:latin typeface="Cambria" pitchFamily="18" charset="0"/>
              </a:rPr>
              <a:t> </a:t>
            </a:r>
            <a:r>
              <a:rPr lang="el-GR" dirty="0" err="1" smtClean="0">
                <a:latin typeface="Cambria" pitchFamily="18" charset="0"/>
              </a:rPr>
              <a:t>συναισθηματα</a:t>
            </a:r>
            <a:r>
              <a:rPr lang="el-GR" dirty="0" smtClean="0">
                <a:latin typeface="Cambria" pitchFamily="18" charset="0"/>
              </a:rPr>
              <a:t>?</a:t>
            </a:r>
            <a:endParaRPr lang="el-G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6</a:t>
            </a:r>
            <a:r>
              <a:rPr lang="el-GR" dirty="0" smtClean="0">
                <a:latin typeface="Cambria" pitchFamily="18" charset="0"/>
              </a:rPr>
              <a:t> </a:t>
            </a:r>
            <a:r>
              <a:rPr lang="el-GR" dirty="0" err="1" smtClean="0">
                <a:latin typeface="Cambria" pitchFamily="18" charset="0"/>
              </a:rPr>
              <a:t>βασικα</a:t>
            </a:r>
            <a:r>
              <a:rPr lang="el-GR" dirty="0" smtClean="0">
                <a:latin typeface="Cambria" pitchFamily="18" charset="0"/>
              </a:rPr>
              <a:t> </a:t>
            </a:r>
            <a:r>
              <a:rPr lang="el-GR" dirty="0" err="1" smtClean="0">
                <a:latin typeface="Cambria" pitchFamily="18" charset="0"/>
              </a:rPr>
              <a:t>συναισθηματα</a:t>
            </a:r>
            <a:endParaRPr lang="el-GR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441" y="1928802"/>
            <a:ext cx="9954207" cy="4545150"/>
          </a:xfrm>
        </p:spPr>
        <p:txBody>
          <a:bodyPr/>
          <a:lstStyle/>
          <a:p>
            <a:r>
              <a:rPr lang="el-GR" dirty="0" smtClean="0">
                <a:latin typeface="Cambria" pitchFamily="18" charset="0"/>
              </a:rPr>
              <a:t>χαρά</a:t>
            </a:r>
          </a:p>
          <a:p>
            <a:r>
              <a:rPr lang="el-GR" dirty="0" smtClean="0">
                <a:latin typeface="Cambria" pitchFamily="18" charset="0"/>
              </a:rPr>
              <a:t>λύπη</a:t>
            </a:r>
          </a:p>
          <a:p>
            <a:r>
              <a:rPr lang="el-GR" dirty="0" smtClean="0">
                <a:latin typeface="Cambria" pitchFamily="18" charset="0"/>
              </a:rPr>
              <a:t>θυμός</a:t>
            </a:r>
          </a:p>
          <a:p>
            <a:r>
              <a:rPr lang="el-GR" dirty="0" smtClean="0">
                <a:latin typeface="Cambria" pitchFamily="18" charset="0"/>
              </a:rPr>
              <a:t>φόβος</a:t>
            </a:r>
          </a:p>
          <a:p>
            <a:r>
              <a:rPr lang="el-GR" dirty="0" smtClean="0">
                <a:latin typeface="Cambria" pitchFamily="18" charset="0"/>
              </a:rPr>
              <a:t>έκπληξη</a:t>
            </a:r>
            <a:endParaRPr lang="en-US" dirty="0" smtClean="0">
              <a:latin typeface="Cambria" pitchFamily="18" charset="0"/>
            </a:endParaRPr>
          </a:p>
          <a:p>
            <a:r>
              <a:rPr lang="el-GR" dirty="0" smtClean="0">
                <a:latin typeface="Cambria" pitchFamily="18" charset="0"/>
              </a:rPr>
              <a:t>α</a:t>
            </a:r>
            <a:r>
              <a:rPr lang="el-GR" dirty="0" smtClean="0">
                <a:latin typeface="Cambria" pitchFamily="18" charset="0"/>
              </a:rPr>
              <a:t>ηδία</a:t>
            </a:r>
            <a:endParaRPr lang="en-US" dirty="0" smtClean="0">
              <a:latin typeface="Cambria" pitchFamily="18" charset="0"/>
            </a:endParaRPr>
          </a:p>
          <a:p>
            <a:pPr>
              <a:buNone/>
            </a:pPr>
            <a:r>
              <a:rPr lang="en-US" dirty="0" smtClean="0">
                <a:latin typeface="Cambria" pitchFamily="18" charset="0"/>
              </a:rPr>
              <a:t>                                                                                                </a:t>
            </a:r>
            <a:r>
              <a:rPr lang="el-GR" dirty="0" smtClean="0">
                <a:latin typeface="Cambria" pitchFamily="18" charset="0"/>
              </a:rPr>
              <a:t>(</a:t>
            </a:r>
            <a:r>
              <a:rPr lang="en-US" dirty="0" smtClean="0">
                <a:latin typeface="Cambria" pitchFamily="18" charset="0"/>
              </a:rPr>
              <a:t>Hogg &amp; Vaughan, 2010</a:t>
            </a:r>
            <a:r>
              <a:rPr lang="el-GR" dirty="0" smtClean="0">
                <a:latin typeface="Cambria" pitchFamily="18" charset="0"/>
              </a:rPr>
              <a:t>)</a:t>
            </a:r>
          </a:p>
          <a:p>
            <a:endParaRPr lang="el-G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08330" y="1857364"/>
            <a:ext cx="4786346" cy="359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I\Desktop\ΔΙΑΧΕΙΡΙΣΗ ΚΡΙΣΕΩΝ\φωτο\surprisefac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22644" y="1357298"/>
            <a:ext cx="3857652" cy="43848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mbria" pitchFamily="18" charset="0"/>
              </a:rPr>
              <a:t>ενασ </a:t>
            </a:r>
            <a:r>
              <a:rPr lang="el-GR" dirty="0" err="1" smtClean="0">
                <a:latin typeface="Cambria" pitchFamily="18" charset="0"/>
              </a:rPr>
              <a:t>γενικοσ</a:t>
            </a:r>
            <a:r>
              <a:rPr lang="el-GR" dirty="0" smtClean="0">
                <a:latin typeface="Cambria" pitchFamily="18" charset="0"/>
              </a:rPr>
              <a:t> </a:t>
            </a:r>
            <a:r>
              <a:rPr lang="el-GR" dirty="0" err="1" smtClean="0">
                <a:latin typeface="Cambria" pitchFamily="18" charset="0"/>
              </a:rPr>
              <a:t>κανονασ</a:t>
            </a:r>
            <a:r>
              <a:rPr lang="en-US" dirty="0" smtClean="0">
                <a:latin typeface="Cambria" pitchFamily="18" charset="0"/>
              </a:rPr>
              <a:t>…</a:t>
            </a:r>
            <a:endParaRPr lang="el-GR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3686" y="1984248"/>
            <a:ext cx="9954207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dirty="0" smtClean="0">
                <a:latin typeface="Cambria" pitchFamily="18" charset="0"/>
              </a:rPr>
              <a:t>Ένα μέρος της πληροφορίας πάντοτε χάνεται στη διαδικασία.</a:t>
            </a:r>
          </a:p>
          <a:p>
            <a:pPr>
              <a:buNone/>
            </a:pPr>
            <a:endParaRPr lang="el-GR" sz="2200" dirty="0" smtClean="0">
              <a:latin typeface="Cambria" pitchFamily="18" charset="0"/>
            </a:endParaRPr>
          </a:p>
          <a:p>
            <a:pPr>
              <a:buNone/>
            </a:pPr>
            <a:r>
              <a:rPr lang="el-GR" sz="2200" dirty="0" smtClean="0">
                <a:latin typeface="Cambria" pitchFamily="18" charset="0"/>
              </a:rPr>
              <a:t>Αποτελεσματική επικοινωνία, θεωρούμε πως έχουμε, στην περίπτωση που το μέρος αυτό που χάνεται δεν είναι σημαντικό ή κρίσιμο για κάποιο από τα δυο μέρη.</a:t>
            </a:r>
          </a:p>
          <a:p>
            <a:pPr>
              <a:buNone/>
            </a:pPr>
            <a:endParaRPr lang="el-GR" sz="2200" dirty="0" smtClean="0">
              <a:latin typeface="Cambria" pitchFamily="18" charset="0"/>
            </a:endParaRPr>
          </a:p>
          <a:p>
            <a:pPr>
              <a:buNone/>
            </a:pPr>
            <a:endParaRPr lang="el-GR" sz="2200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I\Desktop\ΔΙΑΧΕΙΡΙΣΗ ΚΡΙΣΕΩΝ\φωτο\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08330" y="1785926"/>
            <a:ext cx="4792612" cy="37592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RINI\Desktop\ΔΙΑΧΕΙΡΙΣΗ ΚΡΙΣΕΩΝ\φωτο\angry-gir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37024" y="1000108"/>
            <a:ext cx="3357586" cy="50476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4016" y="2643182"/>
            <a:ext cx="8227457" cy="2053590"/>
          </a:xfrm>
        </p:spPr>
        <p:txBody>
          <a:bodyPr>
            <a:normAutofit/>
          </a:bodyPr>
          <a:lstStyle/>
          <a:p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ασκηση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ενεργητικη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ακροαση</a:t>
            </a:r>
            <a:endParaRPr lang="el-GR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4016" y="4786322"/>
            <a:ext cx="8227457" cy="1300162"/>
          </a:xfrm>
        </p:spPr>
        <p:txBody>
          <a:bodyPr>
            <a:normAutofit/>
          </a:bodyPr>
          <a:lstStyle/>
          <a:p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</a:rPr>
              <a:t>Αναγνωρίζω τα συναισθήματα</a:t>
            </a:r>
            <a:endParaRPr lang="el-G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ΑΣΚΗΣΗ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el-GR" sz="2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ΜΕ ΜΙΑ ΦΡΑΣΗ</a:t>
            </a:r>
            <a:endParaRPr lang="el-GR" sz="2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360" y="2500306"/>
            <a:ext cx="9370465" cy="1377314"/>
          </a:xfrm>
        </p:spPr>
        <p:txBody>
          <a:bodyPr>
            <a:noAutofit/>
          </a:bodyPr>
          <a:lstStyle/>
          <a:p>
            <a:r>
              <a:rPr lang="el-GR" sz="3600" dirty="0" smtClean="0"/>
              <a:t>Σασ ευχαριστω για την προσοχη σασ!</a:t>
            </a:r>
            <a:br>
              <a:rPr lang="el-GR" sz="3600" dirty="0" smtClean="0"/>
            </a:br>
            <a:endParaRPr lang="el-GR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36628" y="392906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3686" y="1214422"/>
            <a:ext cx="9954207" cy="4714908"/>
          </a:xfrm>
        </p:spPr>
        <p:txBody>
          <a:bodyPr>
            <a:normAutofit/>
          </a:bodyPr>
          <a:lstStyle/>
          <a:p>
            <a:r>
              <a:rPr lang="el-GR" i="1" u="sng" dirty="0" smtClean="0">
                <a:latin typeface="Cambria" pitchFamily="18" charset="0"/>
              </a:rPr>
              <a:t>Κωδικοποίηση</a:t>
            </a:r>
            <a:r>
              <a:rPr lang="en-US" i="1" dirty="0" smtClean="0">
                <a:latin typeface="Cambria" pitchFamily="18" charset="0"/>
              </a:rPr>
              <a:t> </a:t>
            </a:r>
            <a:endParaRPr lang="el-GR" i="1" dirty="0" smtClean="0">
              <a:latin typeface="Cambria" pitchFamily="18" charset="0"/>
              <a:sym typeface="Wingdings" pitchFamily="2" charset="2"/>
            </a:endParaRPr>
          </a:p>
          <a:p>
            <a:pPr>
              <a:buNone/>
            </a:pPr>
            <a:r>
              <a:rPr lang="el-GR" sz="2200" dirty="0" smtClean="0">
                <a:latin typeface="Cambria" pitchFamily="18" charset="0"/>
                <a:sym typeface="Wingdings" pitchFamily="2" charset="2"/>
              </a:rPr>
              <a:t>η διαδικασία κατά την οποία ο πομπός μεταφράζει τις σκέψεις του σε ένα μήνυμα.</a:t>
            </a:r>
          </a:p>
          <a:p>
            <a:endParaRPr lang="el-GR" sz="2200" dirty="0" smtClean="0">
              <a:latin typeface="Cambria" pitchFamily="18" charset="0"/>
            </a:endParaRPr>
          </a:p>
          <a:p>
            <a:endParaRPr lang="el-GR" sz="2200" dirty="0" smtClean="0">
              <a:latin typeface="Cambria" pitchFamily="18" charset="0"/>
            </a:endParaRPr>
          </a:p>
          <a:p>
            <a:r>
              <a:rPr lang="el-GR" i="1" u="sng" dirty="0" smtClean="0">
                <a:latin typeface="Cambria" pitchFamily="18" charset="0"/>
              </a:rPr>
              <a:t>Ανάδραση (</a:t>
            </a:r>
            <a:r>
              <a:rPr lang="en-US" i="1" u="sng" dirty="0" smtClean="0">
                <a:latin typeface="Cambria" pitchFamily="18" charset="0"/>
              </a:rPr>
              <a:t>feedback)</a:t>
            </a:r>
            <a:endParaRPr lang="el-GR" i="1" u="sng" dirty="0" smtClean="0">
              <a:latin typeface="Cambria" pitchFamily="18" charset="0"/>
              <a:sym typeface="Wingdings" pitchFamily="2" charset="2"/>
            </a:endParaRPr>
          </a:p>
          <a:p>
            <a:pPr>
              <a:buNone/>
            </a:pPr>
            <a:r>
              <a:rPr lang="el-GR" sz="2200" dirty="0" smtClean="0">
                <a:latin typeface="Cambria" pitchFamily="18" charset="0"/>
              </a:rPr>
              <a:t>η διαδικασία κατά την οποία ο δέκτης (αφού αποκωδικοποιήσει το μήνυμα του πομπού και καταλάβει τη σημασία του) κωδικοποιεί ένα δικό του μήνυμα και το στέλνει πίσω στον πομπό. Αυτόματα έχουμε εναλλαγή των ρόλων.                                                                                               </a:t>
            </a:r>
            <a:endParaRPr lang="el-GR" sz="2200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ΟΜΙΛΙΕΣ-ΠΑΡΟΥΣΙΑΣΕΙΣ\ΠΡΟΩΘΗΣΗ ΓΥΝΑΙΚΩΝ ΣΕ ΣΥΝΔΙΚΑΛΙΣΤΙΚΕΣ ΘΕΣΕΙΣ ΕΥΘΥΝΗΣ\ΦΩΤΟ ΙΣΟΤΗΤΑ\επικοινωνία\chat-grou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1602" y="3545701"/>
            <a:ext cx="4416399" cy="33122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86" y="714356"/>
            <a:ext cx="9954207" cy="1143000"/>
          </a:xfrm>
        </p:spPr>
        <p:txBody>
          <a:bodyPr/>
          <a:lstStyle/>
          <a:p>
            <a:pPr algn="ctr"/>
            <a:r>
              <a:rPr lang="el-GR" b="1" dirty="0" smtClean="0">
                <a:latin typeface="Cambria" pitchFamily="18" charset="0"/>
              </a:rPr>
              <a:t>Τα </a:t>
            </a:r>
            <a:r>
              <a:rPr lang="el-GR" b="1" dirty="0" err="1" smtClean="0">
                <a:latin typeface="Cambria" pitchFamily="18" charset="0"/>
              </a:rPr>
              <a:t>σταδια</a:t>
            </a:r>
            <a:r>
              <a:rPr lang="el-GR" b="1" dirty="0" smtClean="0">
                <a:latin typeface="Cambria" pitchFamily="18" charset="0"/>
              </a:rPr>
              <a:t> του </a:t>
            </a:r>
            <a:r>
              <a:rPr lang="el-GR" b="1" dirty="0" err="1" smtClean="0">
                <a:latin typeface="Cambria" pitchFamily="18" charset="0"/>
              </a:rPr>
              <a:t>κυκλωματοσ</a:t>
            </a:r>
            <a:r>
              <a:rPr lang="el-GR" b="1" dirty="0" smtClean="0">
                <a:latin typeface="Cambria" pitchFamily="18" charset="0"/>
              </a:rPr>
              <a:t> επικοινωνιασ: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93686" y="1984248"/>
            <a:ext cx="9954207" cy="4873752"/>
          </a:xfrm>
        </p:spPr>
        <p:txBody>
          <a:bodyPr>
            <a:normAutofit/>
          </a:bodyPr>
          <a:lstStyle/>
          <a:p>
            <a:r>
              <a:rPr lang="el-GR" sz="2200" i="1" dirty="0" smtClean="0">
                <a:latin typeface="Cambria" pitchFamily="18" charset="0"/>
              </a:rPr>
              <a:t>Πηγή πληροφοριών</a:t>
            </a:r>
          </a:p>
          <a:p>
            <a:r>
              <a:rPr lang="el-GR" sz="2200" i="1" dirty="0" smtClean="0">
                <a:latin typeface="Cambria" pitchFamily="18" charset="0"/>
              </a:rPr>
              <a:t>Κωδικοποίηση</a:t>
            </a:r>
          </a:p>
          <a:p>
            <a:r>
              <a:rPr lang="el-GR" sz="2200" i="1" dirty="0" smtClean="0">
                <a:latin typeface="Cambria" pitchFamily="18" charset="0"/>
              </a:rPr>
              <a:t>Μέσο</a:t>
            </a:r>
          </a:p>
          <a:p>
            <a:r>
              <a:rPr lang="el-GR" sz="2200" i="1" dirty="0" smtClean="0">
                <a:latin typeface="Cambria" pitchFamily="18" charset="0"/>
              </a:rPr>
              <a:t>Συνθήκες ακρόασης, θόρυβος-εμπόδια</a:t>
            </a:r>
          </a:p>
          <a:p>
            <a:r>
              <a:rPr lang="el-GR" sz="2200" i="1" dirty="0" smtClean="0">
                <a:latin typeface="Cambria" pitchFamily="18" charset="0"/>
              </a:rPr>
              <a:t>Ερμηνεία-κατανόηση</a:t>
            </a:r>
          </a:p>
          <a:p>
            <a:r>
              <a:rPr lang="el-GR" sz="2200" i="1" dirty="0" smtClean="0">
                <a:latin typeface="Cambria" pitchFamily="18" charset="0"/>
              </a:rPr>
              <a:t>Αποδέκτης (συναισθήματα, αντιδράσεις, κ.ά.)</a:t>
            </a:r>
          </a:p>
          <a:p>
            <a:r>
              <a:rPr lang="el-GR" sz="2200" i="1" dirty="0" smtClean="0">
                <a:latin typeface="Cambria" pitchFamily="18" charset="0"/>
              </a:rPr>
              <a:t>Ανάδραση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36496" y="2786058"/>
            <a:ext cx="8072494" cy="2857520"/>
          </a:xfrm>
        </p:spPr>
        <p:txBody>
          <a:bodyPr>
            <a:normAutofit/>
          </a:bodyPr>
          <a:lstStyle/>
          <a:p>
            <a:pPr marL="514350" indent="-514350"/>
            <a:r>
              <a:rPr lang="el-GR" sz="28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Η επικοινωνία επηρεάζεται από τα χαρακτηριστικά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:</a:t>
            </a:r>
            <a:endParaRPr lang="el-GR" sz="2800" i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l-GR" sz="28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του ομιλητή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l-GR" sz="28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του ακροατή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l-GR" sz="28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του μηνύματος</a:t>
            </a:r>
          </a:p>
          <a:p>
            <a:endParaRPr lang="el-GR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80" y="428604"/>
            <a:ext cx="9601200" cy="1143000"/>
          </a:xfrm>
        </p:spPr>
        <p:txBody>
          <a:bodyPr/>
          <a:lstStyle/>
          <a:p>
            <a:r>
              <a:rPr lang="el-GR" dirty="0" smtClean="0">
                <a:latin typeface="Cambria" pitchFamily="18" charset="0"/>
              </a:rPr>
              <a:t>Ο ακροατησ…</a:t>
            </a:r>
            <a:endParaRPr lang="el-GR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36628" y="1984248"/>
            <a:ext cx="9954207" cy="4873752"/>
          </a:xfrm>
        </p:spPr>
        <p:txBody>
          <a:bodyPr>
            <a:normAutofit/>
          </a:bodyPr>
          <a:lstStyle/>
          <a:p>
            <a:pPr marL="514350" indent="-514350"/>
            <a:r>
              <a:rPr lang="el-GR" sz="2000" dirty="0" smtClean="0">
                <a:latin typeface="Cambria" pitchFamily="18" charset="0"/>
              </a:rPr>
              <a:t>Να δείχνει ενδιαφέρον, ενεργητική ακρόαση</a:t>
            </a:r>
          </a:p>
          <a:p>
            <a:pPr marL="514350" indent="-514350"/>
            <a:r>
              <a:rPr lang="el-GR" sz="2000" dirty="0" smtClean="0">
                <a:latin typeface="Cambria" pitchFamily="18" charset="0"/>
              </a:rPr>
              <a:t>Να αποφεύγει καθετί που αποσπά την προσοχή</a:t>
            </a:r>
          </a:p>
          <a:p>
            <a:pPr marL="514350" indent="-514350"/>
            <a:r>
              <a:rPr lang="el-GR" sz="2000" dirty="0" smtClean="0">
                <a:latin typeface="Cambria" pitchFamily="18" charset="0"/>
              </a:rPr>
              <a:t>Να δείχνει συμπάθεια και αλληλοκατανόηση</a:t>
            </a:r>
          </a:p>
          <a:p>
            <a:pPr marL="514350" indent="-514350"/>
            <a:r>
              <a:rPr lang="el-GR" sz="2000" dirty="0" smtClean="0">
                <a:latin typeface="Cambria" pitchFamily="18" charset="0"/>
              </a:rPr>
              <a:t>Να δείχνει υπομονή και να ενθαρρύνει</a:t>
            </a:r>
          </a:p>
          <a:p>
            <a:pPr marL="514350" indent="-514350"/>
            <a:r>
              <a:rPr lang="el-GR" sz="2000" dirty="0" smtClean="0">
                <a:latin typeface="Cambria" pitchFamily="18" charset="0"/>
              </a:rPr>
              <a:t>Να διατηρεί τον αυτοέλεγχο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l-GR" sz="2000" dirty="0" smtClean="0">
                <a:latin typeface="Cambria" pitchFamily="18" charset="0"/>
              </a:rPr>
              <a:t>(αποφεύγει να διακόπτει, να αντιτίθεται ή να αντιδικεί ή να καταβάλλεται από θυμό ή οργή)</a:t>
            </a:r>
          </a:p>
          <a:p>
            <a:pPr marL="514350" indent="-514350"/>
            <a:r>
              <a:rPr lang="el-GR" sz="2000" dirty="0" smtClean="0">
                <a:latin typeface="Cambria" pitchFamily="18" charset="0"/>
              </a:rPr>
              <a:t>Να επαναλαμβάνει παραφράζοντας</a:t>
            </a:r>
          </a:p>
          <a:p>
            <a:pPr marL="514350" indent="-514350"/>
            <a:r>
              <a:rPr lang="el-GR" sz="2000" dirty="0" smtClean="0">
                <a:latin typeface="Cambria" pitchFamily="18" charset="0"/>
              </a:rPr>
              <a:t>Να προσέχει τη γλώσσα του σώματος</a:t>
            </a:r>
          </a:p>
          <a:p>
            <a:pPr marL="514350" indent="-514350"/>
            <a:endParaRPr lang="el-GR" dirty="0" smtClean="0">
              <a:latin typeface="Cambria" pitchFamily="18" charset="0"/>
            </a:endParaRPr>
          </a:p>
          <a:p>
            <a:pPr marL="514350" indent="-514350"/>
            <a:endParaRPr lang="el-GR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6048" y="4221251"/>
            <a:ext cx="3216284" cy="263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51684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EFF986-5B24-4FFE-8015-C92B2DCBC2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1255</Words>
  <Application>Microsoft Office PowerPoint</Application>
  <PresentationFormat>Custom</PresentationFormat>
  <Paragraphs>273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Oriel</vt:lpstr>
      <vt:lpstr>Τεχνικεσ               Επικοινωνιασ</vt:lpstr>
      <vt:lpstr>Τι ειναι επικοινωνια;</vt:lpstr>
      <vt:lpstr>Η ΕΠΙΚΟΙΝΩΝΙΑΚΗ ΔΙΑΔΙΚΑΣΙΑ</vt:lpstr>
      <vt:lpstr>Η ΕΠΙΚΟΙΝΩΝΙΑΚΗ ΔΙΑΔΙΚΑΣΙΑ</vt:lpstr>
      <vt:lpstr>ενασ γενικοσ κανονασ…</vt:lpstr>
      <vt:lpstr>Slide 6</vt:lpstr>
      <vt:lpstr>Τα σταδια του κυκλωματοσ επικοινωνιασ: </vt:lpstr>
      <vt:lpstr>Slide 8</vt:lpstr>
      <vt:lpstr>Ο ακροατησ…</vt:lpstr>
      <vt:lpstr>Ο ομιλητησ…</vt:lpstr>
      <vt:lpstr>Το μηνυμα</vt:lpstr>
      <vt:lpstr>Ασκηση: η συναντηση</vt:lpstr>
      <vt:lpstr>προβληματα                επικοινωνιασ</vt:lpstr>
      <vt:lpstr>Προβληματα επικοινωνιασ</vt:lpstr>
      <vt:lpstr>Οι διαψευστικεσ ανταποκρισεισ περιλαμβανουν τα εξησ: </vt:lpstr>
      <vt:lpstr>Φραγμοι τησ αποτελεσματικησ επικοινωνιασ: </vt:lpstr>
      <vt:lpstr> Προβληματα επικοινωνιασ  επικοινωνιακη συγκρουση</vt:lpstr>
      <vt:lpstr>η επικοινωνια στον εργασιακο χωρο</vt:lpstr>
      <vt:lpstr>Η επικοινωνια στο εργασιακο περιβαλλον</vt:lpstr>
      <vt:lpstr>Οι αιτιεσ μιασ επικοινωνιακησ συγκρουσησ σε εναν οργανισμο</vt:lpstr>
      <vt:lpstr>μια συγκρουση ειναι παντα αρνητικη?</vt:lpstr>
      <vt:lpstr>Προβληματα-αρνητικεσ συνεπειεσ</vt:lpstr>
      <vt:lpstr>Θετικεσ συνεπειεσ</vt:lpstr>
      <vt:lpstr>Αποτελεσματικεσ Τεχνικεσ επικοινωνιασ</vt:lpstr>
      <vt:lpstr>Οι βασικεσ δεξιοτητεσ τησ επικοινωνιασ</vt:lpstr>
      <vt:lpstr>Αποτελεσματικεσ τεχνικεσ λεκτικησ επικοινωνιασ</vt:lpstr>
      <vt:lpstr>Αποτελεσματικεσ τεχνικεσ Λεκτικησ επικοινωνιασ</vt:lpstr>
      <vt:lpstr>ασκηση: ενεργητικη ακροαση </vt:lpstr>
      <vt:lpstr>ΕΠΑΝΑΔΙΑΤΥΠΩΣΗ (reformulation)</vt:lpstr>
      <vt:lpstr>ΤΑ ΕΙΔΗ ΤΗΣ ΕΠΑΝΑΔΙΑΤΥΠΩΣΗΣ</vt:lpstr>
      <vt:lpstr>Ασκηση: eνεργητικη ακροαση</vt:lpstr>
      <vt:lpstr>«Θεωρια προσαρμογησ τησ ομιλιασ»</vt:lpstr>
      <vt:lpstr>Μορφεσ επικοινωνιασ</vt:lpstr>
      <vt:lpstr>«Θεωρια προσαρμογησ τησ ομιλιασ»  «Θεωρια προσαρμογησ τησ επικοινωνιασ»</vt:lpstr>
      <vt:lpstr>Μη λεκτικη επικοινωνια</vt:lpstr>
      <vt:lpstr>Slide 36</vt:lpstr>
      <vt:lpstr>Slide 37</vt:lpstr>
      <vt:lpstr>Η γλωσσα του σωματοσ</vt:lpstr>
      <vt:lpstr>Slide 39</vt:lpstr>
      <vt:lpstr>Slide 40</vt:lpstr>
      <vt:lpstr>Slide 41</vt:lpstr>
      <vt:lpstr>Slide 42</vt:lpstr>
      <vt:lpstr>Slide 43</vt:lpstr>
      <vt:lpstr>Slide 44</vt:lpstr>
      <vt:lpstr>Η γλωσσα του σωματοσ</vt:lpstr>
      <vt:lpstr>Ποια ειναι τα 6 βασικα συναισθηματα?</vt:lpstr>
      <vt:lpstr>6 βασικα συναισθηματα</vt:lpstr>
      <vt:lpstr>Slide 48</vt:lpstr>
      <vt:lpstr>Slide 49</vt:lpstr>
      <vt:lpstr>Slide 50</vt:lpstr>
      <vt:lpstr>Slide 51</vt:lpstr>
      <vt:lpstr>ασκηση: ενεργητικη ακροαση</vt:lpstr>
      <vt:lpstr>ΑΣΚΗΣΗ: ΜΕ ΜΙΑ ΦΡΑΣΗ</vt:lpstr>
      <vt:lpstr>Σασ ευχαριστω για την προσοχη σασ!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2013-05-07T15:44:08Z</dcterms:created>
  <dcterms:modified xsi:type="dcterms:W3CDTF">2013-10-15T11:09:49Z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