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3" r:id="rId1"/>
  </p:sldMasterIdLst>
  <p:notesMasterIdLst>
    <p:notesMasterId r:id="rId33"/>
  </p:notesMasterIdLst>
  <p:handoutMasterIdLst>
    <p:handoutMasterId r:id="rId34"/>
  </p:handoutMasterIdLst>
  <p:sldIdLst>
    <p:sldId id="552" r:id="rId2"/>
    <p:sldId id="420" r:id="rId3"/>
    <p:sldId id="417" r:id="rId4"/>
    <p:sldId id="416" r:id="rId5"/>
    <p:sldId id="504" r:id="rId6"/>
    <p:sldId id="294" r:id="rId7"/>
    <p:sldId id="295" r:id="rId8"/>
    <p:sldId id="532" r:id="rId9"/>
    <p:sldId id="523" r:id="rId10"/>
    <p:sldId id="524" r:id="rId11"/>
    <p:sldId id="525" r:id="rId12"/>
    <p:sldId id="550" r:id="rId13"/>
    <p:sldId id="556" r:id="rId14"/>
    <p:sldId id="557" r:id="rId15"/>
    <p:sldId id="562" r:id="rId16"/>
    <p:sldId id="571" r:id="rId17"/>
    <p:sldId id="564" r:id="rId18"/>
    <p:sldId id="565" r:id="rId19"/>
    <p:sldId id="566" r:id="rId20"/>
    <p:sldId id="577" r:id="rId21"/>
    <p:sldId id="555" r:id="rId22"/>
    <p:sldId id="300" r:id="rId23"/>
    <p:sldId id="454" r:id="rId24"/>
    <p:sldId id="526" r:id="rId25"/>
    <p:sldId id="527" r:id="rId26"/>
    <p:sldId id="528" r:id="rId27"/>
    <p:sldId id="529" r:id="rId28"/>
    <p:sldId id="530" r:id="rId29"/>
    <p:sldId id="531" r:id="rId30"/>
    <p:sldId id="575" r:id="rId31"/>
    <p:sldId id="576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9779" autoAdjust="0"/>
    <p:restoredTop sz="9466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15BCC-1A80-464E-89D2-949C1C3E1F47}" type="datetimeFigureOut">
              <a:rPr lang="el-GR" smtClean="0"/>
              <a:pPr/>
              <a:t>16/3/2019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16B46-F7A3-4CE9-BAA0-167985FFF50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5246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910EF-699A-4072-98F0-FAFF92D795E1}" type="datetimeFigureOut">
              <a:rPr lang="el-GR" smtClean="0"/>
              <a:pPr/>
              <a:t>16/3/2019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42BAE-C375-47A8-9048-A98E139DC8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13539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81FD06-1551-4603-9D41-5B478C6B1414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860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42BAE-C375-47A8-9048-A98E139DC892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701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DCFC-F29D-4681-AC38-2D70CE78A879}" type="datetime1">
              <a:rPr lang="el-GR" smtClean="0"/>
              <a:pPr/>
              <a:t>16/3/2019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www.psychologos-kordera.gr</a:t>
            </a:r>
            <a:endParaRPr lang="el-G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16D42D7-35D7-48FF-B8F4-FFF31D2414F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1436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F067-D867-421B-AE8B-BEA1655FE429}" type="datetime1">
              <a:rPr lang="el-GR" smtClean="0"/>
              <a:pPr/>
              <a:t>16/3/2019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www.psychologos-kordera.gr</a:t>
            </a:r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6D42D7-35D7-48FF-B8F4-FFF31D2414F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32566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F067-D867-421B-AE8B-BEA1655FE429}" type="datetime1">
              <a:rPr lang="el-GR" smtClean="0"/>
              <a:pPr/>
              <a:t>16/3/2019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www.psychologos-kordera.gr</a:t>
            </a:r>
            <a:endParaRPr lang="el-G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6D42D7-35D7-48FF-B8F4-FFF31D2414F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78658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F067-D867-421B-AE8B-BEA1655FE429}" type="datetime1">
              <a:rPr lang="el-GR" smtClean="0"/>
              <a:pPr/>
              <a:t>16/3/2019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www.psychologos-kordera.gr</a:t>
            </a:r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6D42D7-35D7-48FF-B8F4-FFF31D2414F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927528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F067-D867-421B-AE8B-BEA1655FE429}" type="datetime1">
              <a:rPr lang="el-GR" smtClean="0"/>
              <a:pPr/>
              <a:t>16/3/2019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www.psychologos-kordera.gr</a:t>
            </a:r>
            <a:endParaRPr lang="el-G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6D42D7-35D7-48FF-B8F4-FFF31D2414F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401781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F067-D867-421B-AE8B-BEA1655FE429}" type="datetime1">
              <a:rPr lang="el-GR" smtClean="0"/>
              <a:pPr/>
              <a:t>16/3/2019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www.psychologos-kordera.gr</a:t>
            </a:r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6D42D7-35D7-48FF-B8F4-FFF31D2414F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686304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50C2-8F82-485E-8C40-F0D9C1BAF4F1}" type="datetime1">
              <a:rPr lang="el-GR" smtClean="0"/>
              <a:pPr/>
              <a:t>16/3/2019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www.psychologos-kordera.gr</a:t>
            </a:r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42D7-35D7-48FF-B8F4-FFF31D2414F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6461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63DB-FFA7-49CF-904D-A0520D30FC4E}" type="datetime1">
              <a:rPr lang="el-GR" smtClean="0"/>
              <a:pPr/>
              <a:t>16/3/2019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www.psychologos-kordera.gr</a:t>
            </a:r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42D7-35D7-48FF-B8F4-FFF31D2414F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383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F067-D867-421B-AE8B-BEA1655FE429}" type="datetime1">
              <a:rPr lang="el-GR" smtClean="0"/>
              <a:pPr/>
              <a:t>16/3/2019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www.psychologos-kordera.gr</a:t>
            </a:r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42D7-35D7-48FF-B8F4-FFF31D2414F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17808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09F0-BF87-43BA-8298-93C59CB9149D}" type="datetime1">
              <a:rPr lang="el-GR" smtClean="0"/>
              <a:pPr/>
              <a:t>16/3/2019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www.psychologos-kordera.gr</a:t>
            </a:r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6D42D7-35D7-48FF-B8F4-FFF31D2414F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086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EBD7-D489-4CBF-B48B-494533BD4874}" type="datetime1">
              <a:rPr lang="el-GR" smtClean="0"/>
              <a:pPr/>
              <a:t>16/3/2019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www.psychologos-kordera.gr</a:t>
            </a:r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16D42D7-35D7-48FF-B8F4-FFF31D2414F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6592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93E7-D4A7-40AA-9C8A-225E7546389F}" type="datetime1">
              <a:rPr lang="el-GR" smtClean="0"/>
              <a:pPr/>
              <a:t>16/3/2019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www.psychologos-kordera.gr</a:t>
            </a:r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16D42D7-35D7-48FF-B8F4-FFF31D2414F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886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17AD-B9FB-40E2-A0A9-BA9618A89E43}" type="datetime1">
              <a:rPr lang="el-GR" smtClean="0"/>
              <a:pPr/>
              <a:t>16/3/2019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www.psychologos-kordera.gr</a:t>
            </a:r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42D7-35D7-48FF-B8F4-FFF31D2414F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053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40B8-132D-478A-BDAB-1E2EDCD7E0F8}" type="datetime1">
              <a:rPr lang="el-GR" smtClean="0"/>
              <a:pPr/>
              <a:t>16/3/2019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www.psychologos-kordera.gr</a:t>
            </a:r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42D7-35D7-48FF-B8F4-FFF31D2414F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063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A8F7-D6FA-490C-A9FD-CADDA7D57588}" type="datetime1">
              <a:rPr lang="el-GR" smtClean="0"/>
              <a:pPr/>
              <a:t>16/3/2019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www.psychologos-kordera.gr</a:t>
            </a:r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42D7-35D7-48FF-B8F4-FFF31D2414F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929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875E-E678-4F08-A76D-F5AEFA5EF944}" type="datetime1">
              <a:rPr lang="el-GR" smtClean="0"/>
              <a:pPr/>
              <a:t>16/3/2019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www.psychologos-kordera.gr</a:t>
            </a:r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6D42D7-35D7-48FF-B8F4-FFF31D2414F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434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1F067-D867-421B-AE8B-BEA1655FE429}" type="datetime1">
              <a:rPr lang="el-GR" smtClean="0"/>
              <a:pPr/>
              <a:t>16/3/2019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www.psychologos-kordera.gr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16D42D7-35D7-48FF-B8F4-FFF31D2414F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607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3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342" r:id="rId9"/>
    <p:sldLayoutId id="2147484343" r:id="rId10"/>
    <p:sldLayoutId id="2147484344" r:id="rId11"/>
    <p:sldLayoutId id="2147484345" r:id="rId12"/>
    <p:sldLayoutId id="2147484346" r:id="rId13"/>
    <p:sldLayoutId id="2147484347" r:id="rId14"/>
    <p:sldLayoutId id="2147484348" r:id="rId15"/>
    <p:sldLayoutId id="214748434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Irini\Desktop\bullyin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736" y="2996952"/>
            <a:ext cx="3140068" cy="2943814"/>
          </a:xfrm>
          <a:prstGeom prst="rect">
            <a:avLst/>
          </a:prstGeom>
          <a:noFill/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43608" y="3140968"/>
            <a:ext cx="7654054" cy="2958965"/>
          </a:xfrm>
        </p:spPr>
        <p:txBody>
          <a:bodyPr>
            <a:noAutofit/>
          </a:bodyPr>
          <a:lstStyle/>
          <a:p>
            <a:pPr marR="0"/>
            <a:endParaRPr lang="el-GR" sz="2000" dirty="0" smtClean="0"/>
          </a:p>
          <a:p>
            <a:pPr marR="0"/>
            <a:endParaRPr lang="el-G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/>
            <a:endParaRPr lang="el-G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r"/>
            <a:r>
              <a:rPr lang="el-G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Κορδερά Ειρήνη                                                                                  Ψυχολόγος</a:t>
            </a:r>
          </a:p>
          <a:p>
            <a:pPr marR="0" algn="r"/>
            <a:endParaRPr lang="el-GR" sz="1400" i="1" dirty="0" smtClean="0">
              <a:solidFill>
                <a:srgbClr val="D9D9D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r"/>
            <a:r>
              <a:rPr lang="en-US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MSc </a:t>
            </a:r>
            <a:r>
              <a:rPr lang="el-GR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Ψυχολογία Υγείας </a:t>
            </a:r>
          </a:p>
          <a:p>
            <a:pPr marR="0" algn="r"/>
            <a:r>
              <a:rPr lang="en-US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MSc </a:t>
            </a:r>
            <a:r>
              <a:rPr lang="el-GR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Ψυχολογία Παιδιού &amp; Εφήβου</a:t>
            </a:r>
            <a:r>
              <a:rPr lang="en-US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Leiden University, </a:t>
            </a:r>
            <a:r>
              <a:rPr lang="el-GR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Ολλανδία</a:t>
            </a:r>
          </a:p>
          <a:p>
            <a:pPr marR="0" algn="r"/>
            <a:r>
              <a:rPr lang="el-GR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Συστημική Ψυχοθεραπεία (Ι.Ψ.Κ. &amp; </a:t>
            </a:r>
            <a:r>
              <a:rPr lang="el-GR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Κε.Σ.Με.Θ.Θ</a:t>
            </a:r>
            <a:r>
              <a:rPr lang="el-GR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 marR="0" algn="r"/>
            <a:endParaRPr lang="el-GR" sz="1400" i="1" dirty="0" smtClean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27584" y="700242"/>
            <a:ext cx="9612560" cy="192882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000" b="1" dirty="0" smtClean="0">
                <a:solidFill>
                  <a:schemeClr val="tx2">
                    <a:lumMod val="75000"/>
                  </a:schemeClr>
                </a:solidFill>
              </a:rPr>
              <a:t>Αντιμετωπίζοντας τον</a:t>
            </a:r>
            <a:br>
              <a:rPr lang="el-GR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4000" b="1" dirty="0" smtClean="0">
                <a:solidFill>
                  <a:schemeClr val="tx2">
                    <a:lumMod val="75000"/>
                  </a:schemeClr>
                </a:solidFill>
              </a:rPr>
              <a:t>Σχολικό Εκφοβισμό (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Bullying</a:t>
            </a:r>
            <a:r>
              <a:rPr lang="el-GR" sz="40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l-GR" sz="4000" b="1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i\Desktop\ΣΧΟΛΙΚΟΣ ΕΚΦΟΒΙΣΜΟΣ\Bullying, Μάρτιος 2010, Λύκειο Ιερισσού\Bullying photos\signs-your-child-is-being-bullied-1024x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9" y="2271556"/>
            <a:ext cx="2664296" cy="1821297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400" b="1" dirty="0" smtClean="0">
                <a:solidFill>
                  <a:schemeClr val="tx2">
                    <a:lumMod val="75000"/>
                  </a:schemeClr>
                </a:solidFill>
              </a:rPr>
              <a:t>Ενδείξεις ότι το παιδί έχει πέσει θύμα εκφοβισμού</a:t>
            </a:r>
            <a:endParaRPr lang="el-GR" sz="3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755576" y="2566302"/>
            <a:ext cx="8229600" cy="3786213"/>
          </a:xfrm>
        </p:spPr>
        <p:txBody>
          <a:bodyPr>
            <a:normAutofit fontScale="92500" lnSpcReduction="20000"/>
          </a:bodyPr>
          <a:lstStyle/>
          <a:p>
            <a:pPr marL="509778" indent="-400050">
              <a:buFont typeface="+mj-lt"/>
              <a:buAutoNum type="arabicPeriod"/>
            </a:pPr>
            <a:r>
              <a:rPr lang="el-GR" sz="1900" dirty="0" smtClean="0"/>
              <a:t>Αλλαγές στη συμπεριφορά ή στη διάθεση.</a:t>
            </a:r>
          </a:p>
          <a:p>
            <a:pPr marL="509778" indent="-400050">
              <a:buFont typeface="+mj-lt"/>
              <a:buAutoNum type="arabicPeriod"/>
            </a:pPr>
            <a:r>
              <a:rPr lang="el-GR" sz="1900" b="1" dirty="0" smtClean="0"/>
              <a:t>Άρνηση να πάει στο σχολείο.</a:t>
            </a:r>
          </a:p>
          <a:p>
            <a:pPr marL="509778" indent="-400050">
              <a:buFont typeface="+mj-lt"/>
              <a:buAutoNum type="arabicPeriod"/>
            </a:pPr>
            <a:r>
              <a:rPr lang="el-GR" sz="1900" dirty="0" smtClean="0"/>
              <a:t>Ψυχοσωματικά συμπτώματα.</a:t>
            </a:r>
          </a:p>
          <a:p>
            <a:pPr marL="509778" indent="-400050">
              <a:buFont typeface="+mj-lt"/>
              <a:buAutoNum type="arabicPeriod"/>
            </a:pPr>
            <a:r>
              <a:rPr lang="el-GR" sz="1900" b="1" dirty="0" smtClean="0"/>
              <a:t>Φοβάται να πάει στο σχολείο.</a:t>
            </a:r>
            <a:endParaRPr lang="el-GR" sz="1900" i="1" dirty="0" smtClean="0"/>
          </a:p>
          <a:p>
            <a:pPr marL="509778" indent="-400050">
              <a:buFont typeface="+mj-lt"/>
              <a:buAutoNum type="arabicPeriod"/>
            </a:pPr>
            <a:r>
              <a:rPr lang="el-GR" sz="1900" dirty="0" smtClean="0"/>
              <a:t>Αποφεύγει τη βλεμματική επαφή.</a:t>
            </a:r>
          </a:p>
          <a:p>
            <a:pPr marL="509778" indent="-400050">
              <a:buFont typeface="+mj-lt"/>
              <a:buAutoNum type="arabicPeriod"/>
            </a:pPr>
            <a:r>
              <a:rPr lang="el-GR" sz="1900" dirty="0" smtClean="0"/>
              <a:t>Καθυστερεί να φτάσει στο σχολείο ή αργεί να επιστρέψει στο σπίτι.</a:t>
            </a:r>
          </a:p>
          <a:p>
            <a:pPr marL="509778" indent="-400050">
              <a:buFont typeface="+mj-lt"/>
              <a:buAutoNum type="arabicPeriod"/>
            </a:pPr>
            <a:r>
              <a:rPr lang="el-GR" sz="1900" dirty="0" smtClean="0"/>
              <a:t>Κάνει αδικαιολόγητες απουσίες – κοπάνες.</a:t>
            </a:r>
          </a:p>
          <a:p>
            <a:pPr marL="509778" indent="-400050">
              <a:buFont typeface="+mj-lt"/>
              <a:buAutoNum type="arabicPeriod"/>
            </a:pPr>
            <a:r>
              <a:rPr lang="el-GR" sz="1900" dirty="0" smtClean="0"/>
              <a:t>Πέφτει η σχολική του επίδοση.</a:t>
            </a:r>
          </a:p>
          <a:p>
            <a:pPr marL="509778" indent="-400050">
              <a:buFont typeface="+mj-lt"/>
              <a:buAutoNum type="arabicPeriod"/>
            </a:pPr>
            <a:r>
              <a:rPr lang="el-GR" sz="1900" b="1" dirty="0" smtClean="0"/>
              <a:t>Στα διαλείμματα περνά το χρόνο του μέσα στην τάξη,                                                γύρω από τους εκπαιδευτικούς ή τα γραφεία.</a:t>
            </a:r>
          </a:p>
          <a:p>
            <a:pPr marL="509778" indent="-400050">
              <a:buFont typeface="+mj-lt"/>
              <a:buAutoNum type="arabicPeriod"/>
            </a:pPr>
            <a:r>
              <a:rPr lang="el-GR" sz="1900" dirty="0" smtClean="0"/>
              <a:t>Περιορισμένες κοινωνικές επαφές.</a:t>
            </a:r>
          </a:p>
          <a:p>
            <a:pPr marL="509778" indent="-400050">
              <a:buFont typeface="+mj-lt"/>
              <a:buAutoNum type="arabicPeriod"/>
            </a:pPr>
            <a:endParaRPr lang="el-GR" sz="1800" b="1" dirty="0" smtClean="0"/>
          </a:p>
          <a:p>
            <a:endParaRPr lang="el-GR" sz="5000" dirty="0" smtClean="0"/>
          </a:p>
          <a:p>
            <a:endParaRPr lang="el-GR" sz="56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907704" y="548680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el-GR" sz="3400" b="1" dirty="0" smtClean="0">
                <a:solidFill>
                  <a:schemeClr val="tx2">
                    <a:lumMod val="75000"/>
                  </a:schemeClr>
                </a:solidFill>
              </a:rPr>
              <a:t>Ενδείξεις ότι το παιδί έχει πέσει θύμα εκφοβισμού</a:t>
            </a:r>
            <a:endParaRPr lang="el-GR" sz="3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918563" y="2299127"/>
            <a:ext cx="8229600" cy="4165064"/>
          </a:xfrm>
        </p:spPr>
        <p:txBody>
          <a:bodyPr>
            <a:normAutofit fontScale="92500" lnSpcReduction="20000"/>
          </a:bodyPr>
          <a:lstStyle/>
          <a:p>
            <a:pPr marL="452628" indent="-342900">
              <a:buFont typeface="+mj-lt"/>
              <a:buAutoNum type="arabicPeriod" startAt="11"/>
            </a:pPr>
            <a:r>
              <a:rPr lang="el-GR" sz="1900" b="1" dirty="0" smtClean="0"/>
              <a:t>Δεν θέλει να συμμετέχει σε πάρτι ή εκδηλώσεις που βρίσκονται οι συμμαθητές του.</a:t>
            </a:r>
          </a:p>
          <a:p>
            <a:pPr marL="452628" indent="-342900">
              <a:buFont typeface="+mj-lt"/>
              <a:buAutoNum type="arabicPeriod" startAt="11"/>
            </a:pPr>
            <a:r>
              <a:rPr lang="el-GR" sz="1900" dirty="0" smtClean="0"/>
              <a:t>Ρούχα ή βιβλία σκισμένα/κατεστραμμένα.</a:t>
            </a:r>
          </a:p>
          <a:p>
            <a:pPr marL="452628" indent="-342900">
              <a:buFont typeface="+mj-lt"/>
              <a:buAutoNum type="arabicPeriod" startAt="11"/>
            </a:pPr>
            <a:r>
              <a:rPr lang="el-GR" sz="1900" b="1" dirty="0" smtClean="0"/>
              <a:t>Σημάδια και μελανιές στο σώμα.</a:t>
            </a:r>
          </a:p>
          <a:p>
            <a:pPr marL="452628" indent="-342900">
              <a:buFont typeface="+mj-lt"/>
              <a:buAutoNum type="arabicPeriod" startAt="11"/>
            </a:pPr>
            <a:r>
              <a:rPr lang="el-GR" sz="1900" b="1" dirty="0" smtClean="0"/>
              <a:t>Συχνά χάνει πράγματα, κολατσιό, χρήματα.</a:t>
            </a:r>
          </a:p>
          <a:p>
            <a:pPr marL="452628" indent="-342900">
              <a:buFont typeface="+mj-lt"/>
              <a:buAutoNum type="arabicPeriod" startAt="11"/>
            </a:pPr>
            <a:r>
              <a:rPr lang="el-GR" sz="1900" b="1" dirty="0" smtClean="0"/>
              <a:t>Φοβάται να χρησιμοποιήσει το κινητό του ή τον υπολογιστή.</a:t>
            </a:r>
          </a:p>
          <a:p>
            <a:pPr marL="452628" indent="-342900">
              <a:buFont typeface="+mj-lt"/>
              <a:buAutoNum type="arabicPeriod" startAt="11"/>
            </a:pPr>
            <a:r>
              <a:rPr lang="el-GR" sz="1900" dirty="0" smtClean="0"/>
              <a:t>Νιώθει ότι τον απορρίπτουν ή δεν τον συμπαθούν.</a:t>
            </a:r>
          </a:p>
          <a:p>
            <a:pPr marL="452628" indent="-342900">
              <a:buFont typeface="+mj-lt"/>
              <a:buAutoNum type="arabicPeriod" startAt="11"/>
            </a:pPr>
            <a:r>
              <a:rPr lang="el-GR" sz="1900" dirty="0" smtClean="0"/>
              <a:t>Χάνει την αυτό-πεποίθησή του.</a:t>
            </a:r>
          </a:p>
          <a:p>
            <a:pPr marL="452628" indent="-342900">
              <a:buFont typeface="+mj-lt"/>
              <a:buAutoNum type="arabicPeriod" startAt="11"/>
            </a:pPr>
            <a:r>
              <a:rPr lang="el-GR" sz="1900" dirty="0" smtClean="0"/>
              <a:t>Προβλήματα στον ύπνο </a:t>
            </a:r>
          </a:p>
          <a:p>
            <a:pPr marL="452628" indent="-342900">
              <a:buFont typeface="+mj-lt"/>
              <a:buAutoNum type="arabicPeriod" startAt="11"/>
            </a:pPr>
            <a:r>
              <a:rPr lang="el-GR" sz="1900" dirty="0" smtClean="0"/>
              <a:t>Προβλήματα στο φαγητό.</a:t>
            </a:r>
          </a:p>
          <a:p>
            <a:pPr marL="452628" indent="-342900">
              <a:buFont typeface="+mj-lt"/>
              <a:buAutoNum type="arabicPeriod" startAt="11"/>
            </a:pPr>
            <a:r>
              <a:rPr lang="el-GR" sz="1900" dirty="0" smtClean="0"/>
              <a:t>Απειλεί συχνά ότι θα φύγει ή                                                                            ότι θα αυτοκτονήσει.</a:t>
            </a:r>
          </a:p>
          <a:p>
            <a:endParaRPr lang="el-GR" dirty="0"/>
          </a:p>
        </p:txBody>
      </p:sp>
      <p:pic>
        <p:nvPicPr>
          <p:cNvPr id="7172" name="Picture 4" descr="C:\Users\Irini\Desktop\ΣΧΟΛΙΚΟΣ ΕΚΦΟΒΙΣΜΟΣ\Bullying, Μάρτιος 2010, Λύκειο Ιερισσού\Bullying photos\thumbn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4641436"/>
            <a:ext cx="2744854" cy="1822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1259632" y="3861048"/>
            <a:ext cx="7715304" cy="1829761"/>
          </a:xfrm>
        </p:spPr>
        <p:txBody>
          <a:bodyPr>
            <a:normAutofit/>
          </a:bodyPr>
          <a:lstStyle/>
          <a:p>
            <a:pPr algn="r"/>
            <a:r>
              <a:rPr lang="el-GR" sz="4000" b="1" dirty="0">
                <a:solidFill>
                  <a:schemeClr val="tx2">
                    <a:lumMod val="75000"/>
                  </a:schemeClr>
                </a:solidFill>
              </a:rPr>
              <a:t>α</a:t>
            </a:r>
            <a:r>
              <a:rPr lang="el-GR" sz="4000" b="1" dirty="0" smtClean="0">
                <a:solidFill>
                  <a:schemeClr val="tx2">
                    <a:lumMod val="75000"/>
                  </a:schemeClr>
                </a:solidFill>
              </a:rPr>
              <a:t>ιτίες του φαινομένου </a:t>
            </a:r>
            <a:br>
              <a:rPr lang="el-GR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l-G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71" y="5013176"/>
            <a:ext cx="2283489" cy="1703834"/>
          </a:xfrm>
          <a:prstGeom prst="rect">
            <a:avLst/>
          </a:prstGeom>
        </p:spPr>
      </p:pic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755576" y="2312316"/>
            <a:ext cx="8229600" cy="4525963"/>
          </a:xfrm>
        </p:spPr>
        <p:txBody>
          <a:bodyPr>
            <a:normAutofit/>
          </a:bodyPr>
          <a:lstStyle/>
          <a:p>
            <a:r>
              <a:rPr lang="el-GR" sz="1700" dirty="0" smtClean="0"/>
              <a:t>από </a:t>
            </a:r>
            <a:r>
              <a:rPr lang="el-GR" sz="1700" u="sng" dirty="0" smtClean="0"/>
              <a:t>ανασφάλεια</a:t>
            </a:r>
            <a:r>
              <a:rPr lang="el-GR" sz="1700" dirty="0" smtClean="0"/>
              <a:t>,  θέλουν να νιώσουν ανώτεροι από τους άλλους</a:t>
            </a:r>
          </a:p>
          <a:p>
            <a:r>
              <a:rPr lang="el-GR" sz="1700" dirty="0"/>
              <a:t>γ</a:t>
            </a:r>
            <a:r>
              <a:rPr lang="el-GR" sz="1700" dirty="0" smtClean="0"/>
              <a:t>ια να γίνουν περισσότερο δημοφιλείς, </a:t>
            </a:r>
            <a:r>
              <a:rPr lang="el-GR" sz="1700" u="sng" dirty="0" smtClean="0"/>
              <a:t>να γίνουν αρχηγοί</a:t>
            </a:r>
            <a:endParaRPr lang="el-GR" sz="1700" dirty="0" smtClean="0"/>
          </a:p>
          <a:p>
            <a:r>
              <a:rPr lang="el-GR" sz="1700" u="sng" dirty="0" smtClean="0"/>
              <a:t>λόγω ζήλιας</a:t>
            </a:r>
          </a:p>
          <a:p>
            <a:r>
              <a:rPr lang="el-GR" sz="1700" u="sng" dirty="0" smtClean="0"/>
              <a:t>για να κερδίσουν κάτι υλικό </a:t>
            </a:r>
            <a:r>
              <a:rPr lang="el-GR" sz="1600" i="1" dirty="0" smtClean="0"/>
              <a:t>(π.χ. χαρτζιλίκι, αντικείμενα)</a:t>
            </a:r>
          </a:p>
          <a:p>
            <a:pPr lvl="0"/>
            <a:r>
              <a:rPr lang="el-GR" sz="1700" dirty="0" smtClean="0"/>
              <a:t>για να σπάσουν τη μονοτονία τους</a:t>
            </a:r>
          </a:p>
          <a:p>
            <a:r>
              <a:rPr lang="el-GR" sz="1700" u="sng" dirty="0" smtClean="0"/>
              <a:t>για να τραβήξουν την προσοχή</a:t>
            </a:r>
            <a:endParaRPr lang="el-GR" sz="1700" dirty="0" smtClean="0"/>
          </a:p>
          <a:p>
            <a:pPr lvl="0"/>
            <a:r>
              <a:rPr lang="el-GR" sz="1700" dirty="0" smtClean="0"/>
              <a:t>μπορεί να είναι </a:t>
            </a:r>
            <a:r>
              <a:rPr lang="el-GR" sz="1700" u="sng" dirty="0" smtClean="0"/>
              <a:t>ένας τρόπος να εκφράσουν τον θυμό τους                                   </a:t>
            </a:r>
            <a:r>
              <a:rPr lang="el-GR" sz="1700" dirty="0" smtClean="0"/>
              <a:t>για κάτι άλλο που συμβαίνει στην οικογένεια</a:t>
            </a:r>
          </a:p>
          <a:p>
            <a:pPr lvl="0"/>
            <a:r>
              <a:rPr lang="el-GR" sz="1700" u="sng" dirty="0" smtClean="0"/>
              <a:t>μιμούνται</a:t>
            </a:r>
            <a:r>
              <a:rPr lang="el-GR" sz="1700" dirty="0" smtClean="0"/>
              <a:t> επιθετικές συμπεριφορές άλλων</a:t>
            </a:r>
          </a:p>
          <a:p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3400" b="1" dirty="0" smtClean="0">
                <a:solidFill>
                  <a:schemeClr val="tx2">
                    <a:lumMod val="75000"/>
                  </a:schemeClr>
                </a:solidFill>
              </a:rPr>
              <a:t>Για ποιούς λόγους τα παιδιά εκφοβίζουν;</a:t>
            </a:r>
            <a:endParaRPr lang="el-GR" sz="3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917651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3400" b="1" dirty="0" smtClean="0">
                <a:solidFill>
                  <a:schemeClr val="tx2">
                    <a:lumMod val="75000"/>
                  </a:schemeClr>
                </a:solidFill>
              </a:rPr>
              <a:t>Για ποιούς λόγους τα παιδιά εκφοβίζουν</a:t>
            </a:r>
            <a:r>
              <a:rPr lang="en-US" sz="3400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r>
              <a:rPr lang="el-GR" sz="3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l-GR" sz="3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899323" y="2298668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l-GR" sz="1700" u="sng" dirty="0" smtClean="0"/>
              <a:t>λόγω έντονης έκθεσης σε βία</a:t>
            </a:r>
            <a:r>
              <a:rPr lang="el-GR" sz="1700" dirty="0" smtClean="0"/>
              <a:t> </a:t>
            </a:r>
            <a:r>
              <a:rPr lang="el-GR" sz="1600" i="1" dirty="0" smtClean="0"/>
              <a:t>(μέσω </a:t>
            </a:r>
            <a:r>
              <a:rPr lang="en-US" sz="1600" i="1" dirty="0" smtClean="0"/>
              <a:t>TV, internet, video games)</a:t>
            </a:r>
            <a:endParaRPr lang="el-GR" sz="1600" i="1" dirty="0" smtClean="0"/>
          </a:p>
          <a:p>
            <a:pPr lvl="0"/>
            <a:r>
              <a:rPr lang="el-GR" sz="1700" dirty="0" smtClean="0"/>
              <a:t>δεν έχουν μάθει να αποδέχονται τη διαφορετικότητα</a:t>
            </a:r>
          </a:p>
          <a:p>
            <a:pPr lvl="0"/>
            <a:r>
              <a:rPr lang="el-GR" sz="1700" dirty="0" smtClean="0"/>
              <a:t>δεν έχουν μάθει να δέχονται τη ματαίωση των επιθυμιών τους</a:t>
            </a:r>
          </a:p>
          <a:p>
            <a:pPr lvl="0"/>
            <a:r>
              <a:rPr lang="el-GR" sz="1700" u="sng" dirty="0" smtClean="0"/>
              <a:t>πιέζονται από την ομάδα των συνομηλίκων</a:t>
            </a:r>
            <a:r>
              <a:rPr lang="el-GR" sz="1700" dirty="0" smtClean="0"/>
              <a:t> ή υπακούν στις εντολές άλλων δυνατότερων παιδιών</a:t>
            </a:r>
          </a:p>
          <a:p>
            <a:pPr lvl="0"/>
            <a:r>
              <a:rPr lang="el-GR" sz="1700" dirty="0" smtClean="0"/>
              <a:t>μπορεί σε άλλο χώρο ή χρόνο </a:t>
            </a:r>
            <a:r>
              <a:rPr lang="el-GR" sz="1700" u="sng" dirty="0" smtClean="0"/>
              <a:t>να είναι και οι ίδιοι αποδέκτες εκφοβιστικών ή βίαιων συμπεριφορών</a:t>
            </a:r>
            <a:r>
              <a:rPr lang="el-GR" sz="1700" dirty="0" smtClean="0"/>
              <a:t>, μπορεί να έχουν κακοποιηθεί</a:t>
            </a:r>
          </a:p>
          <a:p>
            <a:pPr lvl="0"/>
            <a:r>
              <a:rPr lang="el-GR" sz="1700" dirty="0" smtClean="0"/>
              <a:t>μπορεί να μεγαλώνουν σε ένα </a:t>
            </a:r>
            <a:r>
              <a:rPr lang="el-GR" sz="1700" b="1" dirty="0" smtClean="0"/>
              <a:t>απορριπτικό ή βίαιο περιβάλλον</a:t>
            </a:r>
            <a:endParaRPr lang="el-GR" b="1" dirty="0" smtClean="0"/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157192"/>
            <a:ext cx="2498899" cy="1667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l-GR" sz="3400" b="1" dirty="0" smtClean="0">
                <a:solidFill>
                  <a:schemeClr val="tx2">
                    <a:lumMod val="75000"/>
                  </a:schemeClr>
                </a:solidFill>
              </a:rPr>
              <a:t>Ατομικά χαρακτηριστικά</a:t>
            </a:r>
            <a:r>
              <a:rPr lang="en-US" sz="3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3400" b="1" dirty="0" smtClean="0">
                <a:solidFill>
                  <a:schemeClr val="tx2">
                    <a:lumMod val="75000"/>
                  </a:schemeClr>
                </a:solidFill>
              </a:rPr>
              <a:t>                   των παιδιών που εκφοβίζονται</a:t>
            </a:r>
            <a:br>
              <a:rPr lang="el-GR" sz="34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l-GR" sz="3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1547664" y="2708920"/>
            <a:ext cx="8229600" cy="4292803"/>
          </a:xfrm>
        </p:spPr>
        <p:txBody>
          <a:bodyPr>
            <a:normAutofit/>
          </a:bodyPr>
          <a:lstStyle/>
          <a:p>
            <a:pPr lvl="0"/>
            <a:r>
              <a:rPr lang="el-GR" sz="1700" dirty="0" smtClean="0"/>
              <a:t>Ανασφάλεια, αγχώνονται εύκολα.</a:t>
            </a:r>
          </a:p>
          <a:p>
            <a:pPr lvl="0"/>
            <a:r>
              <a:rPr lang="el-GR" sz="1700" dirty="0"/>
              <a:t>Υ</a:t>
            </a:r>
            <a:r>
              <a:rPr lang="el-GR" sz="1700" dirty="0" smtClean="0"/>
              <a:t>περβολικά ήσυχα και ευαίσθητα στα πειράγματα.</a:t>
            </a:r>
          </a:p>
          <a:p>
            <a:pPr lvl="0"/>
            <a:r>
              <a:rPr lang="el-GR" sz="1700" dirty="0"/>
              <a:t>Ε</a:t>
            </a:r>
            <a:r>
              <a:rPr lang="el-GR" sz="1700" dirty="0" smtClean="0"/>
              <a:t>σωστρεφή και ντροπαλά.</a:t>
            </a:r>
          </a:p>
          <a:p>
            <a:pPr lvl="0"/>
            <a:r>
              <a:rPr lang="el-GR" sz="1700" dirty="0"/>
              <a:t>Χ</a:t>
            </a:r>
            <a:r>
              <a:rPr lang="el-GR" sz="1700" dirty="0" smtClean="0"/>
              <a:t>αμηλή αυτοεκτίμηση </a:t>
            </a:r>
            <a:r>
              <a:rPr lang="el-GR" sz="1700" dirty="0" smtClean="0">
                <a:sym typeface="Wingdings" pitchFamily="2" charset="2"/>
              </a:rPr>
              <a:t> </a:t>
            </a:r>
            <a:r>
              <a:rPr lang="el-GR" sz="1700" dirty="0" smtClean="0"/>
              <a:t>δεν πιστεύουν πολύ στον εαυτό τους.</a:t>
            </a:r>
          </a:p>
          <a:p>
            <a:pPr lvl="0"/>
            <a:r>
              <a:rPr lang="el-GR" sz="1700" dirty="0"/>
              <a:t>Δ</a:t>
            </a:r>
            <a:r>
              <a:rPr lang="el-GR" sz="1700" dirty="0" smtClean="0"/>
              <a:t>υσκολία να υπερασπιστούν τον εαυτό τους.</a:t>
            </a:r>
          </a:p>
          <a:p>
            <a:r>
              <a:rPr lang="el-GR" sz="1700" dirty="0"/>
              <a:t>Δ</a:t>
            </a:r>
            <a:r>
              <a:rPr lang="el-GR" sz="1700" dirty="0" smtClean="0"/>
              <a:t>εν διεκδικούν αυτό που θέλουν, υποχωρούν εύκολα.</a:t>
            </a:r>
          </a:p>
          <a:p>
            <a:pPr marL="0" indent="0">
              <a:buNone/>
            </a:pPr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 smtClean="0"/>
          </a:p>
          <a:p>
            <a:pPr lvl="0"/>
            <a:endParaRPr lang="el-GR" sz="2200" dirty="0" smtClean="0"/>
          </a:p>
          <a:p>
            <a:pPr lvl="0"/>
            <a:endParaRPr lang="el-GR" sz="22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800" b="1" dirty="0" smtClean="0">
                <a:solidFill>
                  <a:schemeClr val="tx2">
                    <a:lumMod val="75000"/>
                  </a:schemeClr>
                </a:solidFill>
              </a:rPr>
              <a:t>Ατομικά χαρακτηριστικά</a:t>
            </a:r>
            <a:r>
              <a:rPr lang="en-US" sz="3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3800" b="1" dirty="0" smtClean="0">
                <a:solidFill>
                  <a:schemeClr val="tx2">
                    <a:lumMod val="75000"/>
                  </a:schemeClr>
                </a:solidFill>
              </a:rPr>
              <a:t>                   των παιδιών που εκφοβίζονται</a:t>
            </a:r>
            <a:r>
              <a:rPr lang="el-GR" sz="31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31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l-GR" sz="3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1403648" y="2636912"/>
            <a:ext cx="8229600" cy="3456384"/>
          </a:xfrm>
        </p:spPr>
        <p:txBody>
          <a:bodyPr>
            <a:normAutofit fontScale="55000" lnSpcReduction="20000"/>
          </a:bodyPr>
          <a:lstStyle/>
          <a:p>
            <a:r>
              <a:rPr lang="el-GR" sz="3100" dirty="0" smtClean="0"/>
              <a:t>Μοναχικά.</a:t>
            </a:r>
          </a:p>
          <a:p>
            <a:r>
              <a:rPr lang="el-GR" sz="3100" dirty="0" smtClean="0"/>
              <a:t>Ελλιπείς </a:t>
            </a:r>
            <a:r>
              <a:rPr lang="el-GR" sz="3100" dirty="0"/>
              <a:t>κοινωνικές δεξιότητες &amp; δυνατότητα επίλυσης </a:t>
            </a:r>
            <a:r>
              <a:rPr lang="el-GR" sz="3100" dirty="0" smtClean="0"/>
              <a:t>προβλημάτων.</a:t>
            </a:r>
          </a:p>
          <a:p>
            <a:r>
              <a:rPr lang="el-GR" sz="3100" dirty="0" smtClean="0"/>
              <a:t>Προτιμούν να μένουν στο περιθώριο και να μη συμμετέχουν                             σε σχολικές δραστηριότητες.</a:t>
            </a:r>
          </a:p>
          <a:p>
            <a:r>
              <a:rPr lang="el-GR" sz="3100" dirty="0"/>
              <a:t>Κ</a:t>
            </a:r>
            <a:r>
              <a:rPr lang="el-GR" sz="3100" dirty="0" smtClean="0"/>
              <a:t>λαίνε συχνά.</a:t>
            </a:r>
          </a:p>
          <a:p>
            <a:pPr lvl="0"/>
            <a:r>
              <a:rPr lang="el-GR" sz="3100" dirty="0" smtClean="0"/>
              <a:t>Έχουν κάποια ιδιαιτερότητα ή κάποιο χαρακτηριστικό που                                    τα διαφοροποιεί από το μέσο όρο.</a:t>
            </a:r>
          </a:p>
          <a:p>
            <a:pPr lvl="0"/>
            <a:r>
              <a:rPr lang="el-GR" sz="3100" b="1" dirty="0"/>
              <a:t>Σ</a:t>
            </a:r>
            <a:r>
              <a:rPr lang="el-GR" sz="3100" b="1" dirty="0" smtClean="0"/>
              <a:t>υχνά προέρχονται από υπερπροστατευτικές οικογένειες.</a:t>
            </a:r>
          </a:p>
          <a:p>
            <a:pPr lvl="0">
              <a:buNone/>
            </a:pPr>
            <a:r>
              <a:rPr lang="el-GR" sz="3100" dirty="0" smtClean="0"/>
              <a:t/>
            </a:r>
            <a:br>
              <a:rPr lang="el-GR" sz="3100" dirty="0" smtClean="0"/>
            </a:br>
            <a:r>
              <a:rPr lang="el-GR" sz="2200" dirty="0" smtClean="0"/>
              <a:t/>
            </a:r>
            <a:br>
              <a:rPr lang="el-GR" sz="2200" dirty="0" smtClean="0"/>
            </a:br>
            <a:endParaRPr lang="el-GR" sz="2200" dirty="0" smtClean="0"/>
          </a:p>
          <a:p>
            <a:pPr lvl="0"/>
            <a:endParaRPr lang="el-GR" sz="2200" dirty="0" smtClean="0"/>
          </a:p>
          <a:p>
            <a:pPr lvl="0"/>
            <a:endParaRPr lang="el-GR" sz="22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863" y="4914900"/>
            <a:ext cx="2247900" cy="1943100"/>
          </a:xfrm>
          <a:prstGeom prst="rect">
            <a:avLst/>
          </a:prstGeom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2051720" y="626916"/>
            <a:ext cx="6589199" cy="1280890"/>
          </a:xfrm>
        </p:spPr>
        <p:txBody>
          <a:bodyPr>
            <a:normAutofit/>
          </a:bodyPr>
          <a:lstStyle/>
          <a:p>
            <a:r>
              <a:rPr lang="el-GR" sz="3400" b="1" dirty="0">
                <a:solidFill>
                  <a:schemeClr val="tx2">
                    <a:lumMod val="75000"/>
                  </a:schemeClr>
                </a:solidFill>
              </a:rPr>
              <a:t>Τ</a:t>
            </a:r>
            <a:r>
              <a:rPr lang="el-GR" sz="3400" b="1" dirty="0" smtClean="0">
                <a:solidFill>
                  <a:schemeClr val="tx2">
                    <a:lumMod val="75000"/>
                  </a:schemeClr>
                </a:solidFill>
              </a:rPr>
              <a:t>α παιδιά-παρατηρητές</a:t>
            </a:r>
            <a:endParaRPr lang="el-GR" sz="3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912393" y="1907806"/>
            <a:ext cx="8215370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/>
              <a:t>Τα παιδιά-παρατηρητές </a:t>
            </a:r>
            <a:r>
              <a:rPr lang="el-GR" dirty="0" smtClean="0"/>
              <a:t>είναι η μεγαλύτερη ομάδα </a:t>
            </a:r>
            <a:r>
              <a:rPr lang="el-GR" b="1" dirty="0" smtClean="0"/>
              <a:t>(φτάνουν το 80% περίπου) </a:t>
            </a:r>
            <a:r>
              <a:rPr lang="el-GR" dirty="0" smtClean="0"/>
              <a:t>και βρίσκονται μπροστά στα περισσότερα περιστατικά εκφοβισμού. 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sz="1600" dirty="0" smtClean="0"/>
              <a:t>Τα παιδιά παρατηρητές μπορεί να:</a:t>
            </a:r>
          </a:p>
          <a:p>
            <a:pPr marL="624078" indent="-514350">
              <a:buFont typeface="+mj-lt"/>
              <a:buAutoNum type="romanLcPeriod"/>
            </a:pPr>
            <a:r>
              <a:rPr lang="el-GR" sz="1600" dirty="0" smtClean="0"/>
              <a:t>επιδοκιμάζουν τον δράστη </a:t>
            </a:r>
            <a:r>
              <a:rPr lang="el-GR" sz="1500" i="1" dirty="0" smtClean="0"/>
              <a:t>(π.χ. με γέλια, χειροκροτήματα)</a:t>
            </a:r>
          </a:p>
          <a:p>
            <a:pPr marL="624078" indent="-514350">
              <a:buFont typeface="+mj-lt"/>
              <a:buAutoNum type="romanLcPeriod"/>
            </a:pPr>
            <a:r>
              <a:rPr lang="el-GR" sz="1600" dirty="0" smtClean="0"/>
              <a:t>απομακρύνονται από τη σκηνή και κάνουν ότι δεν είδαν τίποτα </a:t>
            </a:r>
          </a:p>
          <a:p>
            <a:pPr marL="624078" indent="-514350">
              <a:buFont typeface="+mj-lt"/>
              <a:buAutoNum type="romanLcPeriod"/>
            </a:pPr>
            <a:r>
              <a:rPr lang="el-GR" sz="1600" dirty="0" smtClean="0"/>
              <a:t>τρομοκρατούνται, «παγώνουν», θυματοποιούνται</a:t>
            </a:r>
          </a:p>
          <a:p>
            <a:pPr marL="624078" indent="-514350">
              <a:buFont typeface="+mj-lt"/>
              <a:buAutoNum type="romanLcPeriod"/>
            </a:pPr>
            <a:r>
              <a:rPr lang="el-GR" sz="1600" dirty="0" smtClean="0"/>
              <a:t>δεν ξέρουν τι να κάνουν, είναι σε αμφιθυμία και δεν παίρνουν θέση</a:t>
            </a:r>
          </a:p>
          <a:p>
            <a:pPr marL="624078" indent="-514350">
              <a:buFont typeface="+mj-lt"/>
              <a:buAutoNum type="romanLcPeriod"/>
            </a:pPr>
            <a:r>
              <a:rPr lang="el-GR" sz="1600" dirty="0" smtClean="0"/>
              <a:t>προσπαθούν να βοηθήσουν το θύμα, αποδοκιμάζουν τον θύτη και τρέχουν να φέρουν βοήθεια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400" b="1" dirty="0">
                <a:solidFill>
                  <a:schemeClr val="tx2">
                    <a:lumMod val="75000"/>
                  </a:schemeClr>
                </a:solidFill>
              </a:rPr>
              <a:t>Τ</a:t>
            </a:r>
            <a:r>
              <a:rPr lang="el-GR" sz="3400" b="1" dirty="0" smtClean="0">
                <a:solidFill>
                  <a:schemeClr val="tx2">
                    <a:lumMod val="75000"/>
                  </a:schemeClr>
                </a:solidFill>
              </a:rPr>
              <a:t>α παιδιά-παρατηρητές</a:t>
            </a:r>
            <a:endParaRPr lang="el-GR" sz="3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914400" y="2636912"/>
            <a:ext cx="8229600" cy="3650982"/>
          </a:xfrm>
        </p:spPr>
        <p:txBody>
          <a:bodyPr>
            <a:normAutofit/>
          </a:bodyPr>
          <a:lstStyle/>
          <a:p>
            <a:pPr>
              <a:buNone/>
            </a:pPr>
            <a:endParaRPr lang="el-GR" sz="1900" b="1" dirty="0" smtClean="0"/>
          </a:p>
          <a:p>
            <a:pPr>
              <a:buNone/>
            </a:pPr>
            <a:r>
              <a:rPr lang="el-GR" sz="1900" b="1" dirty="0" smtClean="0"/>
              <a:t>Γιατί…</a:t>
            </a:r>
          </a:p>
          <a:p>
            <a:r>
              <a:rPr lang="el-GR" sz="1600" dirty="0" smtClean="0"/>
              <a:t>φοβούνται μήπως γίνουν στόχος </a:t>
            </a:r>
          </a:p>
          <a:p>
            <a:r>
              <a:rPr lang="el-GR" sz="1600" dirty="0" smtClean="0"/>
              <a:t>δεν ξέρουν τι να κάνουν </a:t>
            </a:r>
          </a:p>
          <a:p>
            <a:r>
              <a:rPr lang="el-GR" sz="1600" dirty="0" smtClean="0"/>
              <a:t>πιστεύουν πως θα βοηθήσει κάποιος άλλος </a:t>
            </a:r>
          </a:p>
          <a:p>
            <a:r>
              <a:rPr lang="el-GR" sz="1600" dirty="0" smtClean="0"/>
              <a:t>δεν θέλουν να ταυτιστούν με τον «αδύναμο» </a:t>
            </a:r>
          </a:p>
          <a:p>
            <a:r>
              <a:rPr lang="el-GR" sz="1600" dirty="0" smtClean="0"/>
              <a:t>δικαιολογούν αυτό που γίνεται </a:t>
            </a:r>
          </a:p>
          <a:p>
            <a:r>
              <a:rPr lang="el-GR" sz="1600" dirty="0" smtClean="0"/>
              <a:t>πιέζονται από ομάδες συνομηλίκων </a:t>
            </a:r>
          </a:p>
          <a:p>
            <a:r>
              <a:rPr lang="el-GR" sz="1600" dirty="0" smtClean="0"/>
              <a:t>δεν έχουν μάθει πως ο εκφοβισμός είναι υπόθεση όλων μας και πως χρειάζεται να υπερασπιζόμαστε ο ένας τον άλλο. </a:t>
            </a:r>
          </a:p>
          <a:p>
            <a:endParaRPr lang="el-GR" sz="16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235454"/>
            <a:ext cx="3203848" cy="20485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1764414"/>
            <a:ext cx="7806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l-GR" dirty="0"/>
              <a:t>Πολύ λίγα </a:t>
            </a:r>
            <a:r>
              <a:rPr lang="el-GR" dirty="0" smtClean="0"/>
              <a:t>παιδιά </a:t>
            </a:r>
            <a:r>
              <a:rPr lang="el-GR" b="1" dirty="0"/>
              <a:t>(μόνο το 10%) παρεμβαίνουν </a:t>
            </a:r>
            <a:r>
              <a:rPr lang="el-GR" dirty="0"/>
              <a:t>για να σταματήσει ο εκφοβισμός. </a:t>
            </a:r>
            <a:r>
              <a:rPr lang="el-GR" b="1" dirty="0"/>
              <a:t>Τα περισσότερα δεν κάνουν τίποτα!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755576" y="1772816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sz="1900" i="1" dirty="0" smtClean="0"/>
              <a:t>Κι όμως οι δράστες ενδιαφέρονται περισσότερο για τη γνώμη των συμμαθητών και συμμαθητριών τους παρά για τη γνώμη των δασκάλων και των γονιών τους. </a:t>
            </a:r>
          </a:p>
          <a:p>
            <a:pPr algn="just">
              <a:buNone/>
            </a:pPr>
            <a:endParaRPr lang="el-GR" sz="1900" i="1" dirty="0"/>
          </a:p>
          <a:p>
            <a:pPr algn="just">
              <a:buNone/>
            </a:pPr>
            <a:r>
              <a:rPr lang="el-GR" sz="1900" i="1" dirty="0" smtClean="0">
                <a:solidFill>
                  <a:schemeClr val="accent1">
                    <a:lumMod val="50000"/>
                  </a:schemeClr>
                </a:solidFill>
              </a:rPr>
              <a:t>Αν οι παρατηρητές πάρουν το μέρος των θυμάτων, υποστηρίζοντάς τα και προστατεύοντάς τα, τότε μπορούν να σταματήσουν τον εκφοβισμό! </a:t>
            </a:r>
            <a:endParaRPr lang="el-GR" sz="19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3400" b="1" dirty="0">
                <a:solidFill>
                  <a:schemeClr val="tx2">
                    <a:lumMod val="75000"/>
                  </a:schemeClr>
                </a:solidFill>
              </a:rPr>
              <a:t>Σ</a:t>
            </a:r>
            <a:r>
              <a:rPr lang="el-GR" sz="3400" b="1" dirty="0" smtClean="0">
                <a:solidFill>
                  <a:schemeClr val="tx2">
                    <a:lumMod val="75000"/>
                  </a:schemeClr>
                </a:solidFill>
              </a:rPr>
              <a:t>χολικός Εκφοβισμός/</a:t>
            </a:r>
            <a:r>
              <a:rPr lang="en-US" sz="3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3400" b="1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3400" b="1" dirty="0" smtClean="0">
                <a:solidFill>
                  <a:schemeClr val="tx2">
                    <a:lumMod val="75000"/>
                  </a:schemeClr>
                </a:solidFill>
              </a:rPr>
              <a:t>νδοσχολική </a:t>
            </a:r>
            <a:r>
              <a:rPr lang="el-GR" sz="3400" b="1" dirty="0">
                <a:solidFill>
                  <a:schemeClr val="tx2">
                    <a:lumMod val="75000"/>
                  </a:schemeClr>
                </a:solidFill>
              </a:rPr>
              <a:t>Β</a:t>
            </a:r>
            <a:r>
              <a:rPr lang="el-GR" sz="3400" b="1" dirty="0" smtClean="0">
                <a:solidFill>
                  <a:schemeClr val="tx2">
                    <a:lumMod val="75000"/>
                  </a:schemeClr>
                </a:solidFill>
              </a:rPr>
              <a:t>ία</a:t>
            </a:r>
            <a:endParaRPr lang="el-GR" sz="3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1475656" y="1556792"/>
            <a:ext cx="8229600" cy="1800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2000" dirty="0" smtClean="0"/>
          </a:p>
          <a:p>
            <a:endParaRPr lang="el-GR" sz="2000" dirty="0" smtClean="0"/>
          </a:p>
          <a:p>
            <a:endParaRPr lang="el-GR" dirty="0" smtClean="0"/>
          </a:p>
          <a:p>
            <a:r>
              <a:rPr lang="el-GR" sz="2400" i="1" dirty="0" smtClean="0"/>
              <a:t>Πώς καταλαβαίνουμε ότι μια πράξη συνιστά                   εκφοβισμό;</a:t>
            </a:r>
            <a:endParaRPr lang="el-GR" dirty="0"/>
          </a:p>
        </p:txBody>
      </p:sp>
      <p:pic>
        <p:nvPicPr>
          <p:cNvPr id="4098" name="Picture 2" descr="C:\Users\Irini\Desktop\ΣΧΟΛΙΚΟΣ ΕΚΦΟΒΙΣΜΟΣ\Bullying, Μάρτιος 2010, Λύκειο Ιερισσού\Bullying photos\bullying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071942"/>
            <a:ext cx="4224347" cy="2343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1619672" y="692696"/>
            <a:ext cx="7202760" cy="1280890"/>
          </a:xfrm>
        </p:spPr>
        <p:txBody>
          <a:bodyPr>
            <a:normAutofit/>
          </a:bodyPr>
          <a:lstStyle/>
          <a:p>
            <a:r>
              <a:rPr lang="el-GR" sz="3400" b="1" dirty="0">
                <a:solidFill>
                  <a:schemeClr val="tx2">
                    <a:lumMod val="75000"/>
                  </a:schemeClr>
                </a:solidFill>
              </a:rPr>
              <a:t>Α</a:t>
            </a:r>
            <a:r>
              <a:rPr lang="el-GR" sz="3400" b="1" dirty="0" smtClean="0">
                <a:solidFill>
                  <a:schemeClr val="tx2">
                    <a:lumMod val="75000"/>
                  </a:schemeClr>
                </a:solidFill>
              </a:rPr>
              <a:t>ιτίες του σχολικού εκφοβισμού</a:t>
            </a:r>
            <a:endParaRPr lang="el-GR" sz="3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1619672" y="2492896"/>
            <a:ext cx="8229600" cy="455175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l-GR" sz="1900" b="1" dirty="0" smtClean="0"/>
              <a:t>Ατομικά Χαρακτηριστικά                                                                                                                                                   </a:t>
            </a:r>
            <a:r>
              <a:rPr lang="el-GR" sz="1700" i="1" dirty="0" smtClean="0"/>
              <a:t>(του Θύτη / του Θύματος/ των Παρατηρητών)</a:t>
            </a:r>
            <a:endParaRPr lang="el-GR" sz="1900" i="1" dirty="0" smtClean="0"/>
          </a:p>
          <a:p>
            <a:pPr>
              <a:buFont typeface="Wingdings" pitchFamily="2" charset="2"/>
              <a:buChar char="q"/>
            </a:pPr>
            <a:r>
              <a:rPr lang="el-GR" sz="1900" dirty="0"/>
              <a:t>Χ</a:t>
            </a:r>
            <a:r>
              <a:rPr lang="el-GR" sz="1900" dirty="0" smtClean="0"/>
              <a:t>αρακτηριστικά </a:t>
            </a:r>
            <a:r>
              <a:rPr lang="el-GR" sz="1900" b="1" dirty="0" smtClean="0"/>
              <a:t>της Οικογένειας</a:t>
            </a:r>
            <a:endParaRPr lang="el-GR" sz="1900" dirty="0" smtClean="0"/>
          </a:p>
          <a:p>
            <a:pPr>
              <a:buFont typeface="Wingdings" pitchFamily="2" charset="2"/>
              <a:buChar char="q"/>
            </a:pPr>
            <a:r>
              <a:rPr lang="el-GR" sz="1900" dirty="0"/>
              <a:t>Χ</a:t>
            </a:r>
            <a:r>
              <a:rPr lang="el-GR" sz="1900" dirty="0" smtClean="0"/>
              <a:t>αρακτηριστικά </a:t>
            </a:r>
            <a:r>
              <a:rPr lang="el-GR" sz="1900" b="1" dirty="0" smtClean="0"/>
              <a:t>του Σχολείου</a:t>
            </a:r>
            <a:endParaRPr lang="el-GR" sz="1900" dirty="0" smtClean="0"/>
          </a:p>
          <a:p>
            <a:pPr>
              <a:buFont typeface="Wingdings" pitchFamily="2" charset="2"/>
              <a:buChar char="q"/>
            </a:pPr>
            <a:r>
              <a:rPr lang="el-GR" sz="1900" dirty="0"/>
              <a:t>Χ</a:t>
            </a:r>
            <a:r>
              <a:rPr lang="el-GR" sz="1900" dirty="0" smtClean="0"/>
              <a:t>αρακτηριστικά </a:t>
            </a:r>
            <a:r>
              <a:rPr lang="el-GR" sz="1900" b="1" dirty="0" smtClean="0"/>
              <a:t>της Κοινωνίας</a:t>
            </a:r>
          </a:p>
          <a:p>
            <a:pPr>
              <a:buFont typeface="Wingdings" pitchFamily="2" charset="2"/>
              <a:buChar char="q"/>
            </a:pPr>
            <a:r>
              <a:rPr lang="el-GR" sz="1900" b="1" dirty="0" smtClean="0"/>
              <a:t>ΜΜΕ </a:t>
            </a:r>
            <a:r>
              <a:rPr lang="el-GR" sz="1700" i="1" dirty="0" smtClean="0"/>
              <a:t>(υπέρμετρη έκθεση σε βία</a:t>
            </a:r>
            <a:r>
              <a:rPr lang="en-US" sz="1700" i="1" dirty="0" smtClean="0"/>
              <a:t>, </a:t>
            </a:r>
            <a:r>
              <a:rPr lang="el-GR" sz="1700" i="1" dirty="0" smtClean="0"/>
              <a:t>τα πρότυπα που προβάλλουν)</a:t>
            </a:r>
            <a:endParaRPr lang="el-GR" sz="1900" dirty="0" smtClean="0"/>
          </a:p>
          <a:p>
            <a:pPr>
              <a:buFont typeface="Wingdings" pitchFamily="2" charset="2"/>
              <a:buChar char="q"/>
            </a:pPr>
            <a:r>
              <a:rPr lang="el-GR" sz="1900" b="1" dirty="0" smtClean="0"/>
              <a:t>Στάση των γονιών απέναντι στους χειρισμούς του σχολείου</a:t>
            </a:r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15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ÎÏÎ¿ÏÎ­Î»ÎµÏÎ¼Î± ÎµÎ¹ÎºÏÎ½Î±Ï Î³Î¹Î± ÏÎ¹ Î²Î±Î¸Î¼Î¿Î¹ ÎµÎ¹Î½Î±Î¹ Î±ÏÏÎ¿Î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78798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ctrTitle"/>
          </p:nvPr>
        </p:nvSpPr>
        <p:spPr>
          <a:xfrm>
            <a:off x="1043608" y="3212976"/>
            <a:ext cx="7772400" cy="1829761"/>
          </a:xfrm>
        </p:spPr>
        <p:txBody>
          <a:bodyPr>
            <a:normAutofit/>
          </a:bodyPr>
          <a:lstStyle/>
          <a:p>
            <a:pPr algn="r"/>
            <a:r>
              <a:rPr lang="el-GR" sz="4000" b="1" dirty="0" smtClean="0">
                <a:solidFill>
                  <a:schemeClr val="tx2">
                    <a:lumMod val="75000"/>
                  </a:schemeClr>
                </a:solidFill>
              </a:rPr>
              <a:t>αντιμετώπιση</a:t>
            </a:r>
            <a:endParaRPr lang="el-G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1907704" y="620688"/>
            <a:ext cx="6589199" cy="1280890"/>
          </a:xfrm>
        </p:spPr>
        <p:txBody>
          <a:bodyPr>
            <a:normAutofit/>
          </a:bodyPr>
          <a:lstStyle/>
          <a:p>
            <a:r>
              <a:rPr lang="el-GR" sz="3400" b="1" dirty="0">
                <a:solidFill>
                  <a:schemeClr val="tx2">
                    <a:lumMod val="75000"/>
                  </a:schemeClr>
                </a:solidFill>
              </a:rPr>
              <a:t>Α</a:t>
            </a:r>
            <a:r>
              <a:rPr lang="el-GR" sz="3400" b="1" dirty="0" smtClean="0">
                <a:solidFill>
                  <a:schemeClr val="tx2">
                    <a:lumMod val="75000"/>
                  </a:schemeClr>
                </a:solidFill>
              </a:rPr>
              <a:t>ντιμετώπιση</a:t>
            </a:r>
            <a:endParaRPr lang="el-GR" sz="3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1331640" y="2060848"/>
            <a:ext cx="7369660" cy="41044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sz="2200" b="1" i="1" dirty="0" smtClean="0"/>
              <a:t>Η αντιμετώπιση χρειάζεται να είναι πολυεπίπεδη και να τους εμπλέκει όλους</a:t>
            </a:r>
            <a:r>
              <a:rPr lang="en-US" sz="2200" b="1" i="1" dirty="0" smtClean="0"/>
              <a:t>:</a:t>
            </a:r>
            <a:endParaRPr lang="el-GR" sz="2200" b="1" i="1" dirty="0" smtClean="0"/>
          </a:p>
          <a:p>
            <a:pPr>
              <a:buNone/>
            </a:pPr>
            <a:endParaRPr lang="el-GR" sz="2100" b="1" i="1" dirty="0" smtClean="0"/>
          </a:p>
          <a:p>
            <a:pPr>
              <a:buNone/>
            </a:pPr>
            <a:endParaRPr lang="el-GR" sz="2000" dirty="0" smtClean="0"/>
          </a:p>
          <a:p>
            <a:r>
              <a:rPr lang="el-GR" sz="2100" dirty="0" smtClean="0"/>
              <a:t>διευθυντής</a:t>
            </a:r>
            <a:r>
              <a:rPr lang="en-US" sz="2100" dirty="0" smtClean="0"/>
              <a:t> </a:t>
            </a:r>
            <a:r>
              <a:rPr lang="el-GR" sz="2100" dirty="0" smtClean="0"/>
              <a:t>του σχολείου</a:t>
            </a:r>
          </a:p>
          <a:p>
            <a:r>
              <a:rPr lang="el-GR" sz="2100" dirty="0" smtClean="0"/>
              <a:t>εκπαιδευτικοί</a:t>
            </a:r>
          </a:p>
          <a:p>
            <a:r>
              <a:rPr lang="el-GR" sz="2100" dirty="0" smtClean="0"/>
              <a:t>συμμαθητές μέσα στην τάξη</a:t>
            </a:r>
          </a:p>
          <a:p>
            <a:r>
              <a:rPr lang="el-GR" sz="2100" dirty="0" smtClean="0"/>
              <a:t>γονείς του παιδιού που εκφοβίζεται</a:t>
            </a:r>
          </a:p>
          <a:p>
            <a:r>
              <a:rPr lang="el-GR" sz="2100" dirty="0" smtClean="0"/>
              <a:t>γονείς του παιδιού που εκφοβίζει</a:t>
            </a:r>
          </a:p>
          <a:p>
            <a:r>
              <a:rPr lang="el-GR" sz="2100" dirty="0" smtClean="0"/>
              <a:t>παιδί που εκφοβίζεται</a:t>
            </a:r>
          </a:p>
          <a:p>
            <a:r>
              <a:rPr lang="el-GR" sz="2100" dirty="0" smtClean="0"/>
              <a:t>παιδί που εκφοβίζει</a:t>
            </a:r>
          </a:p>
          <a:p>
            <a:r>
              <a:rPr lang="el-GR" sz="2100" dirty="0" smtClean="0"/>
              <a:t>παιδιά - παρατηρητές</a:t>
            </a:r>
          </a:p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3074" name="Picture 2" descr="C:\Users\Irini\Desktop\ΣΧΟΛΙΚΟΣ ΕΚΦΟΒΙΣΜΟΣ\Bullying, Μάρτιος 2010, Λύκειο Ιερισσού\Bullying photos\anti_bullyin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4552" y="3433234"/>
            <a:ext cx="2696748" cy="2712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1115616" y="3501008"/>
            <a:ext cx="7772400" cy="1829761"/>
          </a:xfrm>
        </p:spPr>
        <p:txBody>
          <a:bodyPr>
            <a:normAutofit/>
          </a:bodyPr>
          <a:lstStyle/>
          <a:p>
            <a:pPr algn="r"/>
            <a:r>
              <a:rPr lang="el-GR" sz="4000" b="1" dirty="0" smtClean="0">
                <a:solidFill>
                  <a:schemeClr val="tx2">
                    <a:lumMod val="75000"/>
                  </a:schemeClr>
                </a:solidFill>
              </a:rPr>
              <a:t>οι γονείς του παιδιού που εκφοβίζεται</a:t>
            </a:r>
            <a:endParaRPr lang="el-G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rini\Desktop\ΣΧΟΛΙΚΟΣ ΕΚΦΟΒΙΣΜΟΣ\Bullying, Μάρτιος 2010, Λύκειο Ιερισσού\Bullying photos\Cartoon-family-on-a-sett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4544987"/>
            <a:ext cx="2727610" cy="2313012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303283" y="438472"/>
            <a:ext cx="7418784" cy="1280890"/>
          </a:xfrm>
        </p:spPr>
        <p:txBody>
          <a:bodyPr>
            <a:normAutofit/>
          </a:bodyPr>
          <a:lstStyle/>
          <a:p>
            <a:pPr algn="ctr"/>
            <a:r>
              <a:rPr lang="el-GR" sz="3400" b="1" dirty="0" smtClean="0">
                <a:solidFill>
                  <a:schemeClr val="tx2">
                    <a:lumMod val="75000"/>
                  </a:schemeClr>
                </a:solidFill>
              </a:rPr>
              <a:t>Τι μπορούν να κάνουν οι γονείς του παιδιού που εκφοβίζεται…</a:t>
            </a:r>
            <a:endParaRPr lang="el-GR" sz="3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1012147" y="2204864"/>
            <a:ext cx="8001056" cy="4311649"/>
          </a:xfrm>
        </p:spPr>
        <p:txBody>
          <a:bodyPr>
            <a:normAutofit/>
          </a:bodyPr>
          <a:lstStyle/>
          <a:p>
            <a:r>
              <a:rPr lang="el-GR" sz="1700" b="1" dirty="0" smtClean="0"/>
              <a:t>Πάρτε στα σοβαρά </a:t>
            </a:r>
            <a:r>
              <a:rPr lang="el-GR" sz="1700" dirty="0" smtClean="0"/>
              <a:t>όταν το παιδί σας αναφέρει τέτοιες συμπεριφορές.</a:t>
            </a:r>
          </a:p>
          <a:p>
            <a:r>
              <a:rPr lang="el-GR" sz="1700" b="1" dirty="0" smtClean="0"/>
              <a:t>Παραμείνετε ψύχραιμοι</a:t>
            </a:r>
            <a:r>
              <a:rPr lang="el-GR" sz="1700" dirty="0" smtClean="0"/>
              <a:t>, δείξτε κατανόηση και ενδιαφέρον.</a:t>
            </a:r>
          </a:p>
          <a:p>
            <a:r>
              <a:rPr lang="el-GR" sz="1700" b="1" dirty="0" smtClean="0"/>
              <a:t>Μάθετε όσα περισσότερα μπορείτε </a:t>
            </a:r>
            <a:r>
              <a:rPr lang="el-GR" sz="1700" dirty="0" smtClean="0"/>
              <a:t>σχετικά με την κατάσταση.</a:t>
            </a:r>
          </a:p>
          <a:p>
            <a:r>
              <a:rPr lang="el-GR" sz="1700" dirty="0" smtClean="0"/>
              <a:t>Ενθαρρύνεται το παιδί να μοιραστεί μαζί σας τα συναισθήματά του.</a:t>
            </a:r>
          </a:p>
          <a:p>
            <a:pPr lvl="0"/>
            <a:r>
              <a:rPr lang="el-GR" sz="1700" dirty="0" smtClean="0"/>
              <a:t>Ανακαλύψτε τι έχει ήδη δοκιμάσει το παιδί σας για να σταματήσει τον εκφοβισμό.</a:t>
            </a:r>
          </a:p>
          <a:p>
            <a:r>
              <a:rPr lang="el-GR" sz="1700" b="1" dirty="0" smtClean="0"/>
              <a:t>Τονίστε στο παιδί ότι δεν ευθύνεται το ίδιο</a:t>
            </a:r>
            <a:r>
              <a:rPr lang="el-GR" sz="1700" dirty="0" smtClean="0"/>
              <a:t>.</a:t>
            </a:r>
          </a:p>
          <a:p>
            <a:endParaRPr lang="el-GR" sz="55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Θέση περιεχομένου"/>
          <p:cNvSpPr txBox="1">
            <a:spLocks/>
          </p:cNvSpPr>
          <p:nvPr/>
        </p:nvSpPr>
        <p:spPr>
          <a:xfrm>
            <a:off x="1034550" y="2276872"/>
            <a:ext cx="7643866" cy="32861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l-G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Επικοινωνήστε με το σχολείο </a:t>
            </a:r>
            <a:r>
              <a:rPr kumimoji="0" lang="el-GR" sz="1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και συνεργαστείτε στενά μαζί τους.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l-GR" sz="1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Μην επικοινωνήσετε από μόνοι σας με τους γονείς του θύτη.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l-G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Διδάξτε στο παιδί πώς να αντιμετωπίζει τον σχολικό εκφοβισμό.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l-GR" sz="1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Διερευνήστε γιατί γίνεται «εύκολος στόχος».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l-G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Ενισχύστε την αυτοπεποίθησή του.</a:t>
            </a:r>
            <a:endParaRPr lang="el-GR" sz="1700" b="1" dirty="0" smtClean="0"/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l-GR" sz="1700" b="1" dirty="0" smtClean="0"/>
              <a:t>Συμβουλευτείτε κάποιον ειδικό ψυχικής υγείας.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l-GR" sz="1700" dirty="0" smtClean="0"/>
              <a:t>Μην αφήνετε το παιδί να διαχειριστεί την κατάσταση μόνο του.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l-GR" sz="1700" dirty="0" smtClean="0"/>
              <a:t>Παρακολουθείτε την εξέλιξη της κατάστασης.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l-G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l-G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l-G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l-G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 descr="C:\Users\Irini\Desktop\ΣΧΟΛΙΚΟΣ ΕΚΦΟΒΙΣΜΟΣ\Bullying, Μάρτιος 2010, Λύκειο Ιερισσού\Bullying photos\065022f1747582dbd57a5745e4ee53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929108"/>
            <a:ext cx="1962148" cy="1928892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475656" y="478093"/>
            <a:ext cx="7202760" cy="1280890"/>
          </a:xfrm>
        </p:spPr>
        <p:txBody>
          <a:bodyPr>
            <a:normAutofit/>
          </a:bodyPr>
          <a:lstStyle/>
          <a:p>
            <a:pPr algn="ctr"/>
            <a:r>
              <a:rPr lang="el-GR" sz="3400" b="1" dirty="0" smtClean="0">
                <a:solidFill>
                  <a:schemeClr val="tx2">
                    <a:lumMod val="75000"/>
                  </a:schemeClr>
                </a:solidFill>
              </a:rPr>
              <a:t>Τι μπορούν να κάνουν οι γονείς του παιδιού που εκφοβίζεται…</a:t>
            </a:r>
            <a:endParaRPr lang="el-GR" sz="3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214810" y="4286256"/>
            <a:ext cx="4143404" cy="2000264"/>
          </a:xfrm>
        </p:spPr>
        <p:txBody>
          <a:bodyPr>
            <a:normAutofit/>
          </a:bodyPr>
          <a:lstStyle/>
          <a:p>
            <a:pPr>
              <a:buNone/>
            </a:pPr>
            <a:endParaRPr lang="el-GR" sz="1800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1043608" y="3501008"/>
            <a:ext cx="7772400" cy="1829761"/>
          </a:xfrm>
        </p:spPr>
        <p:txBody>
          <a:bodyPr>
            <a:normAutofit/>
          </a:bodyPr>
          <a:lstStyle/>
          <a:p>
            <a:pPr algn="r"/>
            <a:r>
              <a:rPr lang="el-GR" sz="4000" b="1" dirty="0" smtClean="0">
                <a:solidFill>
                  <a:schemeClr val="tx2">
                    <a:lumMod val="75000"/>
                  </a:schemeClr>
                </a:solidFill>
              </a:rPr>
              <a:t>οι γονείς του παιδιού που εκφοβίζει</a:t>
            </a:r>
            <a:endParaRPr lang="el-G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rini\Desktop\ΣΧΟΛΙΚΟΣ ΕΚΦΟΒΙΣΜΟΣ\Bullying, Μάρτιος 2010, Λύκειο Ιερισσού\Bullying photos\images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240" y="5178556"/>
            <a:ext cx="2411760" cy="1679443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619672" y="507770"/>
            <a:ext cx="6877231" cy="1280890"/>
          </a:xfrm>
        </p:spPr>
        <p:txBody>
          <a:bodyPr>
            <a:normAutofit/>
          </a:bodyPr>
          <a:lstStyle/>
          <a:p>
            <a:pPr algn="ctr"/>
            <a:r>
              <a:rPr lang="el-GR" sz="3400" b="1" dirty="0" smtClean="0">
                <a:solidFill>
                  <a:schemeClr val="tx2">
                    <a:lumMod val="75000"/>
                  </a:schemeClr>
                </a:solidFill>
              </a:rPr>
              <a:t>Τι μπορούν να κάνουν οι γονείς του παιδιού που εκφοβίζει…</a:t>
            </a:r>
            <a:endParaRPr lang="el-GR" sz="3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914400" y="2332036"/>
            <a:ext cx="8229600" cy="4525963"/>
          </a:xfrm>
        </p:spPr>
        <p:txBody>
          <a:bodyPr>
            <a:normAutofit/>
          </a:bodyPr>
          <a:lstStyle/>
          <a:p>
            <a:r>
              <a:rPr lang="el-GR" sz="1600" b="1" dirty="0"/>
              <a:t>Πάρτε στα σοβαρά την κατάσταση</a:t>
            </a:r>
            <a:r>
              <a:rPr lang="el-GR" sz="1600" b="1" dirty="0" smtClean="0"/>
              <a:t>!</a:t>
            </a:r>
          </a:p>
          <a:p>
            <a:r>
              <a:rPr lang="el-GR" sz="1600" b="1" dirty="0" smtClean="0"/>
              <a:t>Σταματήστε το παιδί</a:t>
            </a:r>
            <a:r>
              <a:rPr lang="el-GR" sz="1600" dirty="0" smtClean="0"/>
              <a:t> αμέσως μόλις παρατηρείτε μια επιθετική συμπεριφορά.</a:t>
            </a:r>
          </a:p>
          <a:p>
            <a:r>
              <a:rPr lang="el-GR" sz="1600" b="1" dirty="0"/>
              <a:t>Προτρέψτε το να επανορθώσει</a:t>
            </a:r>
            <a:r>
              <a:rPr lang="el-GR" sz="1600" b="1" dirty="0" smtClean="0"/>
              <a:t>.</a:t>
            </a:r>
            <a:endParaRPr lang="el-GR" sz="1600" dirty="0" smtClean="0"/>
          </a:p>
          <a:p>
            <a:r>
              <a:rPr lang="el-GR" sz="1600" dirty="0" smtClean="0"/>
              <a:t>Προσπαθήστε να </a:t>
            </a:r>
            <a:r>
              <a:rPr lang="el-GR" sz="1600" b="1" dirty="0" smtClean="0"/>
              <a:t>καταλάβετε για ποιους λόγους</a:t>
            </a:r>
            <a:r>
              <a:rPr lang="el-GR" sz="1600" dirty="0" smtClean="0"/>
              <a:t> </a:t>
            </a:r>
            <a:r>
              <a:rPr lang="el-GR" sz="1600" b="1" dirty="0" smtClean="0"/>
              <a:t>εμφανίζει τη συγκεκριμένη συμπεριφορά.</a:t>
            </a:r>
          </a:p>
          <a:p>
            <a:r>
              <a:rPr lang="el-GR" sz="1600" dirty="0" smtClean="0"/>
              <a:t>Διδάξτε του τρόπους επίλυσης των συγκρούσεων, χωρίς βία.</a:t>
            </a:r>
          </a:p>
          <a:p>
            <a:r>
              <a:rPr lang="el-GR" sz="1600" b="1" dirty="0" smtClean="0"/>
              <a:t>Μη χτυπάτε τα παιδιά ως τιμωρία για την επιθετική τους συμπεριφορά!</a:t>
            </a:r>
          </a:p>
          <a:p>
            <a:r>
              <a:rPr lang="el-GR" sz="1600" dirty="0" smtClean="0"/>
              <a:t>Μην αποδέχεστε εκφοβιστικές συμπεριφορές μέσα στην οικογένειά σας. </a:t>
            </a:r>
          </a:p>
          <a:p>
            <a:r>
              <a:rPr lang="el-GR" sz="1600" dirty="0" smtClean="0"/>
              <a:t>Προσπαθήστε να διατηρήσετε ένα ήρεμο και ασφαλές                                    κλίμα μέσα στο σπίτι.</a:t>
            </a:r>
          </a:p>
          <a:p>
            <a:pPr lvl="0"/>
            <a:endParaRPr lang="el-GR" sz="1600" dirty="0" smtClean="0"/>
          </a:p>
          <a:p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854224" y="2204864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l-GR" sz="1600" dirty="0" smtClean="0"/>
          </a:p>
          <a:p>
            <a:pPr lvl="0"/>
            <a:r>
              <a:rPr lang="el-GR" sz="1600" dirty="0" smtClean="0"/>
              <a:t>Διδάξτε στο παιδί </a:t>
            </a:r>
            <a:r>
              <a:rPr lang="el-GR" sz="1600" b="1" dirty="0" smtClean="0"/>
              <a:t>να σέβεται τη διαφορετικότητα.</a:t>
            </a:r>
          </a:p>
          <a:p>
            <a:r>
              <a:rPr lang="el-GR" sz="1600" b="1" dirty="0" smtClean="0"/>
              <a:t>Αποφύγετε </a:t>
            </a:r>
            <a:r>
              <a:rPr lang="el-GR" sz="1600" dirty="0" smtClean="0"/>
              <a:t>την έκθεση σε </a:t>
            </a:r>
            <a:r>
              <a:rPr lang="el-GR" sz="1600" b="1" dirty="0" smtClean="0"/>
              <a:t>βίαια ερεθίσματα μέσω τηλεόρασης                                    και ηλεκτρονικών παιχνιδιών.</a:t>
            </a:r>
          </a:p>
          <a:p>
            <a:pPr lvl="0"/>
            <a:r>
              <a:rPr lang="el-GR" sz="1600" dirty="0" smtClean="0"/>
              <a:t>Αφιερώστε ποιοτικό χρόνο και προσπαθήστε να βελτιώσετε την επικοινωνία με το παιδί.</a:t>
            </a:r>
          </a:p>
          <a:p>
            <a:r>
              <a:rPr lang="el-GR" sz="1600" b="1" dirty="0" smtClean="0"/>
              <a:t>Εφαρμόστε σταθερά όρια </a:t>
            </a:r>
            <a:r>
              <a:rPr lang="el-GR" sz="1600" dirty="0" smtClean="0"/>
              <a:t>και μην υποκύπτετε σε κάθε του επιθυμία.</a:t>
            </a:r>
          </a:p>
          <a:p>
            <a:r>
              <a:rPr lang="el-GR" sz="1600" dirty="0" smtClean="0"/>
              <a:t>Επαινείτε και ενισχύετε το παιδί σας.</a:t>
            </a:r>
          </a:p>
          <a:p>
            <a:r>
              <a:rPr lang="el-GR" sz="1600" b="1" dirty="0" smtClean="0"/>
              <a:t>Συνεργαστείτε με το σχολείο!</a:t>
            </a:r>
          </a:p>
          <a:p>
            <a:r>
              <a:rPr lang="el-GR" sz="1600" dirty="0" smtClean="0"/>
              <a:t>Παρατηρήστε αν εκδηλώνει ανάλογη συμπεριφορά και σε άλλα πλαίσια.</a:t>
            </a:r>
            <a:endParaRPr lang="el-GR" sz="1600" b="1" dirty="0" smtClean="0"/>
          </a:p>
          <a:p>
            <a:r>
              <a:rPr lang="el-GR" sz="1600" dirty="0" smtClean="0"/>
              <a:t>Παρακολουθήστε την εξέλιξη της κατάστασης.</a:t>
            </a:r>
          </a:p>
          <a:p>
            <a:r>
              <a:rPr lang="el-GR" sz="1600" b="1" dirty="0" smtClean="0"/>
              <a:t>Ζητήστε βοήθεια από κάποιον ειδικό ψυχικής υγείας.</a:t>
            </a:r>
            <a:endParaRPr lang="el-GR" sz="1600" dirty="0" smtClean="0"/>
          </a:p>
          <a:p>
            <a:endParaRPr lang="el-GR" sz="1600" dirty="0"/>
          </a:p>
        </p:txBody>
      </p:sp>
      <p:pic>
        <p:nvPicPr>
          <p:cNvPr id="5122" name="Picture 2" descr="C:\Users\Irini\Desktop\ΣΧΟΛΙΚΟΣ ΕΚΦΟΒΙΣΜΟΣ\Bullying, Μάρτιος 2010, Λύκειο Ιερισσού\Bullying photos\images (1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1744740"/>
            <a:ext cx="1659580" cy="1659580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403648" y="463850"/>
            <a:ext cx="7130752" cy="1280890"/>
          </a:xfrm>
        </p:spPr>
        <p:txBody>
          <a:bodyPr>
            <a:normAutofit/>
          </a:bodyPr>
          <a:lstStyle/>
          <a:p>
            <a:pPr algn="ctr"/>
            <a:r>
              <a:rPr lang="el-GR" sz="3400" b="1" dirty="0" smtClean="0">
                <a:solidFill>
                  <a:schemeClr val="tx2">
                    <a:lumMod val="75000"/>
                  </a:schemeClr>
                </a:solidFill>
              </a:rPr>
              <a:t>Τι μπορούν να κάνουν οι γονείς του παιδιού που εκφοβίζει…</a:t>
            </a:r>
            <a:endParaRPr lang="el-GR" sz="3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400" b="1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3400" b="1" dirty="0" smtClean="0">
                <a:solidFill>
                  <a:schemeClr val="tx2">
                    <a:lumMod val="75000"/>
                  </a:schemeClr>
                </a:solidFill>
              </a:rPr>
              <a:t>κφοβισμός </a:t>
            </a:r>
            <a:r>
              <a:rPr lang="el-GR" sz="3400" b="1" u="sng" dirty="0" smtClean="0">
                <a:solidFill>
                  <a:schemeClr val="tx2">
                    <a:lumMod val="75000"/>
                  </a:schemeClr>
                </a:solidFill>
              </a:rPr>
              <a:t>δεν</a:t>
            </a:r>
            <a:r>
              <a:rPr lang="el-GR" sz="3400" b="1" dirty="0" smtClean="0">
                <a:solidFill>
                  <a:schemeClr val="tx2">
                    <a:lumMod val="75000"/>
                  </a:schemeClr>
                </a:solidFill>
              </a:rPr>
              <a:t> είναι:</a:t>
            </a:r>
            <a:endParaRPr lang="el-GR" sz="3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1781428" y="1936619"/>
            <a:ext cx="6591985" cy="3777622"/>
          </a:xfrm>
        </p:spPr>
        <p:txBody>
          <a:bodyPr>
            <a:normAutofit/>
          </a:bodyPr>
          <a:lstStyle/>
          <a:p>
            <a:endParaRPr lang="el-GR" sz="2000" dirty="0" smtClean="0"/>
          </a:p>
          <a:p>
            <a:r>
              <a:rPr lang="el-GR" sz="2000" dirty="0" smtClean="0"/>
              <a:t>Το σύνηθες πείραγμα των παιδιών μεταξύ τους.</a:t>
            </a:r>
          </a:p>
          <a:p>
            <a:endParaRPr lang="el-GR" sz="2000" dirty="0" smtClean="0"/>
          </a:p>
          <a:p>
            <a:r>
              <a:rPr lang="el-GR" sz="2000" dirty="0" smtClean="0"/>
              <a:t>Οι περιστασιακοί καβγάδες και οι τσακωμοί ανάμεσα σε παιδιά που έχουν την ίδια πάνω-κάτω ηλικία ή την ίδια ψυχική και σωματική δύναμη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endParaRPr lang="el-GR" sz="2000" dirty="0" smtClean="0"/>
          </a:p>
        </p:txBody>
      </p:sp>
      <p:pic>
        <p:nvPicPr>
          <p:cNvPr id="1026" name="Picture 2" descr="ÎÏÎ¿ÏÎ­Î»ÎµÏÎ¼Î± ÎµÎ¹ÎºÏÎ½Î±Ï Î³Î¹Î± children fighti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37112"/>
            <a:ext cx="2463296" cy="224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563" y="1700808"/>
            <a:ext cx="2693340" cy="2331422"/>
          </a:xfrm>
          <a:prstGeom prst="rect">
            <a:avLst/>
          </a:prstGeom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907704" y="692696"/>
            <a:ext cx="6589199" cy="1280890"/>
          </a:xfrm>
        </p:spPr>
        <p:txBody>
          <a:bodyPr>
            <a:normAutofit/>
          </a:bodyPr>
          <a:lstStyle/>
          <a:p>
            <a:r>
              <a:rPr lang="el-GR" sz="3400" b="1" dirty="0" smtClean="0">
                <a:solidFill>
                  <a:schemeClr val="tx2">
                    <a:lumMod val="75000"/>
                  </a:schemeClr>
                </a:solidFill>
              </a:rPr>
              <a:t>Συμπερασματικά…</a:t>
            </a:r>
            <a:endParaRPr lang="el-GR" sz="3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899592" y="1973586"/>
            <a:ext cx="8072494" cy="4525963"/>
          </a:xfrm>
        </p:spPr>
        <p:txBody>
          <a:bodyPr>
            <a:normAutofit/>
          </a:bodyPr>
          <a:lstStyle/>
          <a:p>
            <a:r>
              <a:rPr lang="el-GR" sz="2000" b="1" dirty="0" smtClean="0"/>
              <a:t>Πρόληψη </a:t>
            </a:r>
          </a:p>
          <a:p>
            <a:pPr>
              <a:buNone/>
            </a:pPr>
            <a:r>
              <a:rPr lang="el-GR" sz="1800" dirty="0" smtClean="0"/>
              <a:t>Μετάδοση αξιών από την οικογένεια και                                                     το σχολείο.  </a:t>
            </a:r>
          </a:p>
          <a:p>
            <a:endParaRPr lang="el-GR" sz="1800" b="1" dirty="0" smtClean="0"/>
          </a:p>
          <a:p>
            <a:pPr>
              <a:buNone/>
            </a:pPr>
            <a:endParaRPr lang="el-GR" sz="1800" b="1" dirty="0" smtClean="0"/>
          </a:p>
          <a:p>
            <a:r>
              <a:rPr lang="el-GR" sz="2000" b="1" dirty="0" smtClean="0"/>
              <a:t>Θετικά Πρότυπα!</a:t>
            </a:r>
            <a:endParaRPr lang="el-GR" sz="2000" b="1" i="1" dirty="0" smtClean="0"/>
          </a:p>
          <a:p>
            <a:pPr>
              <a:buNone/>
            </a:pPr>
            <a:r>
              <a:rPr lang="el-GR" sz="1800" i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«Δεν μπορείς να επιβάλλεις στο παιδί να μην καπνίσει, αν καπνίζεις εσύ. Δεν μπορείς να του ζητάς να μην εκφοβίζει τους άλλους, όταν εσύ ο ίδιος ασκείς βία. Δεν μπορείς να του ζητάς  να υπερασπίζεται τον εαυτό του, όταν εσύ ανέχεσαι τη βία (κάθε μορφής) στο σπίτι».</a:t>
            </a:r>
          </a:p>
          <a:p>
            <a:pPr>
              <a:buNone/>
            </a:pPr>
            <a:endParaRPr lang="el-GR" sz="1800" i="1" dirty="0" smtClean="0"/>
          </a:p>
          <a:p>
            <a:pPr>
              <a:buNone/>
            </a:pPr>
            <a:r>
              <a:rPr lang="el-GR" sz="1800" b="1" i="1" dirty="0" smtClean="0"/>
              <a:t>Ας βοηθήσουμε  λοιπόν τα παιδιά να γίνουν καλύτεροι από εμάς!</a:t>
            </a:r>
            <a:endParaRPr lang="el-GR" sz="1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88840"/>
            <a:ext cx="6412336" cy="3515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14290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400" b="1" dirty="0" smtClean="0">
                <a:solidFill>
                  <a:schemeClr val="tx2">
                    <a:lumMod val="75000"/>
                  </a:schemeClr>
                </a:solidFill>
              </a:rPr>
              <a:t>Τα βασικά γνωρίσματα του εκφοβισμού</a:t>
            </a:r>
            <a:r>
              <a:rPr lang="en-US" sz="34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l-GR" sz="3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420888"/>
            <a:ext cx="8229600" cy="3895732"/>
          </a:xfrm>
        </p:spPr>
        <p:txBody>
          <a:bodyPr>
            <a:normAutofit/>
          </a:bodyPr>
          <a:lstStyle/>
          <a:p>
            <a:endParaRPr lang="el-GR" sz="2400" dirty="0" smtClean="0"/>
          </a:p>
          <a:p>
            <a:pPr marL="681228" indent="-571500">
              <a:buAutoNum type="romanLcParenR"/>
            </a:pPr>
            <a:r>
              <a:rPr lang="el-GR" sz="2200" dirty="0" smtClean="0"/>
              <a:t>Η πρόθεση πρόκλησης πόνου</a:t>
            </a:r>
          </a:p>
          <a:p>
            <a:pPr marL="681228" indent="-571500">
              <a:buNone/>
            </a:pPr>
            <a:endParaRPr lang="el-GR" sz="2200" dirty="0" smtClean="0"/>
          </a:p>
          <a:p>
            <a:pPr marL="681228" indent="-571500">
              <a:buAutoNum type="romanLcParenR"/>
            </a:pPr>
            <a:r>
              <a:rPr lang="el-GR" sz="2200" dirty="0" smtClean="0"/>
              <a:t>Η επανάληψη</a:t>
            </a:r>
          </a:p>
          <a:p>
            <a:pPr marL="681228" indent="-571500">
              <a:buAutoNum type="romanLcParenR"/>
            </a:pPr>
            <a:endParaRPr lang="el-GR" sz="2200" dirty="0" smtClean="0"/>
          </a:p>
          <a:p>
            <a:pPr marL="681228" indent="-571500">
              <a:buAutoNum type="romanLcParenR"/>
            </a:pPr>
            <a:r>
              <a:rPr lang="el-GR" sz="2200" dirty="0" smtClean="0"/>
              <a:t>Η ανισορροπία της δύναμης</a:t>
            </a:r>
          </a:p>
          <a:p>
            <a:endParaRPr lang="el-GR" dirty="0"/>
          </a:p>
        </p:txBody>
      </p:sp>
      <p:pic>
        <p:nvPicPr>
          <p:cNvPr id="54274" name="Picture 2" descr="Αποτέλεσμα εικόνας για σχολικός εκφοβισμό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786190"/>
            <a:ext cx="2786082" cy="20786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7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116632"/>
            <a:ext cx="56166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400" b="1" u="sng" dirty="0" smtClean="0">
                <a:solidFill>
                  <a:schemeClr val="tx2">
                    <a:lumMod val="75000"/>
                  </a:schemeClr>
                </a:solidFill>
              </a:rPr>
              <a:t>Μορφές εκφοβισμού</a:t>
            </a:r>
            <a:endParaRPr lang="el-GR" sz="34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692696"/>
            <a:ext cx="6589199" cy="1280890"/>
          </a:xfrm>
        </p:spPr>
        <p:txBody>
          <a:bodyPr>
            <a:normAutofit/>
          </a:bodyPr>
          <a:lstStyle/>
          <a:p>
            <a:r>
              <a:rPr lang="el-GR" sz="3400" b="1" dirty="0">
                <a:solidFill>
                  <a:schemeClr val="tx2">
                    <a:lumMod val="75000"/>
                  </a:schemeClr>
                </a:solidFill>
              </a:rPr>
              <a:t>Σ</a:t>
            </a:r>
            <a:r>
              <a:rPr lang="el-GR" sz="3400" b="1" dirty="0" smtClean="0">
                <a:solidFill>
                  <a:schemeClr val="tx2">
                    <a:lumMod val="75000"/>
                  </a:schemeClr>
                </a:solidFill>
              </a:rPr>
              <a:t>τατιστικά</a:t>
            </a:r>
            <a:endParaRPr lang="el-GR" sz="3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479" y="1700808"/>
            <a:ext cx="8143932" cy="459087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800" dirty="0" smtClean="0"/>
              <a:t>Στη χώρα μας…</a:t>
            </a:r>
          </a:p>
          <a:p>
            <a:pPr>
              <a:buNone/>
            </a:pPr>
            <a:endParaRPr lang="el-GR" sz="1800" dirty="0" smtClean="0"/>
          </a:p>
          <a:p>
            <a:r>
              <a:rPr lang="el-GR" sz="1800" b="1" dirty="0" smtClean="0"/>
              <a:t>Το 10 -15 % </a:t>
            </a:r>
            <a:r>
              <a:rPr lang="el-GR" sz="1800" dirty="0" smtClean="0"/>
              <a:t>των μαθητών (1 στους 7) </a:t>
            </a:r>
            <a:r>
              <a:rPr lang="el-GR" sz="1800" b="1" dirty="0" smtClean="0"/>
              <a:t>πέφτει θύμα </a:t>
            </a:r>
            <a:r>
              <a:rPr lang="el-GR" sz="1800" dirty="0" smtClean="0"/>
              <a:t>διαφόρων μορφών εκφοβισμού και βίας στο σχολείο</a:t>
            </a:r>
            <a:r>
              <a:rPr lang="en-US" sz="1800" dirty="0" smtClean="0"/>
              <a:t>.</a:t>
            </a:r>
            <a:endParaRPr lang="el-GR" sz="1800" dirty="0" smtClean="0"/>
          </a:p>
          <a:p>
            <a:endParaRPr lang="en-US" sz="1800" dirty="0" smtClean="0"/>
          </a:p>
          <a:p>
            <a:r>
              <a:rPr lang="el-GR" sz="1800" dirty="0" smtClean="0"/>
              <a:t>Οι μαθητές που </a:t>
            </a:r>
            <a:r>
              <a:rPr lang="el-GR" sz="1800" b="1" dirty="0" smtClean="0"/>
              <a:t>ασκούν εκφοβισμό </a:t>
            </a:r>
            <a:r>
              <a:rPr lang="el-GR" sz="1800" dirty="0" smtClean="0"/>
              <a:t>και βία στο σχολείο υπολογίζεται ότι ξεπερνούν </a:t>
            </a:r>
            <a:r>
              <a:rPr lang="el-GR" sz="1800" b="1" dirty="0" smtClean="0"/>
              <a:t>το 5% </a:t>
            </a:r>
            <a:r>
              <a:rPr lang="el-GR" sz="1800" dirty="0" smtClean="0"/>
              <a:t>του συνόλου των μαθητών.</a:t>
            </a:r>
          </a:p>
          <a:p>
            <a:endParaRPr lang="el-GR" sz="1800" b="1" dirty="0" smtClean="0"/>
          </a:p>
          <a:p>
            <a:endParaRPr lang="el-GR" sz="1800" b="1" dirty="0" smtClean="0"/>
          </a:p>
          <a:p>
            <a:endParaRPr lang="el-GR" sz="1800" b="1" dirty="0" smtClean="0"/>
          </a:p>
          <a:p>
            <a:pPr>
              <a:buNone/>
            </a:pPr>
            <a:endParaRPr lang="el-GR" sz="1800" b="1" dirty="0" smtClean="0"/>
          </a:p>
          <a:p>
            <a:r>
              <a:rPr lang="el-GR" sz="1800" b="1" dirty="0" smtClean="0"/>
              <a:t>Τα αγόρια σε σχέση με τα κορίτσια </a:t>
            </a:r>
            <a:r>
              <a:rPr lang="el-GR" sz="1800" dirty="0" smtClean="0"/>
              <a:t>εμπλέκονται πιο συχνά σε περιστατικά βίας, σε αναλογία </a:t>
            </a:r>
            <a:r>
              <a:rPr lang="el-GR" sz="1800" b="1" dirty="0" smtClean="0"/>
              <a:t>3 προς 1.</a:t>
            </a:r>
          </a:p>
          <a:p>
            <a:pPr>
              <a:buNone/>
            </a:pPr>
            <a:endParaRPr lang="el-GR" sz="1600" dirty="0" smtClean="0"/>
          </a:p>
        </p:txBody>
      </p:sp>
      <p:pic>
        <p:nvPicPr>
          <p:cNvPr id="53250" name="Picture 2" descr="C:\Users\Irini\Desktop\ΣΧΟΛΙΚΟΣ ΕΚΦΟΒΙΣΜΟΣ\Bullying, Μάρτιος 2010, Λύκειο Ιερισσού\Bullying photos\bullying-europestarts-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5752" y="4365104"/>
            <a:ext cx="2952328" cy="13280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400" b="1" dirty="0">
                <a:solidFill>
                  <a:schemeClr val="tx2">
                    <a:lumMod val="75000"/>
                  </a:schemeClr>
                </a:solidFill>
              </a:rPr>
              <a:t>Σ</a:t>
            </a:r>
            <a:r>
              <a:rPr lang="el-GR" sz="3400" b="1" dirty="0" smtClean="0">
                <a:solidFill>
                  <a:schemeClr val="tx2">
                    <a:lumMod val="75000"/>
                  </a:schemeClr>
                </a:solidFill>
              </a:rPr>
              <a:t>τατιστικά</a:t>
            </a:r>
            <a:endParaRPr lang="el-GR" sz="3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000" y="1905000"/>
            <a:ext cx="8229600" cy="4214842"/>
          </a:xfrm>
        </p:spPr>
        <p:txBody>
          <a:bodyPr>
            <a:normAutofit/>
          </a:bodyPr>
          <a:lstStyle/>
          <a:p>
            <a:r>
              <a:rPr lang="el-GR" sz="1800" b="1" dirty="0" smtClean="0"/>
              <a:t>αγόρια            σωματική βία</a:t>
            </a:r>
          </a:p>
          <a:p>
            <a:pPr>
              <a:buNone/>
            </a:pPr>
            <a:r>
              <a:rPr lang="el-GR" sz="1800" b="1" dirty="0" smtClean="0"/>
              <a:t>     κορίτσια          λεκτική βία</a:t>
            </a:r>
          </a:p>
          <a:p>
            <a:pPr marL="0" indent="0">
              <a:buNone/>
            </a:pPr>
            <a:endParaRPr lang="el-GR" sz="1800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l-GR" sz="1800" b="1" dirty="0" smtClean="0"/>
              <a:t>Μεγαλύτερη συχνότητα στο δημοτικό και στο γυμνάσιο</a:t>
            </a:r>
            <a:r>
              <a:rPr lang="el-GR" sz="1800" dirty="0" smtClean="0"/>
              <a:t>, ενώ στο λύκειο μειώνονται.</a:t>
            </a:r>
          </a:p>
          <a:p>
            <a:pPr marL="0" indent="0">
              <a:buNone/>
            </a:pPr>
            <a:endParaRPr lang="el-GR" sz="1800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l-GR" sz="1800" b="1" dirty="0" smtClean="0"/>
              <a:t>Οι μισοί από τους μαθητές που δέχονται επιθέσεις δεν αναφέρουν πουθενά το γεγονός!</a:t>
            </a:r>
            <a:endParaRPr lang="el-GR" sz="1800" i="1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52226" name="Picture 2" descr="C:\Users\Irini\Desktop\ΣΧΟΛΙΚΟΣ ΕΚΦΟΒΙΣΜΟΣ\Bullying, Μάρτιος 2010, Λύκειο Ιερισσού\Bullying photos\αρχείο λήψης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7069" y="5634618"/>
            <a:ext cx="2090192" cy="970447"/>
          </a:xfrm>
          <a:prstGeom prst="rect">
            <a:avLst/>
          </a:prstGeom>
          <a:noFill/>
        </p:spPr>
      </p:pic>
      <p:sp>
        <p:nvSpPr>
          <p:cNvPr id="8" name="7 - Δεξιό βέλος"/>
          <p:cNvSpPr/>
          <p:nvPr/>
        </p:nvSpPr>
        <p:spPr>
          <a:xfrm>
            <a:off x="2627784" y="2492896"/>
            <a:ext cx="21431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Δεξιό βέλος"/>
          <p:cNvSpPr/>
          <p:nvPr/>
        </p:nvSpPr>
        <p:spPr>
          <a:xfrm>
            <a:off x="2627784" y="2091221"/>
            <a:ext cx="21431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1353593" y="531846"/>
            <a:ext cx="8229600" cy="1143000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chemeClr val="tx2">
                    <a:lumMod val="75000"/>
                  </a:schemeClr>
                </a:solidFill>
              </a:rPr>
              <a:t>Τα παιδιά συνήθως δεν μιλάνε για τον εκφοβισμό που δέχονται επειδή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l-G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1353593" y="2132856"/>
            <a:ext cx="8229600" cy="426853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l-GR" sz="1800" dirty="0" smtClean="0"/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φοβούνται αντίποινα</a:t>
            </a:r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νιώθουν ενοχές ή ντροπή</a:t>
            </a:r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νομίζουν πως θα τιμωρηθούν</a:t>
            </a:r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πιστεύουν πως δεν θα βοηθηθούν</a:t>
            </a:r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δεν υπάρχει κανείς με τον οποίο νιώθουν αρκετά οικεία</a:t>
            </a:r>
          </a:p>
          <a:p>
            <a:pPr>
              <a:buNone/>
            </a:pPr>
            <a:endParaRPr lang="el-GR" sz="1800" dirty="0" smtClean="0"/>
          </a:p>
          <a:p>
            <a:pPr>
              <a:buNone/>
            </a:pPr>
            <a:endParaRPr lang="el-GR" sz="1800" dirty="0" smtClean="0"/>
          </a:p>
          <a:p>
            <a:pPr>
              <a:buNone/>
            </a:pPr>
            <a:r>
              <a:rPr lang="el-GR" sz="1800" b="1" i="1" dirty="0" smtClean="0"/>
              <a:t>Έτσι συχνά η οικογένεια και το περιβάλλον του σχολείου μένουν απληροφόρητοι και ανυποψίαστοι!</a:t>
            </a:r>
          </a:p>
          <a:p>
            <a:endParaRPr lang="el-GR" dirty="0"/>
          </a:p>
        </p:txBody>
      </p:sp>
      <p:pic>
        <p:nvPicPr>
          <p:cNvPr id="6146" name="Picture 2" descr="C:\Users\Irini\Desktop\ΣΧΟΛΙΚΟΣ ΕΚΦΟΒΙΣΜΟΣ\Bullying, Μάρτιος 2010, Λύκειο Ιερισσού\Bullying photos\bullyin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2132856"/>
            <a:ext cx="2729527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683568" y="3501008"/>
            <a:ext cx="8001056" cy="1829761"/>
          </a:xfrm>
        </p:spPr>
        <p:txBody>
          <a:bodyPr>
            <a:normAutofit/>
          </a:bodyPr>
          <a:lstStyle/>
          <a:p>
            <a:pPr algn="r"/>
            <a:r>
              <a:rPr lang="el-GR" sz="4000" b="1" dirty="0" smtClean="0">
                <a:solidFill>
                  <a:schemeClr val="tx2">
                    <a:lumMod val="75000"/>
                  </a:schemeClr>
                </a:solidFill>
              </a:rPr>
              <a:t>προειδοποιητικές</a:t>
            </a:r>
            <a:br>
              <a:rPr lang="el-GR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4000" b="1" dirty="0" smtClean="0">
                <a:solidFill>
                  <a:schemeClr val="tx2">
                    <a:lumMod val="75000"/>
                  </a:schemeClr>
                </a:solidFill>
              </a:rPr>
              <a:t> ενδείξεις</a:t>
            </a:r>
            <a:endParaRPr lang="el-G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9641</TotalTime>
  <Words>1294</Words>
  <Application>Microsoft Office PowerPoint</Application>
  <PresentationFormat>On-screen Show (4:3)</PresentationFormat>
  <Paragraphs>225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Cambria</vt:lpstr>
      <vt:lpstr>Century Gothic</vt:lpstr>
      <vt:lpstr>Wingdings</vt:lpstr>
      <vt:lpstr>Wingdings 3</vt:lpstr>
      <vt:lpstr>Wisp</vt:lpstr>
      <vt:lpstr>Αντιμετωπίζοντας τον Σχολικό Εκφοβισμό (Bullying)</vt:lpstr>
      <vt:lpstr>Σχολικός Εκφοβισμός/ Ενδοσχολική Βία</vt:lpstr>
      <vt:lpstr>Εκφοβισμός δεν είναι:</vt:lpstr>
      <vt:lpstr> Τα βασικά γνωρίσματα του εκφοβισμού:</vt:lpstr>
      <vt:lpstr>PowerPoint Presentation</vt:lpstr>
      <vt:lpstr>Στατιστικά</vt:lpstr>
      <vt:lpstr>Στατιστικά</vt:lpstr>
      <vt:lpstr>Τα παιδιά συνήθως δεν μιλάνε για τον εκφοβισμό που δέχονται επειδή:</vt:lpstr>
      <vt:lpstr>προειδοποιητικές  ενδείξεις</vt:lpstr>
      <vt:lpstr>Ενδείξεις ότι το παιδί έχει πέσει θύμα εκφοβισμού</vt:lpstr>
      <vt:lpstr>Ενδείξεις ότι το παιδί έχει πέσει θύμα εκφοβισμού</vt:lpstr>
      <vt:lpstr>αιτίες του φαινομένου  </vt:lpstr>
      <vt:lpstr>Για ποιούς λόγους τα παιδιά εκφοβίζουν;</vt:lpstr>
      <vt:lpstr>Για ποιούς λόγους τα παιδιά εκφοβίζουν; </vt:lpstr>
      <vt:lpstr>Ατομικά χαρακτηριστικά                    των παιδιών που εκφοβίζονται </vt:lpstr>
      <vt:lpstr>Ατομικά χαρακτηριστικά                    των παιδιών που εκφοβίζονται </vt:lpstr>
      <vt:lpstr>Τα παιδιά-παρατηρητές</vt:lpstr>
      <vt:lpstr>Τα παιδιά-παρατηρητές</vt:lpstr>
      <vt:lpstr>PowerPoint Presentation</vt:lpstr>
      <vt:lpstr>Αιτίες του σχολικού εκφοβισμού</vt:lpstr>
      <vt:lpstr>PowerPoint Presentation</vt:lpstr>
      <vt:lpstr>αντιμετώπιση</vt:lpstr>
      <vt:lpstr>Αντιμετώπιση</vt:lpstr>
      <vt:lpstr>οι γονείς του παιδιού που εκφοβίζεται</vt:lpstr>
      <vt:lpstr>Τι μπορούν να κάνουν οι γονείς του παιδιού που εκφοβίζεται…</vt:lpstr>
      <vt:lpstr>Τι μπορούν να κάνουν οι γονείς του παιδιού που εκφοβίζεται…</vt:lpstr>
      <vt:lpstr>οι γονείς του παιδιού που εκφοβίζει</vt:lpstr>
      <vt:lpstr>Τι μπορούν να κάνουν οι γονείς του παιδιού που εκφοβίζει…</vt:lpstr>
      <vt:lpstr>Τι μπορούν να κάνουν οι γονείς του παιδιού που εκφοβίζει…</vt:lpstr>
      <vt:lpstr>Συμπερασματικά…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Σχολικός εκφοβισμός (Bullying)</dc:title>
  <dc:creator>Irini</dc:creator>
  <cp:lastModifiedBy>hp</cp:lastModifiedBy>
  <cp:revision>539</cp:revision>
  <dcterms:created xsi:type="dcterms:W3CDTF">2015-03-09T16:14:28Z</dcterms:created>
  <dcterms:modified xsi:type="dcterms:W3CDTF">2019-03-16T13:00:47Z</dcterms:modified>
</cp:coreProperties>
</file>