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309" r:id="rId5"/>
    <p:sldId id="355" r:id="rId6"/>
    <p:sldId id="362" r:id="rId7"/>
    <p:sldId id="361" r:id="rId8"/>
    <p:sldId id="363" r:id="rId9"/>
    <p:sldId id="358" r:id="rId10"/>
    <p:sldId id="260" r:id="rId11"/>
    <p:sldId id="271" r:id="rId12"/>
    <p:sldId id="288" r:id="rId13"/>
    <p:sldId id="290" r:id="rId14"/>
    <p:sldId id="354" r:id="rId15"/>
    <p:sldId id="359" r:id="rId16"/>
    <p:sldId id="265" r:id="rId17"/>
    <p:sldId id="316" r:id="rId18"/>
    <p:sldId id="298" r:id="rId19"/>
    <p:sldId id="313" r:id="rId20"/>
    <p:sldId id="301" r:id="rId21"/>
    <p:sldId id="302" r:id="rId22"/>
    <p:sldId id="308" r:id="rId23"/>
    <p:sldId id="333" r:id="rId24"/>
    <p:sldId id="286" r:id="rId25"/>
    <p:sldId id="365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7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12F09-9A28-4CD0-8847-9E010C1081EA}" type="datetimeFigureOut">
              <a:rPr lang="el-GR" smtClean="0"/>
              <a:pPr/>
              <a:t>28/2/2015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6C211-719E-49F2-83B7-770FD474C4C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2324-80B3-4E6B-ADEE-C483FF4641A0}" type="datetimeFigureOut">
              <a:rPr lang="el-GR" smtClean="0"/>
              <a:pPr/>
              <a:t>28/2/2015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A5284-5DF3-46F3-B0DB-30FFA19EEB8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A9CFB-24D6-4AF0-8843-948288E35A07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8C8-8F54-4182-845D-4A5E124FEA72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C0F-C665-477A-BB2F-109E7CC8C53A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07EABF-9E01-4BA3-A64F-D2F953544E43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C4D273-A172-4B21-B9BF-E1AE77FF2B1B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B1E-DC4C-42F1-89B2-68A7DD1252FB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C06A-E71A-4800-BB67-C0D7B0C69A5C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79AFF8-A393-4517-9116-68959B1B21F3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2AC8-A463-48A9-A5A3-091258D173A2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3E4A04-CCC4-4977-8D04-2E42333F2CCE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61F2EE-9114-4B51-92A5-C78F68D3C0D8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6E60D0-E29D-4F75-BDA3-CB514E6B3D33}" type="datetime1">
              <a:rPr lang="el-GR" smtClean="0"/>
              <a:pPr/>
              <a:t>28/2/2015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www.psychologos-kordera.gr</a:t>
            </a: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D80070-77A5-4008-8750-03992B4A26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57324" y="1214422"/>
            <a:ext cx="7286676" cy="1894362"/>
          </a:xfrm>
        </p:spPr>
        <p:txBody>
          <a:bodyPr>
            <a:noAutofit/>
          </a:bodyPr>
          <a:lstStyle/>
          <a:p>
            <a:pPr algn="ctr"/>
            <a:r>
              <a:rPr lang="el-GR" sz="3800" i="1" dirty="0" err="1" smtClean="0"/>
              <a:t>κατανοωντασ</a:t>
            </a:r>
            <a:r>
              <a:rPr lang="el-GR" sz="3800" i="1" dirty="0" smtClean="0"/>
              <a:t> τα </a:t>
            </a:r>
            <a:r>
              <a:rPr lang="el-GR" sz="3800" i="1" dirty="0" err="1" smtClean="0"/>
              <a:t>παιδια</a:t>
            </a:r>
            <a:r>
              <a:rPr lang="el-GR" sz="3800" i="1" dirty="0" smtClean="0"/>
              <a:t> </a:t>
            </a:r>
            <a:br>
              <a:rPr lang="el-GR" sz="3800" i="1" dirty="0" smtClean="0"/>
            </a:br>
            <a:r>
              <a:rPr lang="el-GR" sz="3800" i="1" dirty="0" err="1" smtClean="0"/>
              <a:t>προσχολικησ</a:t>
            </a:r>
            <a:r>
              <a:rPr lang="el-GR" sz="3800" i="1" dirty="0" smtClean="0"/>
              <a:t> </a:t>
            </a:r>
            <a:r>
              <a:rPr lang="el-GR" sz="3800" i="1" dirty="0" err="1" smtClean="0"/>
              <a:t>ηλικιασ</a:t>
            </a:r>
            <a:r>
              <a:rPr lang="el-GR" sz="3800" i="1" dirty="0" smtClean="0"/>
              <a:t>…</a:t>
            </a:r>
            <a:endParaRPr lang="el-GR" sz="3800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85984" y="4714884"/>
            <a:ext cx="6215090" cy="194579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el-GR" sz="3300" i="1" dirty="0" smtClean="0">
                <a:solidFill>
                  <a:schemeClr val="tx1">
                    <a:lumMod val="50000"/>
                  </a:schemeClr>
                </a:solidFill>
              </a:rPr>
              <a:t>Κορδερά Ειρήνη</a:t>
            </a:r>
            <a:endParaRPr lang="en-US" sz="33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el-GR" sz="3300" i="1" dirty="0" smtClean="0">
                <a:solidFill>
                  <a:schemeClr val="tx1">
                    <a:lumMod val="50000"/>
                  </a:schemeClr>
                </a:solidFill>
              </a:rPr>
              <a:t>Ψυχολόγος</a:t>
            </a:r>
            <a:endParaRPr lang="en-US" sz="33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endParaRPr lang="el-GR" sz="2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Πτυχιούχος Α</a:t>
            </a:r>
            <a:r>
              <a:rPr lang="en-US" sz="2500" b="0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Π</a:t>
            </a:r>
            <a:r>
              <a:rPr lang="en-US" sz="2500" b="0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Θ</a:t>
            </a:r>
            <a:r>
              <a:rPr lang="en-US" sz="2500" b="0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l-GR" sz="2500" b="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en-US" sz="2500" b="0" i="1" dirty="0" smtClean="0">
                <a:solidFill>
                  <a:schemeClr val="tx1">
                    <a:lumMod val="50000"/>
                  </a:schemeClr>
                </a:solidFill>
              </a:rPr>
              <a:t>MSc </a:t>
            </a:r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Ψυχολογία Υγείας</a:t>
            </a:r>
            <a:endParaRPr lang="en-US" sz="2500" b="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en-US" sz="2500" b="0" i="1" dirty="0" smtClean="0">
                <a:solidFill>
                  <a:schemeClr val="tx1">
                    <a:lumMod val="50000"/>
                  </a:schemeClr>
                </a:solidFill>
              </a:rPr>
              <a:t>MSc </a:t>
            </a:r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Ψυχολογία Παιδιού &amp; Εφήβου</a:t>
            </a:r>
            <a:endParaRPr lang="en-US" sz="2500" b="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el-GR" sz="2500" b="0" i="1" dirty="0" smtClean="0">
                <a:solidFill>
                  <a:schemeClr val="tx1">
                    <a:lumMod val="50000"/>
                  </a:schemeClr>
                </a:solidFill>
              </a:rPr>
              <a:t>Συστημική Ψυχοθεραπεία</a:t>
            </a:r>
          </a:p>
          <a:p>
            <a:endParaRPr lang="el-GR" dirty="0">
              <a:latin typeface="Book Antiqua" pitchFamily="18" charset="0"/>
            </a:endParaRPr>
          </a:p>
        </p:txBody>
      </p:sp>
      <p:pic>
        <p:nvPicPr>
          <p:cNvPr id="4" name="Picture 2" descr="http://blogs.sch.gr/1nipnirakl/files/2010/09/kindergarte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29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</a:t>
            </a:r>
            <a:r>
              <a:rPr lang="el-GR" b="1" dirty="0" err="1" smtClean="0"/>
              <a:t>φιλιεσ</a:t>
            </a:r>
            <a:r>
              <a:rPr lang="el-GR" b="1" dirty="0" smtClean="0"/>
              <a:t> στην </a:t>
            </a:r>
            <a:r>
              <a:rPr lang="el-GR" b="1" dirty="0" err="1" smtClean="0"/>
              <a:t>προσχολικη</a:t>
            </a:r>
            <a:r>
              <a:rPr lang="el-GR" b="1" dirty="0" smtClean="0"/>
              <a:t> </a:t>
            </a:r>
            <a:r>
              <a:rPr lang="el-GR" b="1" dirty="0" err="1" smtClean="0"/>
              <a:t>ηλικια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pPr algn="just"/>
            <a:r>
              <a:rPr lang="el-GR" sz="2000" dirty="0" smtClean="0"/>
              <a:t>Η διαδικασία της κοινωνικοποίησης, αρχίζει από τη στιγμή της γέννησης του παιδιού.</a:t>
            </a:r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Οι σχέσεις με συνομήλικους αρχίζουν από το 2ο έτος της ηλικίας του.</a:t>
            </a:r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στο 2ο έτος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b="1" dirty="0" smtClean="0"/>
              <a:t>μοναχικό</a:t>
            </a:r>
            <a:r>
              <a:rPr lang="el-GR" sz="2000" dirty="0" smtClean="0"/>
              <a:t> παιχνίδι</a:t>
            </a:r>
          </a:p>
          <a:p>
            <a:pPr algn="just">
              <a:buNone/>
            </a:pPr>
            <a:r>
              <a:rPr lang="el-GR" sz="2000" dirty="0" smtClean="0"/>
              <a:t>  </a:t>
            </a:r>
            <a:r>
              <a:rPr lang="en-US" sz="2000" dirty="0" smtClean="0"/>
              <a:t> </a:t>
            </a:r>
            <a:r>
              <a:rPr lang="el-GR" sz="2000" dirty="0" smtClean="0"/>
              <a:t> στο 3ο έτος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b="1" dirty="0" smtClean="0"/>
              <a:t>παράλληλο </a:t>
            </a:r>
            <a:r>
              <a:rPr lang="el-GR" sz="2000" dirty="0" smtClean="0"/>
              <a:t>παιγνίδι</a:t>
            </a:r>
          </a:p>
          <a:p>
            <a:pPr algn="just">
              <a:buNone/>
            </a:pPr>
            <a:r>
              <a:rPr lang="el-GR" sz="2000" dirty="0" smtClean="0"/>
              <a:t>   </a:t>
            </a:r>
            <a:r>
              <a:rPr lang="en-US" sz="2000" dirty="0" smtClean="0"/>
              <a:t> </a:t>
            </a:r>
            <a:r>
              <a:rPr lang="el-GR" sz="2000" dirty="0" smtClean="0"/>
              <a:t>στο 4ο έτος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b="1" dirty="0" smtClean="0"/>
              <a:t>συντροφικό </a:t>
            </a:r>
            <a:r>
              <a:rPr lang="el-GR" sz="2000" dirty="0" smtClean="0"/>
              <a:t>παιχνίδι.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4" descr="C:\Users\Irini\Desktop\ΜΑΘΗΣΙΑΚΕΣ ΔΥΣΚΟΛΙΕΣ-ΜΑΖΙ\ΦΩΤΟ ΜΑΘΗΣΙΑΚΕΣ ΔΥΣΚΟΛΙΕΣ\Children 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544762"/>
            <a:ext cx="4955332" cy="90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Irini\Desktop\ΠΡΟΣΧΟΛΙΚΗ ΗΛΙΚΙΑ\φωτο\ly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2082796" cy="292893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Δυσκολιεσ</a:t>
            </a:r>
            <a:r>
              <a:rPr lang="el-GR" b="1" dirty="0" smtClean="0"/>
              <a:t> στην </a:t>
            </a:r>
            <a:r>
              <a:rPr lang="el-GR" b="1" dirty="0" err="1" smtClean="0"/>
              <a:t>κοινωνικοποιηση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28926" y="2000240"/>
            <a:ext cx="5357850" cy="447371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sz="2000" dirty="0" smtClean="0"/>
              <a:t>Κατ’ αρχάς αποκλείουμε οποιαδήποτε αναπτυξιακή διαταραχή.</a:t>
            </a:r>
          </a:p>
          <a:p>
            <a:pPr lvl="0">
              <a:buFont typeface="Wingdings" pitchFamily="2" charset="2"/>
              <a:buChar char="ü"/>
            </a:pPr>
            <a:r>
              <a:rPr lang="el-GR" sz="2000" dirty="0" smtClean="0"/>
              <a:t>Όταν ένα παιδάκι είναι πολύ ντροπαλό,</a:t>
            </a:r>
            <a:r>
              <a:rPr lang="en-US" sz="2000" dirty="0" smtClean="0"/>
              <a:t>                                        </a:t>
            </a:r>
            <a:r>
              <a:rPr lang="el-GR" sz="2000" dirty="0" smtClean="0"/>
              <a:t> δίνουμε ευκαιρίες για ένας προς έναν κοινωνικοποίηση.</a:t>
            </a:r>
          </a:p>
          <a:p>
            <a:pPr lvl="0">
              <a:buFont typeface="Wingdings" pitchFamily="2" charset="2"/>
              <a:buChar char="ü"/>
            </a:pPr>
            <a:r>
              <a:rPr lang="el-GR" sz="2000" dirty="0" smtClean="0"/>
              <a:t>Ευκαιρίες για επαφή με συνομηλίκους και εκτός σχολείου.</a:t>
            </a:r>
          </a:p>
          <a:p>
            <a:pPr lvl="0">
              <a:buFont typeface="Wingdings" pitchFamily="2" charset="2"/>
              <a:buChar char="ü"/>
            </a:pPr>
            <a:r>
              <a:rPr lang="el-GR" sz="2000" dirty="0" smtClean="0"/>
              <a:t>Δίνουμε το παράδειγμα με τη δική μας κοινωνική συμπεριφορά.</a:t>
            </a:r>
          </a:p>
          <a:p>
            <a:pPr lvl="0">
              <a:buFont typeface="Wingdings" pitchFamily="2" charset="2"/>
              <a:buChar char="ü"/>
            </a:pPr>
            <a:r>
              <a:rPr lang="el-GR" sz="2000" dirty="0" smtClean="0"/>
              <a:t>Ενισχύουμε την αυτοπεποίθηση του παιδιού.</a:t>
            </a:r>
          </a:p>
          <a:p>
            <a:pPr lvl="0">
              <a:buFont typeface="Wingdings" pitchFamily="2" charset="2"/>
              <a:buChar char="ü"/>
            </a:pPr>
            <a:endParaRPr lang="el-GR" sz="2200" i="1" dirty="0" smtClean="0"/>
          </a:p>
          <a:p>
            <a:endParaRPr lang="el-GR" sz="22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www.psychologos-kordera.gr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Users\Irini\Desktop\ΣΧΕΤΙΚΕΣ ΟΜΙΛΙΕΣ\Θέματα Ψυχολογίας για Παιδιά Προσχολικής Ηλικίας. 08.12.2013. Πολιτιτιστικό Κέντρο Ιερισσού\φωτο παρουσίαση\article_show_super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186812"/>
            <a:ext cx="2722557" cy="267118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Αυτοπεποιθηση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000" dirty="0" smtClean="0"/>
              <a:t>Η εικόνα που έχουμε για τον εαυτό μας.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000" dirty="0" smtClean="0"/>
              <a:t>Επηρεάζει καθοριστικά όλες τις πτυχές της ζωής μας.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000" b="1" dirty="0" smtClean="0"/>
              <a:t>Η αυτοεκτίμηση είναι κάτι που μαθαίνεται!</a:t>
            </a:r>
            <a:endParaRPr lang="el-GR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l-GR" sz="2000" dirty="0" smtClean="0"/>
              <a:t> «Οι Σημαντικοί Άλλοι» στη ζωή ενός παιδιού.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000" dirty="0" smtClean="0"/>
              <a:t>Η στάση του περιβάλλοντος είναι αυτή που θα καθορίσει το βαθμό εμπιστοσύνης που θα αναπτύξει το άτομο για τον εαυτό του.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www.psychologos-kordera.gr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/>
              <a:t>Παραγοντεσ</a:t>
            </a:r>
            <a:r>
              <a:rPr lang="el-GR" b="1" dirty="0" smtClean="0"/>
              <a:t> που </a:t>
            </a:r>
            <a:r>
              <a:rPr lang="el-GR" b="1" dirty="0" err="1" smtClean="0"/>
              <a:t>αποδυναμωνουν</a:t>
            </a:r>
            <a:r>
              <a:rPr lang="el-GR" b="1" dirty="0" smtClean="0"/>
              <a:t> την </a:t>
            </a:r>
            <a:r>
              <a:rPr lang="el-GR" b="1" dirty="0" err="1" smtClean="0"/>
              <a:t>αυτοπεποιθηση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467600" cy="46165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/>
              <a:t>έλλειψη στήριξης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αστάθεια</a:t>
            </a:r>
          </a:p>
          <a:p>
            <a:pPr>
              <a:buFont typeface="Wingdings" pitchFamily="2" charset="2"/>
              <a:buChar char="q"/>
            </a:pPr>
            <a:r>
              <a:rPr lang="el-GR" sz="2000" u="sng" dirty="0" smtClean="0"/>
              <a:t>υπερπροστασία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έλλειψη ευκαιριών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επικρίσεις</a:t>
            </a:r>
          </a:p>
          <a:p>
            <a:pPr>
              <a:buFont typeface="Wingdings" pitchFamily="2" charset="2"/>
              <a:buChar char="q"/>
            </a:pPr>
            <a:r>
              <a:rPr lang="el-GR" sz="2000" u="sng" dirty="0" smtClean="0"/>
              <a:t>αρνητικοί χαρακτηρισμοί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ειρωνεία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/>
              <a:t>απόρριψη</a:t>
            </a:r>
          </a:p>
          <a:p>
            <a:pPr>
              <a:buFont typeface="Wingdings" pitchFamily="2" charset="2"/>
              <a:buChar char="q"/>
            </a:pPr>
            <a:r>
              <a:rPr lang="el-GR" sz="2000" u="sng" dirty="0" smtClean="0"/>
              <a:t>μη ρεαλιστικές, υπερβολικά υψηλές προσδοκίες</a:t>
            </a:r>
          </a:p>
        </p:txBody>
      </p:sp>
      <p:pic>
        <p:nvPicPr>
          <p:cNvPr id="6146" name="Picture 2" descr="C:\Users\Irini\Desktop\ΠΡΟΣΧΟΛΙΚΗ ΗΛΙΚΙΑ\φωτο\ImproveSelfEsteem_thumb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3116"/>
            <a:ext cx="4050012" cy="3030118"/>
          </a:xfrm>
          <a:prstGeom prst="rect">
            <a:avLst/>
          </a:prstGeom>
          <a:noFill/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http://www.elternclubschweiz.ch/sites/default/files/styles/article/public/artikel/starkes-kind.jpg?itok=2vI0r1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0917" y="4643446"/>
            <a:ext cx="4732583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/>
              <a:t>Πωσ</a:t>
            </a:r>
            <a:r>
              <a:rPr lang="el-GR" b="1" dirty="0" smtClean="0"/>
              <a:t> </a:t>
            </a:r>
            <a:r>
              <a:rPr lang="el-GR" b="1" dirty="0" err="1" smtClean="0"/>
              <a:t>ενισχυουμε</a:t>
            </a:r>
            <a:r>
              <a:rPr lang="el-GR" b="1" dirty="0" smtClean="0"/>
              <a:t> την </a:t>
            </a:r>
            <a:r>
              <a:rPr lang="el-GR" b="1" dirty="0" err="1" smtClean="0"/>
              <a:t>αυτοπεποιθηση</a:t>
            </a:r>
            <a:r>
              <a:rPr lang="el-GR" b="1" dirty="0" smtClean="0"/>
              <a:t> του </a:t>
            </a:r>
            <a:r>
              <a:rPr lang="el-GR" b="1" dirty="0" err="1" smtClean="0"/>
              <a:t>παιδιου</a:t>
            </a:r>
            <a:r>
              <a:rPr lang="en-US" b="1" dirty="0" smtClean="0"/>
              <a:t>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sz="2900" dirty="0" smtClean="0"/>
              <a:t>Αποδοχή και όχι Αγάπη Υπό Όρους.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Συνεπές &amp; δίκαιο περιβάλλον.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Ακούμε και λαμβάνουμε υπόψη την άποψη του παιδιού.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Αποφεύγουμε να λέμε «δεν μπορείς» ή «δεν ξέρεις».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Ευκαιρίες για ανάληψη πρωτοβουλιών.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Προσφέρουμε ευκαιρίες για κοινωνικοποίηση.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Προοδευτικά αυξανόμενες ελευθερίες και υπευθυνότητες.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Επιβραβεύουμε την προσπάθεια.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Στήριξη &amp; Ενθάρρυνση.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Δεν τρέχουμε να λύσουμε τα προβλήματα για λογαριασμό του.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Πιστεύουμε στις δυνατότητες του παιδιού </a:t>
            </a:r>
            <a:r>
              <a:rPr lang="en-US" sz="2900" dirty="0" smtClean="0"/>
              <a:t>                                              </a:t>
            </a:r>
            <a:r>
              <a:rPr lang="el-GR" sz="2900" dirty="0" smtClean="0"/>
              <a:t>και του το δείχνουμε.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Αποφεύγουμε την υπερπροστασία.</a:t>
            </a:r>
          </a:p>
          <a:p>
            <a:pPr>
              <a:buFont typeface="Wingdings" pitchFamily="2" charset="2"/>
              <a:buChar char="Ø"/>
            </a:pPr>
            <a:r>
              <a:rPr lang="el-GR" sz="2900" dirty="0" smtClean="0"/>
              <a:t>Προσφέρουμε αξιόλογα πρότυπα.</a:t>
            </a:r>
          </a:p>
          <a:p>
            <a:pPr>
              <a:buNone/>
            </a:pPr>
            <a:endParaRPr lang="el-GR" sz="2500" dirty="0" smtClean="0"/>
          </a:p>
          <a:p>
            <a:pPr>
              <a:buNone/>
            </a:pPr>
            <a:endParaRPr lang="el-GR" sz="2500" dirty="0" smtClean="0"/>
          </a:p>
          <a:p>
            <a:endParaRPr lang="el-GR" sz="2500" dirty="0" smtClean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71670" y="2714620"/>
            <a:ext cx="6172200" cy="1894362"/>
          </a:xfrm>
        </p:spPr>
        <p:txBody>
          <a:bodyPr/>
          <a:lstStyle/>
          <a:p>
            <a:r>
              <a:rPr lang="el-GR" dirty="0" smtClean="0"/>
              <a:t>ΦΟΒΙΕΣ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Φοβοσ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3643338" cy="490234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l-GR" sz="2000" b="1" u="sng" dirty="0" smtClean="0"/>
              <a:t>Φόβος</a:t>
            </a:r>
            <a:r>
              <a:rPr lang="el-GR" sz="2000" dirty="0" smtClean="0"/>
              <a:t>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dirty="0" smtClean="0"/>
              <a:t>φυσιολογικό συναίσθημα (ένα από τα 6 βασικά συναισθήματα).</a:t>
            </a:r>
          </a:p>
          <a:p>
            <a:pPr marL="514350" indent="-514350" algn="just">
              <a:buFont typeface="Wingdings" pitchFamily="2" charset="2"/>
              <a:buChar char="q"/>
            </a:pPr>
            <a:endParaRPr lang="el-GR" sz="2000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l-GR" sz="2000" dirty="0" smtClean="0"/>
              <a:t>Εμφανίζεται και στους ενήλικες και στα παιδιά.</a:t>
            </a:r>
          </a:p>
          <a:p>
            <a:pPr marL="514350" indent="-514350" algn="just">
              <a:buFont typeface="Wingdings" pitchFamily="2" charset="2"/>
              <a:buChar char="q"/>
            </a:pPr>
            <a:endParaRPr lang="el-GR" sz="2000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l-GR" sz="2000" dirty="0" smtClean="0"/>
              <a:t>Ο φόβος, ως φυσική αντίδραση, διακρίνεται από τις φοβίες. </a:t>
            </a:r>
          </a:p>
        </p:txBody>
      </p:sp>
      <p:pic>
        <p:nvPicPr>
          <p:cNvPr id="1026" name="Picture 2" descr="C:\Users\Irini\Desktop\ΠΡΟΣΧΟΛΙΚΗ ΗΛΙΚΙΑ\φωτο\889c4ff35cfe1f2875be51f99e27a090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857364"/>
            <a:ext cx="4214842" cy="3191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Irini\Desktop\ΠΡΟΣΧΟΛΙΚΗ ΗΛΙΚΙΑ\φωτο\267b1948fa84309bc99f9c0289cabe44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129773"/>
            <a:ext cx="3000396" cy="172822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 smtClean="0"/>
              <a:t>Φοβια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i="1" u="sng" dirty="0" smtClean="0"/>
              <a:t>Υπερβολικός</a:t>
            </a:r>
            <a:r>
              <a:rPr lang="el-GR" sz="2000" i="1" dirty="0" smtClean="0"/>
              <a:t> (</a:t>
            </a:r>
            <a:r>
              <a:rPr lang="el-GR" sz="2000" dirty="0" smtClean="0"/>
              <a:t>πολύ έντονος φόβος)</a:t>
            </a:r>
          </a:p>
          <a:p>
            <a:pPr>
              <a:buFont typeface="Wingdings" pitchFamily="2" charset="2"/>
              <a:buChar char="§"/>
            </a:pPr>
            <a:r>
              <a:rPr lang="el-GR" sz="2000" i="1" u="sng" dirty="0" smtClean="0"/>
              <a:t>Επίμονος</a:t>
            </a:r>
            <a:r>
              <a:rPr lang="el-GR" sz="2000" i="1" dirty="0" smtClean="0"/>
              <a:t> (</a:t>
            </a:r>
            <a:r>
              <a:rPr lang="el-GR" sz="2000" dirty="0" smtClean="0"/>
              <a:t>παρουσιάζει μεγάλη διάρκεια και αντοχή στο χρόνο)</a:t>
            </a:r>
          </a:p>
          <a:p>
            <a:pPr>
              <a:buFont typeface="Wingdings" pitchFamily="2" charset="2"/>
              <a:buChar char="§"/>
            </a:pPr>
            <a:r>
              <a:rPr lang="el-GR" sz="2000" i="1" u="sng" dirty="0" smtClean="0"/>
              <a:t>Παράλογος</a:t>
            </a:r>
            <a:r>
              <a:rPr lang="el-GR" sz="2000" i="1" dirty="0" smtClean="0"/>
              <a:t> </a:t>
            </a:r>
            <a:r>
              <a:rPr lang="el-GR" sz="2000" dirty="0" smtClean="0"/>
              <a:t>(δυσανάλογα έντονος σε σχέση με το ερέθισμα που το προκάλεσε)</a:t>
            </a:r>
          </a:p>
          <a:p>
            <a:pPr>
              <a:buFont typeface="Wingdings" pitchFamily="2" charset="2"/>
              <a:buChar char="§"/>
            </a:pPr>
            <a:r>
              <a:rPr lang="el-GR" sz="2000" i="1" dirty="0" smtClean="0"/>
              <a:t>προκαλείται από ένα συγκεκριμένο αντικείμενο ή κατάσταση </a:t>
            </a:r>
            <a:r>
              <a:rPr lang="el-GR" sz="2000" dirty="0" smtClean="0"/>
              <a:t>(π.χ. τα σκυλιά)</a:t>
            </a:r>
          </a:p>
          <a:p>
            <a:pPr>
              <a:buFont typeface="Wingdings" pitchFamily="2" charset="2"/>
              <a:buChar char="§"/>
            </a:pPr>
            <a:r>
              <a:rPr lang="el-GR" sz="2000" i="1" dirty="0" smtClean="0"/>
              <a:t>προκαλεί πολύ έντονες αντιδράσεις </a:t>
            </a:r>
            <a:r>
              <a:rPr lang="el-GR" sz="2000" dirty="0" smtClean="0"/>
              <a:t>(π.χ. κλάμα, ταχυκαρδία, τρόμο, κρύβεται στην αγκαλιά της μαμάς, έντονη αναστάτωση)</a:t>
            </a:r>
          </a:p>
          <a:p>
            <a:pPr>
              <a:buFont typeface="Wingdings" pitchFamily="2" charset="2"/>
              <a:buChar char="§"/>
            </a:pPr>
            <a:r>
              <a:rPr lang="el-GR" sz="2000" i="1" dirty="0" smtClean="0"/>
              <a:t>επηρεάζει την καθημερινότητα του παιδιού                                  </a:t>
            </a:r>
            <a:r>
              <a:rPr lang="el-GR" sz="2000" dirty="0" smtClean="0"/>
              <a:t>(π.χ. αποφυγή  καταστάσεων).</a:t>
            </a:r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Οι </a:t>
            </a:r>
            <a:r>
              <a:rPr lang="el-GR" b="1" dirty="0" err="1" smtClean="0"/>
              <a:t>φοβοι</a:t>
            </a:r>
            <a:r>
              <a:rPr lang="el-GR" b="1" dirty="0" smtClean="0"/>
              <a:t> των </a:t>
            </a:r>
            <a:r>
              <a:rPr lang="el-GR" b="1" dirty="0" err="1" smtClean="0"/>
              <a:t>παιδιων</a:t>
            </a:r>
            <a:r>
              <a:rPr lang="el-GR" b="1" dirty="0" smtClean="0"/>
              <a:t> </a:t>
            </a:r>
            <a:r>
              <a:rPr lang="el-GR" b="1" dirty="0" err="1" smtClean="0"/>
              <a:t>προσχολικησ</a:t>
            </a:r>
            <a:r>
              <a:rPr lang="el-GR" b="1" dirty="0" smtClean="0"/>
              <a:t> </a:t>
            </a:r>
            <a:r>
              <a:rPr lang="el-GR" b="1" dirty="0" err="1" smtClean="0"/>
              <a:t>ηλικιασ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σκοτάδι</a:t>
            </a:r>
          </a:p>
          <a:p>
            <a:r>
              <a:rPr lang="el-GR" sz="2000" dirty="0" smtClean="0"/>
              <a:t>οι θόρυβοι</a:t>
            </a:r>
          </a:p>
          <a:p>
            <a:r>
              <a:rPr lang="el-GR" sz="2000" dirty="0" smtClean="0"/>
              <a:t>οι καταιγίδες</a:t>
            </a:r>
          </a:p>
          <a:p>
            <a:r>
              <a:rPr lang="el-GR" sz="2000" dirty="0" smtClean="0"/>
              <a:t>τα ζώα / τα έντομα</a:t>
            </a:r>
          </a:p>
          <a:p>
            <a:r>
              <a:rPr lang="el-GR" sz="2000" dirty="0" smtClean="0"/>
              <a:t>τα άγνωστα πρόσωπα</a:t>
            </a:r>
          </a:p>
          <a:p>
            <a:r>
              <a:rPr lang="el-GR" sz="2000" dirty="0" smtClean="0"/>
              <a:t>να μένει μόνο του</a:t>
            </a:r>
          </a:p>
          <a:p>
            <a:r>
              <a:rPr lang="el-GR" sz="2000" dirty="0" smtClean="0"/>
              <a:t>τα τέρατα / τα φαντάσματα</a:t>
            </a:r>
          </a:p>
          <a:p>
            <a:r>
              <a:rPr lang="el-GR" sz="2000" dirty="0" smtClean="0"/>
              <a:t>την τουαλέτα</a:t>
            </a:r>
          </a:p>
          <a:p>
            <a:r>
              <a:rPr lang="el-GR" sz="2000" dirty="0" smtClean="0"/>
              <a:t>να κοιμηθεί μόνο του</a:t>
            </a:r>
          </a:p>
          <a:p>
            <a:r>
              <a:rPr lang="el-GR" sz="2000" dirty="0" smtClean="0"/>
              <a:t>να μην χάσει τους γονείς του</a:t>
            </a:r>
          </a:p>
          <a:p>
            <a:endParaRPr lang="el-GR" sz="2000" dirty="0"/>
          </a:p>
        </p:txBody>
      </p:sp>
      <p:pic>
        <p:nvPicPr>
          <p:cNvPr id="5" name="Picture 2" descr="C:\Users\Irini\Desktop\ΠΡΟΣΧΟΛΙΚΗ ΗΛΙΚΙΑ\φωτο\unnamed_1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6604" y="3500438"/>
            <a:ext cx="3964964" cy="3036029"/>
          </a:xfrm>
          <a:prstGeom prst="rect">
            <a:avLst/>
          </a:prstGeom>
          <a:noFill/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mothersblog.gr/media/k2/items/cache/4680fae46919d69a9c9de5606d7b4bf6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3929090" cy="235483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err="1" smtClean="0">
                <a:solidFill>
                  <a:schemeClr val="tx1"/>
                </a:solidFill>
              </a:rPr>
              <a:t>Πωσ</a:t>
            </a:r>
            <a:r>
              <a:rPr lang="el-GR" sz="2800" b="1" dirty="0" smtClean="0">
                <a:solidFill>
                  <a:schemeClr val="tx1"/>
                </a:solidFill>
              </a:rPr>
              <a:t> </a:t>
            </a:r>
            <a:r>
              <a:rPr lang="el-GR" sz="2800" b="1" dirty="0" err="1" smtClean="0">
                <a:solidFill>
                  <a:schemeClr val="tx1"/>
                </a:solidFill>
              </a:rPr>
              <a:t>δημιουργουνται</a:t>
            </a:r>
            <a:r>
              <a:rPr lang="el-GR" sz="2800" b="1" dirty="0" smtClean="0">
                <a:solidFill>
                  <a:schemeClr val="tx1"/>
                </a:solidFill>
              </a:rPr>
              <a:t> οι φο</a:t>
            </a:r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r>
              <a:rPr lang="el-GR" sz="2800" b="1" dirty="0" err="1" smtClean="0">
                <a:solidFill>
                  <a:schemeClr val="tx1"/>
                </a:solidFill>
              </a:rPr>
              <a:t>ιεσ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/>
          </a:bodyPr>
          <a:lstStyle/>
          <a:p>
            <a:r>
              <a:rPr lang="el-GR" sz="2200" dirty="0" smtClean="0"/>
              <a:t>από μια άμεση τραυματική εμπειρία του παιδιού </a:t>
            </a:r>
            <a:r>
              <a:rPr lang="el-GR" sz="2000" i="1" dirty="0" smtClean="0"/>
              <a:t>(π.χ. το δάγκωμα ενός σκυλιού)</a:t>
            </a:r>
            <a:r>
              <a:rPr lang="el-GR" sz="2000" dirty="0" smtClean="0"/>
              <a:t>.</a:t>
            </a:r>
          </a:p>
          <a:p>
            <a:endParaRPr lang="el-GR" dirty="0" smtClean="0"/>
          </a:p>
          <a:p>
            <a:r>
              <a:rPr lang="el-GR" sz="2200" dirty="0" smtClean="0"/>
              <a:t>«μαθαίνονται» καθώς συνδέεται μια δυσάρεστη εμπειρία με μια συγκεκριμένη ουδέτερη κατάσταση</a:t>
            </a:r>
            <a:r>
              <a:rPr lang="el-GR" dirty="0" smtClean="0"/>
              <a:t> </a:t>
            </a:r>
            <a:r>
              <a:rPr lang="el-GR" sz="2000" dirty="0" smtClean="0"/>
              <a:t>(</a:t>
            </a:r>
            <a:r>
              <a:rPr lang="el-GR" sz="2000" i="1" dirty="0" err="1" smtClean="0"/>
              <a:t>συνεξάρτηση</a:t>
            </a:r>
            <a:r>
              <a:rPr lang="el-GR" sz="2000" i="1" dirty="0" smtClean="0"/>
              <a:t> μεταξύ δύο ερεθισμάτων</a:t>
            </a:r>
            <a:r>
              <a:rPr lang="el-GR" sz="2000" dirty="0" smtClean="0"/>
              <a:t>).</a:t>
            </a:r>
          </a:p>
          <a:p>
            <a:endParaRPr lang="el-GR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l-GR" sz="2200" dirty="0" smtClean="0"/>
              <a:t>μέσω της μετάδοσής τους από τους ενήλικες </a:t>
            </a:r>
            <a:r>
              <a:rPr lang="el-GR" sz="2000" i="1" dirty="0" smtClean="0"/>
              <a:t>(τόσο με λεκτικό όσο και με μη λεκτικό τρόπο)</a:t>
            </a:r>
            <a:r>
              <a:rPr lang="el-GR" sz="2000" dirty="0" smtClean="0"/>
              <a:t>.</a:t>
            </a: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</a:t>
            </a:r>
            <a:r>
              <a:rPr lang="el-GR" b="1" dirty="0" err="1" smtClean="0"/>
              <a:t>εννο</a:t>
            </a:r>
            <a:r>
              <a:rPr lang="en-US" b="1" dirty="0" smtClean="0"/>
              <a:t>o</a:t>
            </a:r>
            <a:r>
              <a:rPr lang="el-GR" b="1" dirty="0" smtClean="0"/>
              <a:t>υμε </a:t>
            </a:r>
            <a:r>
              <a:rPr lang="el-GR" b="1" dirty="0" err="1" smtClean="0"/>
              <a:t>Προσχολικη</a:t>
            </a:r>
            <a:r>
              <a:rPr lang="el-GR" b="1" dirty="0" smtClean="0"/>
              <a:t> </a:t>
            </a:r>
            <a:r>
              <a:rPr lang="el-GR" b="1" dirty="0" err="1" smtClean="0"/>
              <a:t>Ηλικια</a:t>
            </a:r>
            <a:r>
              <a:rPr lang="en-US" b="1" dirty="0" smtClean="0"/>
              <a:t>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r>
              <a:rPr lang="el-GR" dirty="0" smtClean="0"/>
              <a:t>Παιδάκια 3-6 ετών.</a:t>
            </a:r>
          </a:p>
          <a:p>
            <a:r>
              <a:rPr lang="el-GR" dirty="0" smtClean="0"/>
              <a:t>Παιδικός σταθμός &amp; νηπιαγωγείο. </a:t>
            </a:r>
            <a:endParaRPr lang="el-GR" dirty="0"/>
          </a:p>
        </p:txBody>
      </p:sp>
      <p:pic>
        <p:nvPicPr>
          <p:cNvPr id="3074" name="Picture 2" descr="C:\Users\Irini\Desktop\ΠΡΟΣΧΟΛΙΚΗ ΗΛΙΚΙΑ\φωτο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16708"/>
            <a:ext cx="3376622" cy="3328839"/>
          </a:xfrm>
          <a:prstGeom prst="rect">
            <a:avLst/>
          </a:prstGeom>
          <a:noFill/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</a:t>
            </a:r>
            <a:r>
              <a:rPr lang="el-GR" b="1" dirty="0" err="1" smtClean="0"/>
              <a:t>χρειαζεται</a:t>
            </a:r>
            <a:r>
              <a:rPr lang="el-GR" b="1" dirty="0" smtClean="0"/>
              <a:t> να </a:t>
            </a:r>
            <a:r>
              <a:rPr lang="el-GR" b="1" dirty="0" err="1" smtClean="0"/>
              <a:t>αποφυγουμε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αντιδρούμε υπερβολικά.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είμαστε υπερπροστατευτικοί με το παιδί.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χρησιμοποιούμε τον εκφοβισμό ως μέσο διαπαιδαγώγησης. 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υποχρεώνουμε το παιδί με τη βία να αντιμετωπίζει αυτό που φοβάται.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το χλευάζουμε/να το κοροϊδεύουμε, επειδή φοβάται.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 smtClean="0"/>
              <a:t>Να το υποτιμούμε/να το επικρίνουμε.</a:t>
            </a:r>
          </a:p>
          <a:p>
            <a:pPr>
              <a:buFont typeface="Courier New" pitchFamily="49" charset="0"/>
              <a:buChar char="o"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</a:t>
            </a:r>
            <a:r>
              <a:rPr lang="el-GR" b="1" dirty="0" err="1" smtClean="0"/>
              <a:t>μπορουμε</a:t>
            </a:r>
            <a:r>
              <a:rPr lang="el-GR" b="1" dirty="0" smtClean="0"/>
              <a:t> να </a:t>
            </a:r>
            <a:r>
              <a:rPr lang="el-GR" b="1" dirty="0" err="1" smtClean="0"/>
              <a:t>κανουμε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Ακούμε</a:t>
            </a:r>
            <a:r>
              <a:rPr lang="el-GR" sz="2000" i="1" dirty="0" smtClean="0"/>
              <a:t> με προσοχή και σεβασμό στα συναισθήματα του παιδιού.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Προσπαθούμε να καταλάβουμε</a:t>
            </a:r>
            <a:r>
              <a:rPr lang="el-GR" sz="2000" i="1" dirty="0" smtClean="0"/>
              <a:t> τι ακριβώς είναι αυτό που φοβάται.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Εξηγούμε</a:t>
            </a:r>
            <a:r>
              <a:rPr lang="el-GR" sz="2000" i="1" dirty="0" smtClean="0"/>
              <a:t> τους λόγους για τους οποίους δεν χρειάζεται να φοβάται. 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Το φέρνουμε σταδιακά σε επαφή </a:t>
            </a:r>
            <a:r>
              <a:rPr lang="el-GR" sz="2000" i="1" dirty="0" smtClean="0"/>
              <a:t>με το φοβικό αντικείμενο.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Προετοιμάζουμε</a:t>
            </a:r>
            <a:r>
              <a:rPr lang="el-GR" sz="2000" i="1" dirty="0" smtClean="0"/>
              <a:t> το παιδί για κάθε τι που πρόκειται να του παρουσιαστεί.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b="1" i="1" dirty="0" smtClean="0"/>
              <a:t>Διδάσκουμε τεχνικές </a:t>
            </a:r>
            <a:r>
              <a:rPr lang="el-GR" sz="2000" i="1" dirty="0" smtClean="0"/>
              <a:t>με τις οποίες να αντιμετωπίζει ευθέως τα φοβικά ερεθίσματα.</a:t>
            </a:r>
          </a:p>
          <a:p>
            <a:pPr marL="514350" indent="-514350">
              <a:buFont typeface="+mj-lt"/>
              <a:buAutoNum type="arabicParenR"/>
            </a:pPr>
            <a:endParaRPr lang="el-GR" sz="2200" dirty="0" smtClean="0"/>
          </a:p>
          <a:p>
            <a:endParaRPr lang="el-GR" sz="2500" dirty="0" smtClean="0"/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</a:t>
            </a:r>
            <a:r>
              <a:rPr lang="el-GR" b="1" dirty="0" err="1" smtClean="0"/>
              <a:t>μπορουμε</a:t>
            </a:r>
            <a:r>
              <a:rPr lang="el-GR" b="1" dirty="0" smtClean="0"/>
              <a:t> να </a:t>
            </a:r>
            <a:r>
              <a:rPr lang="el-GR" b="1" dirty="0" err="1" smtClean="0"/>
              <a:t>κανουμε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7594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7"/>
            </a:pPr>
            <a:r>
              <a:rPr lang="el-GR" sz="2000" b="1" i="1" dirty="0" err="1" smtClean="0"/>
              <a:t>Φυσιολογικοποιούμε</a:t>
            </a:r>
            <a:r>
              <a:rPr lang="el-GR" sz="2000" b="1" i="1" dirty="0" smtClean="0"/>
              <a:t> </a:t>
            </a:r>
            <a:r>
              <a:rPr lang="el-GR" sz="2000" i="1" dirty="0" smtClean="0"/>
              <a:t>αυτό που νιώθει.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l-GR" sz="2000" b="1" i="1" dirty="0" smtClean="0"/>
              <a:t>Χρησιμοποιούμε παιδικά βιβλία</a:t>
            </a:r>
            <a:r>
              <a:rPr lang="el-GR" sz="2000" i="1" dirty="0" smtClean="0"/>
              <a:t>.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l-GR" sz="2000" b="1" i="1" dirty="0" smtClean="0"/>
              <a:t>Αναφέρουμε κάποιες δικές μας φοβίες</a:t>
            </a:r>
            <a:r>
              <a:rPr lang="el-GR" sz="2000" i="1" dirty="0" smtClean="0"/>
              <a:t> και πώς τις διαχειριστήκαμε.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l-GR" sz="2000" b="1" i="1" dirty="0" smtClean="0"/>
              <a:t>Ελέγχουμε τους δικούς μας αδικαιολόγητους φόβους</a:t>
            </a:r>
            <a:r>
              <a:rPr lang="el-GR" sz="2000" i="1" dirty="0" smtClean="0"/>
              <a:t>, ώστε να μην τους μεταδίδουμε στο παιδί.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l-GR" sz="2000" b="1" i="1" dirty="0" smtClean="0"/>
              <a:t>Καλλιεργούμε από νωρίς την εμπιστοσύνη στον εαυτό του</a:t>
            </a:r>
            <a:r>
              <a:rPr lang="el-GR" sz="2000" i="1" dirty="0" smtClean="0"/>
              <a:t>, την αυτοπεποίθηση, αυτονομία.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l-GR" sz="2000" i="1" dirty="0" smtClean="0"/>
              <a:t>Αν οι φοβία επιμένει, αν γίνεται εντονότερη με το πέρασμα του χρόνου, ή αν δυσκολεύει τη καθημερινότητα του παιδιού ή των γονιών, </a:t>
            </a:r>
            <a:r>
              <a:rPr lang="el-GR" sz="2000" b="1" i="1" dirty="0" smtClean="0"/>
              <a:t>απευθυνόμαστε σε κάποιον ειδικό.</a:t>
            </a:r>
          </a:p>
          <a:p>
            <a:endParaRPr lang="el-GR" sz="20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Irini\Desktop\ΠΡΟΣΧΟΛΙΚΗ ΗΛΙΚΙΑ\φωτο\discipl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785794"/>
            <a:ext cx="2188601" cy="185189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err="1" smtClean="0"/>
              <a:t>επικοινωνια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l-GR" i="1" dirty="0" smtClean="0"/>
          </a:p>
          <a:p>
            <a:pPr>
              <a:buFont typeface="Arial" pitchFamily="34" charset="0"/>
              <a:buChar char="•"/>
            </a:pPr>
            <a:r>
              <a:rPr lang="el-GR" sz="2000" i="1" dirty="0" smtClean="0"/>
              <a:t>«μιλάμε λιγότερο και ακούμε περισσότερο»</a:t>
            </a:r>
          </a:p>
          <a:p>
            <a:pPr>
              <a:buFont typeface="Arial" pitchFamily="34" charset="0"/>
              <a:buChar char="•"/>
            </a:pPr>
            <a:r>
              <a:rPr lang="el-GR" sz="2000" i="1" dirty="0" smtClean="0"/>
              <a:t>μη επικριτική διάθεση</a:t>
            </a:r>
          </a:p>
          <a:p>
            <a:pPr>
              <a:buFont typeface="Arial" pitchFamily="34" charset="0"/>
              <a:buChar char="•"/>
            </a:pPr>
            <a:r>
              <a:rPr lang="el-GR" sz="2000" i="1" dirty="0" smtClean="0"/>
              <a:t>εκφράζουμε κι εμείς οι ίδιοι τα συναισθήματά μας, για να μάθει να το κάνει και το παιδί.</a:t>
            </a:r>
          </a:p>
          <a:p>
            <a:pPr>
              <a:buFont typeface="Arial" pitchFamily="34" charset="0"/>
              <a:buChar char="•"/>
            </a:pPr>
            <a:r>
              <a:rPr lang="el-GR" sz="2000" i="1" dirty="0" smtClean="0"/>
              <a:t>σεβόμαστε την άποψή του.</a:t>
            </a:r>
          </a:p>
          <a:p>
            <a:pPr>
              <a:buFont typeface="Arial" pitchFamily="34" charset="0"/>
              <a:buChar char="•"/>
            </a:pPr>
            <a:endParaRPr lang="el-GR" sz="2200" i="1" dirty="0" smtClean="0"/>
          </a:p>
          <a:p>
            <a:pPr>
              <a:buNone/>
            </a:pPr>
            <a:endParaRPr lang="el-GR" sz="2200" i="1" dirty="0" smtClean="0"/>
          </a:p>
          <a:p>
            <a:pPr>
              <a:buNone/>
            </a:pPr>
            <a:r>
              <a:rPr lang="el-GR" sz="2000" dirty="0" smtClean="0"/>
              <a:t>Η εδραίωση της επικοινωνίας σε αυτή την ηλικία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dirty="0" smtClean="0"/>
              <a:t>πολύ βασική και για τη συνέχεια.</a:t>
            </a:r>
          </a:p>
          <a:p>
            <a:pPr>
              <a:buNone/>
            </a:pPr>
            <a:r>
              <a:rPr lang="el-GR" sz="2000" dirty="0" smtClean="0"/>
              <a:t>Όχι στην εφηβεία έναρξη της επικοινωνίας!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blogs.sch.gr/3gymglyf/files/2013/03/8470795232_716b34aa1d_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00306"/>
            <a:ext cx="3103426" cy="28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απαραιτητεσ</a:t>
            </a:r>
            <a:r>
              <a:rPr lang="el-GR" b="1" dirty="0" smtClean="0"/>
              <a:t> </a:t>
            </a:r>
            <a:r>
              <a:rPr lang="el-GR" b="1" dirty="0" err="1" smtClean="0"/>
              <a:t>προϋποθεσεισ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2000240"/>
            <a:ext cx="4643470" cy="461658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l-GR" sz="8000" i="1" dirty="0" smtClean="0">
                <a:cs typeface="Arial" pitchFamily="34" charset="0"/>
              </a:rPr>
              <a:t>Πολύ καλή επικοινωνία - συνεργασία με τον δάσκαλο.</a:t>
            </a:r>
          </a:p>
          <a:p>
            <a:pPr>
              <a:buFont typeface="Wingdings" pitchFamily="2" charset="2"/>
              <a:buChar char="q"/>
            </a:pPr>
            <a:endParaRPr lang="el-GR" sz="8000" i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8000" i="1" dirty="0" smtClean="0">
                <a:cs typeface="Arial" pitchFamily="34" charset="0"/>
              </a:rPr>
              <a:t>Σωστά ενημερωμένοι γονείς </a:t>
            </a:r>
            <a:r>
              <a:rPr lang="en-US" sz="8000" i="1" dirty="0" smtClean="0">
                <a:cs typeface="Arial" pitchFamily="34" charset="0"/>
              </a:rPr>
              <a:t> </a:t>
            </a:r>
            <a:r>
              <a:rPr lang="el-GR" sz="8000" i="1" dirty="0" smtClean="0">
                <a:cs typeface="Arial" pitchFamily="34" charset="0"/>
              </a:rPr>
              <a:t>(</a:t>
            </a:r>
            <a:r>
              <a:rPr lang="en-US" sz="8000" i="1" dirty="0" smtClean="0">
                <a:cs typeface="Arial" pitchFamily="34" charset="0"/>
              </a:rPr>
              <a:t>internet</a:t>
            </a:r>
            <a:r>
              <a:rPr lang="el-GR" sz="8000" i="1" dirty="0" smtClean="0">
                <a:cs typeface="Arial" pitchFamily="34" charset="0"/>
              </a:rPr>
              <a:t>, ενημερωτικές εκδηλώσεις)</a:t>
            </a:r>
          </a:p>
          <a:p>
            <a:pPr>
              <a:buNone/>
            </a:pPr>
            <a:r>
              <a:rPr lang="en-US" sz="7200" i="1" dirty="0" smtClean="0">
                <a:cs typeface="Arial" pitchFamily="34" charset="0"/>
              </a:rPr>
              <a:t>    </a:t>
            </a:r>
            <a:r>
              <a:rPr lang="el-GR" sz="7200" i="1" dirty="0" smtClean="0">
                <a:cs typeface="Arial" pitchFamily="34" charset="0"/>
              </a:rPr>
              <a:t>{</a:t>
            </a:r>
            <a:r>
              <a:rPr lang="en-US" sz="7200" i="1" dirty="0" smtClean="0">
                <a:cs typeface="Arial" pitchFamily="34" charset="0"/>
              </a:rPr>
              <a:t>e-psychology.gr</a:t>
            </a:r>
            <a:r>
              <a:rPr lang="el-GR" sz="7200" i="1" dirty="0" smtClean="0">
                <a:cs typeface="Arial" pitchFamily="34" charset="0"/>
              </a:rPr>
              <a:t>                       </a:t>
            </a:r>
            <a:r>
              <a:rPr lang="en-US" sz="7200" i="1" dirty="0" smtClean="0">
                <a:cs typeface="Arial" pitchFamily="34" charset="0"/>
              </a:rPr>
              <a:t>parents.gr</a:t>
            </a:r>
            <a:r>
              <a:rPr lang="el-GR" sz="7200" i="1" dirty="0" smtClean="0">
                <a:cs typeface="Arial" pitchFamily="34" charset="0"/>
              </a:rPr>
              <a:t>/</a:t>
            </a:r>
            <a:r>
              <a:rPr lang="en-US" sz="7200" i="1" dirty="0" smtClean="0">
                <a:cs typeface="Arial" pitchFamily="34" charset="0"/>
              </a:rPr>
              <a:t>iatronet.gr</a:t>
            </a:r>
            <a:r>
              <a:rPr lang="el-GR" sz="7200" i="1" dirty="0" smtClean="0">
                <a:cs typeface="Arial" pitchFamily="34" charset="0"/>
              </a:rPr>
              <a:t>/</a:t>
            </a:r>
            <a:r>
              <a:rPr lang="en-US" sz="7200" i="1" dirty="0" smtClean="0">
                <a:cs typeface="Arial" pitchFamily="34" charset="0"/>
              </a:rPr>
              <a:t>e-child.gr</a:t>
            </a:r>
            <a:r>
              <a:rPr lang="el-GR" sz="7200" i="1" dirty="0" smtClean="0">
                <a:cs typeface="Arial" pitchFamily="34" charset="0"/>
              </a:rPr>
              <a:t>}</a:t>
            </a:r>
          </a:p>
          <a:p>
            <a:pPr>
              <a:buFont typeface="Wingdings" pitchFamily="2" charset="2"/>
              <a:buChar char="q"/>
            </a:pPr>
            <a:endParaRPr lang="el-GR" sz="8800" i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8000" i="1" dirty="0" smtClean="0">
                <a:cs typeface="Arial" pitchFamily="34" charset="0"/>
              </a:rPr>
              <a:t>Να συμβουλευόμαστε τους ειδικούς, όταν χρειάζεται.</a:t>
            </a:r>
          </a:p>
          <a:p>
            <a:pPr>
              <a:buFont typeface="Wingdings" pitchFamily="2" charset="2"/>
              <a:buChar char="q"/>
            </a:pPr>
            <a:endParaRPr lang="el-GR" sz="8000" i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8000" i="1" dirty="0" smtClean="0">
                <a:cs typeface="Arial" pitchFamily="34" charset="0"/>
              </a:rPr>
              <a:t>Η καλύτερη αντιμετώπιση είναι η πρόληψη.</a:t>
            </a:r>
          </a:p>
          <a:p>
            <a:pPr>
              <a:buFont typeface="Wingdings" pitchFamily="2" charset="2"/>
              <a:buChar char="q"/>
            </a:pPr>
            <a:endParaRPr lang="el-GR" sz="8000" i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8000" i="1" dirty="0" smtClean="0">
                <a:cs typeface="Arial" pitchFamily="34" charset="0"/>
              </a:rPr>
              <a:t>Ο γονιός να μην ξεχνά να φροντίζει και τον εαυτό του.</a:t>
            </a:r>
            <a:endParaRPr lang="el-GR" sz="8000" i="1" dirty="0" smtClean="0"/>
          </a:p>
          <a:p>
            <a:endParaRPr lang="el-GR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  <p:pic>
        <p:nvPicPr>
          <p:cNvPr id="13" name="Picture 2" descr="http://www.protypa.gr/images/2013/seminaria_2013_L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643188"/>
            <a:ext cx="5286375" cy="398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714348" y="2071678"/>
            <a:ext cx="7467600" cy="147161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Σας ευχαριστώ </a:t>
            </a:r>
            <a:br>
              <a:rPr kumimoji="0" lang="el-G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</a:br>
            <a:r>
              <a:rPr kumimoji="0" lang="el-G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για την προσοχή σας!</a:t>
            </a:r>
            <a:endParaRPr kumimoji="0" lang="el-GR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err="1" smtClean="0"/>
              <a:t>Θεματα</a:t>
            </a:r>
            <a:r>
              <a:rPr lang="el-GR" b="1" dirty="0" smtClean="0"/>
              <a:t> σε </a:t>
            </a:r>
            <a:r>
              <a:rPr lang="el-GR" b="1" dirty="0" err="1" smtClean="0"/>
              <a:t>αυτη</a:t>
            </a:r>
            <a:r>
              <a:rPr lang="el-GR" b="1" dirty="0" smtClean="0"/>
              <a:t> την </a:t>
            </a:r>
            <a:r>
              <a:rPr lang="el-GR" b="1" dirty="0" err="1" smtClean="0"/>
              <a:t>ηλικια</a:t>
            </a:r>
            <a:r>
              <a:rPr lang="el-GR" b="1" dirty="0" smtClean="0"/>
              <a:t>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Προβλήματα </a:t>
            </a:r>
            <a:r>
              <a:rPr lang="el-GR" sz="2200" i="1" u="sng" dirty="0" smtClean="0"/>
              <a:t>συμπεριφοράς</a:t>
            </a:r>
            <a:endParaRPr lang="el-GR" sz="2200" dirty="0" smtClean="0"/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Προβλήματα </a:t>
            </a:r>
            <a:r>
              <a:rPr lang="el-GR" sz="2200" i="1" u="sng" dirty="0" smtClean="0"/>
              <a:t>κοινωνικοποίησης</a:t>
            </a:r>
            <a:r>
              <a:rPr lang="el-GR" sz="2200" dirty="0" smtClean="0"/>
              <a:t> (π.χ. δεν παίζει με τα άλλα παιδιά, είναι πολύ ντροπαλός-η)</a:t>
            </a:r>
          </a:p>
          <a:p>
            <a:pPr>
              <a:buFont typeface="Wingdings" pitchFamily="2" charset="2"/>
              <a:buChar char="Ø"/>
            </a:pPr>
            <a:r>
              <a:rPr lang="el-GR" sz="2200" i="1" u="sng" dirty="0" smtClean="0"/>
              <a:t>Φοβίες</a:t>
            </a:r>
            <a:r>
              <a:rPr lang="el-GR" sz="2200" dirty="0" smtClean="0"/>
              <a:t> (π.χ. σκοτάδι, ζώα)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Σχολική άρνηση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Προβλήματα στον ύπνο (π.χ. νυχτερινή ενούρηση, δεν κοιμάται στο δωμάτιό του)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Προβλήματα με το φαγητό.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Ψυχοσωματικά συμπτώματα.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Ζήλεια στην οικογένεια.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Θέματα διαζυγίου.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Απώλεια κάποιου μέλους της οικογένειας.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Προβλήματα λόγου.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Μαθησιακά προβλήματα (π.χ. </a:t>
            </a:r>
            <a:r>
              <a:rPr lang="el-GR" sz="2200" dirty="0" err="1" smtClean="0"/>
              <a:t>υπερκινητικότητα</a:t>
            </a:r>
            <a:r>
              <a:rPr lang="el-GR" sz="2200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el-GR" sz="2200" dirty="0" smtClean="0"/>
          </a:p>
          <a:p>
            <a:pPr>
              <a:buFont typeface="Wingdings" pitchFamily="2" charset="2"/>
              <a:buChar char="Ø"/>
            </a:pPr>
            <a:endParaRPr lang="el-GR" sz="2200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1428728" y="2928934"/>
            <a:ext cx="7072362" cy="1680048"/>
          </a:xfrm>
        </p:spPr>
        <p:txBody>
          <a:bodyPr>
            <a:normAutofit/>
          </a:bodyPr>
          <a:lstStyle/>
          <a:p>
            <a:r>
              <a:rPr lang="el-GR" dirty="0" smtClean="0"/>
              <a:t>ΠΡΟΒΛΗΜΑΤΑ ΣΥΜΠΕΡΙΦΟΡΑΣ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ΠΡΟΒΛΗΜΑΤΑ ΣΥΜΠΕΡΙΦΟΡΑΣ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2000240"/>
            <a:ext cx="7467600" cy="468802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200" dirty="0" smtClean="0"/>
              <a:t>«Δεν ακούει»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l-GR" sz="2200" dirty="0" smtClean="0"/>
              <a:t>Αντιμιλάει</a:t>
            </a:r>
          </a:p>
          <a:p>
            <a:pPr>
              <a:buFont typeface="Wingdings" pitchFamily="2" charset="2"/>
              <a:buChar char="q"/>
            </a:pPr>
            <a:endParaRPr lang="el-GR" sz="2200" dirty="0" smtClean="0"/>
          </a:p>
          <a:p>
            <a:pPr>
              <a:buFont typeface="Wingdings" pitchFamily="2" charset="2"/>
              <a:buChar char="q"/>
            </a:pPr>
            <a:r>
              <a:rPr lang="el-GR" sz="2200" dirty="0" smtClean="0"/>
              <a:t>Επιθετικότητα</a:t>
            </a:r>
          </a:p>
          <a:p>
            <a:pPr>
              <a:buFont typeface="Wingdings" pitchFamily="2" charset="2"/>
              <a:buChar char="q"/>
            </a:pPr>
            <a:endParaRPr lang="el-GR" sz="2200" dirty="0" smtClean="0"/>
          </a:p>
          <a:p>
            <a:pPr>
              <a:buFont typeface="Wingdings" pitchFamily="2" charset="2"/>
              <a:buChar char="q"/>
            </a:pPr>
            <a:r>
              <a:rPr lang="el-GR" sz="2200" dirty="0" smtClean="0"/>
              <a:t>Λέει ψέματα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5" name="Picture 2" descr="C:\Users\Irini\Desktop\ΠΡΟΣΧΟΛΙΚΗ ΗΛΙΚΙΑ\φωτο\paidi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643314"/>
            <a:ext cx="3984694" cy="2643181"/>
          </a:xfrm>
          <a:prstGeom prst="rect">
            <a:avLst/>
          </a:prstGeom>
          <a:noFill/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rini\Desktop\ΠΡΟΣΧΟΛΙΚΗ ΗΛΙΚΙΑ\φωτο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184417"/>
            <a:ext cx="2962280" cy="2673583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err="1" smtClean="0"/>
              <a:t>Βασικοι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κανονεσ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διαπαιδαγωγησησ</a:t>
            </a:r>
            <a:endParaRPr lang="el-GR" sz="3200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Αποφυγή σωματικής τιμωρίας, «ξύλο»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Κοινή στάση μεταξύ των γονιών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Όρια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Είμαστε συνεπείς σε αυτά που λέμε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Όχι απειλές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Συνέπειες (φυσικές συνέπειες/ αφαίρεση προνομίων)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Εξηγούμε πάντα με λογικά επιχειρήματα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Χρονική σύνδεση ανάμεσα                                                 στη συμπεριφορά και στη συνέπεια.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Είμαστε ειλικρινείς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l-GR" sz="3400" dirty="0" smtClean="0"/>
          </a:p>
          <a:p>
            <a:pPr>
              <a:buFont typeface="Wingdings" pitchFamily="2" charset="2"/>
              <a:buChar char="§"/>
            </a:pPr>
            <a:endParaRPr lang="el-GR" sz="3400" dirty="0" smtClean="0"/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err="1" smtClean="0"/>
              <a:t>Βασικοι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κανονεσ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διαπαιδαγωγησησ</a:t>
            </a:r>
            <a:endParaRPr lang="el-GR" sz="3200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Προσπαθούμε να κρατάμε χαμηλά τους τόνους</a:t>
            </a:r>
            <a:r>
              <a:rPr lang="en-US" sz="2000" dirty="0" smtClean="0"/>
              <a:t> /</a:t>
            </a:r>
            <a:r>
              <a:rPr lang="el-GR" sz="2000" dirty="0" smtClean="0"/>
              <a:t>προσφέρουμε θετικό πρότυπο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Κατακρίνουμε τη συγκεκριμένη συμπεριφορά και όχι το ίδιο το παιδί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Δεν συγκρίνουμε το παιδί με άλλα παιδιά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Επιβραβεύουμε τη θετική συμπεριφορά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Αφήνουμε κάποιους τομείς χωρίς κανόνες και περιορισμούς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Προσαρμόζουμε τα όρια ανάλογα με την ηλικία του παιδιού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l-GR" sz="2000" dirty="0" smtClean="0"/>
              <a:t>Αποφεύγουμε τα άκρα (υπερπροστασία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l-GR" sz="2000" dirty="0" smtClean="0"/>
              <a:t> απουσία ορίων)</a:t>
            </a:r>
          </a:p>
          <a:p>
            <a:pPr>
              <a:buFont typeface="Wingdings" pitchFamily="2" charset="2"/>
              <a:buChar char="§"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Irini\Desktop\ΠΡΟΣΧΟΛΙΚΗ ΗΛΙΚΙΑ\φωτο\lying2-276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612250"/>
            <a:ext cx="2986090" cy="324575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/>
              <a:t>Γιατι</a:t>
            </a:r>
            <a:r>
              <a:rPr lang="el-GR" b="1" dirty="0" smtClean="0"/>
              <a:t> το </a:t>
            </a:r>
            <a:r>
              <a:rPr lang="el-GR" b="1" dirty="0" err="1" smtClean="0"/>
              <a:t>παιδι</a:t>
            </a:r>
            <a:r>
              <a:rPr lang="el-GR" b="1" dirty="0" smtClean="0"/>
              <a:t> μου </a:t>
            </a:r>
            <a:r>
              <a:rPr lang="el-GR" b="1" dirty="0" err="1" smtClean="0"/>
              <a:t>λεει</a:t>
            </a:r>
            <a:r>
              <a:rPr lang="el-GR" b="1" dirty="0" smtClean="0"/>
              <a:t> </a:t>
            </a:r>
            <a:r>
              <a:rPr lang="el-GR" b="1" dirty="0" err="1" smtClean="0"/>
              <a:t>ψεματα</a:t>
            </a:r>
            <a:r>
              <a:rPr lang="en-US" b="1" dirty="0" smtClean="0"/>
              <a:t>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l-GR" sz="3600" dirty="0" smtClean="0"/>
              <a:t>Ένα παιδί δεν έχει την ίδια αντίληψη για την αλήθεια, όπως ένας ενήλικας.</a:t>
            </a:r>
          </a:p>
          <a:p>
            <a:pPr>
              <a:buFont typeface="Wingdings" pitchFamily="2" charset="2"/>
              <a:buChar char="§"/>
            </a:pPr>
            <a:r>
              <a:rPr lang="el-GR" sz="3600" dirty="0" smtClean="0"/>
              <a:t>Σε αυτές τις ηλικίες (μέχρι τα 5) τα παιδιά έχουν δυσκολία να ξεχωρίσουν το πραγματικό από το φανταστικό.</a:t>
            </a:r>
          </a:p>
          <a:p>
            <a:pPr>
              <a:buFont typeface="Wingdings" pitchFamily="2" charset="2"/>
              <a:buChar char="§"/>
            </a:pPr>
            <a:r>
              <a:rPr lang="el-GR" sz="3600" b="1" i="1" dirty="0" smtClean="0"/>
              <a:t>Εγωκεντρική σκέψη</a:t>
            </a:r>
            <a:r>
              <a:rPr lang="el-GR" sz="3600" dirty="0" smtClean="0"/>
              <a:t>.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3600" dirty="0" smtClean="0"/>
              <a:t>Μπορεί απλά να φαντάζεται και να μιλάει για κάτι που θα ήθελε να είναι αλήθεια.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3600" dirty="0" smtClean="0"/>
              <a:t>Χρειάζεται οι ίδιοι να είμαστε ειλικρινείς. 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3600" dirty="0" smtClean="0"/>
              <a:t>Επιβραβεύουμε όταν λέει την αλήθεια,                                              ακόμη κι αν είναι κάτι που δεν θέλαμε                                        να ακούσουμε</a:t>
            </a:r>
            <a:r>
              <a:rPr lang="en-US" sz="3600" dirty="0" smtClean="0"/>
              <a:t>!</a:t>
            </a:r>
            <a:endParaRPr lang="el-GR" sz="3600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sz="1600" i="1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www.psychologos-kordera.gr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571604" y="2714620"/>
            <a:ext cx="6172200" cy="1894362"/>
          </a:xfrm>
        </p:spPr>
        <p:txBody>
          <a:bodyPr/>
          <a:lstStyle/>
          <a:p>
            <a:r>
              <a:rPr lang="el-GR" dirty="0" smtClean="0"/>
              <a:t>ΚΟΙΝΩΝΙΚΟΠΟΙΗΣΗ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3818</TotalTime>
  <Words>1139</Words>
  <Application>Microsoft Office PowerPoint</Application>
  <PresentationFormat>Προβολή στην οθόνη (4:3)</PresentationFormat>
  <Paragraphs>212</Paragraphs>
  <Slides>25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Προεξοχή</vt:lpstr>
      <vt:lpstr>κατανοωντασ τα παιδια  προσχολικησ ηλικιασ…</vt:lpstr>
      <vt:lpstr>Τι εννοoυμε Προσχολικη Ηλικια;</vt:lpstr>
      <vt:lpstr>Θεματα σε αυτη την ηλικια…</vt:lpstr>
      <vt:lpstr>ΠΡΟΒΛΗΜΑΤΑ ΣΥΜΠΕΡΙΦΟΡΑΣ</vt:lpstr>
      <vt:lpstr>ΠΡΟΒΛΗΜΑΤΑ ΣΥΜΠΕΡΙΦΟΡΑΣ</vt:lpstr>
      <vt:lpstr>Βασικοι κανονεσ διαπαιδαγωγησησ</vt:lpstr>
      <vt:lpstr>Βασικοι κανονεσ διαπαιδαγωγησησ</vt:lpstr>
      <vt:lpstr>Γιατι το παιδι μου λεει ψεματα;</vt:lpstr>
      <vt:lpstr>ΚΟΙΝΩΝΙΚΟΠΟΙΗΣΗ</vt:lpstr>
      <vt:lpstr>Οι φιλιεσ στην προσχολικη ηλικια</vt:lpstr>
      <vt:lpstr>Δυσκολιεσ στην κοινωνικοποιηση</vt:lpstr>
      <vt:lpstr>Αυτοπεποιθηση</vt:lpstr>
      <vt:lpstr>Παραγοντεσ που αποδυναμωνουν την αυτοπεποιθηση…</vt:lpstr>
      <vt:lpstr>Πωσ ενισχυουμε την αυτοπεποιθηση του παιδιου;</vt:lpstr>
      <vt:lpstr>ΦΟΒΙΕΣ</vt:lpstr>
      <vt:lpstr>Φοβοσ</vt:lpstr>
      <vt:lpstr>Φοβια</vt:lpstr>
      <vt:lpstr>Οι φοβοι των παιδιων προσχολικησ ηλικιασ</vt:lpstr>
      <vt:lpstr>Πωσ δημιουργουνται οι φοbιεσ;</vt:lpstr>
      <vt:lpstr>Τι χρειαζεται να αποφυγουμε…</vt:lpstr>
      <vt:lpstr>Τι μπορουμε να κανουμε…</vt:lpstr>
      <vt:lpstr>Τι μπορουμε να κανουμε…</vt:lpstr>
      <vt:lpstr>επικοινωνια</vt:lpstr>
      <vt:lpstr>απαραιτητεσ προϋποθεσεισ…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Κατανοώντας τα Παιδιά Προσχολικής Ηλικίας…</dc:title>
  <dc:creator>Irini</dc:creator>
  <cp:lastModifiedBy>Irini</cp:lastModifiedBy>
  <cp:revision>335</cp:revision>
  <dcterms:created xsi:type="dcterms:W3CDTF">2015-02-19T15:58:45Z</dcterms:created>
  <dcterms:modified xsi:type="dcterms:W3CDTF">2015-02-28T10:19:36Z</dcterms:modified>
</cp:coreProperties>
</file>