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0" r:id="rId1"/>
  </p:sldMasterIdLst>
  <p:sldIdLst>
    <p:sldId id="270" r:id="rId2"/>
    <p:sldId id="280" r:id="rId3"/>
    <p:sldId id="257" r:id="rId4"/>
    <p:sldId id="272" r:id="rId5"/>
    <p:sldId id="276" r:id="rId6"/>
    <p:sldId id="279" r:id="rId7"/>
    <p:sldId id="259" r:id="rId8"/>
    <p:sldId id="277" r:id="rId9"/>
    <p:sldId id="278" r:id="rId10"/>
    <p:sldId id="260" r:id="rId11"/>
    <p:sldId id="282" r:id="rId12"/>
    <p:sldId id="261" r:id="rId13"/>
    <p:sldId id="262" r:id="rId14"/>
    <p:sldId id="271" r:id="rId15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34" autoAdjust="0"/>
    <p:restoredTop sz="94660"/>
  </p:normalViewPr>
  <p:slideViewPr>
    <p:cSldViewPr>
      <p:cViewPr varScale="1">
        <p:scale>
          <a:sx n="72" d="100"/>
          <a:sy n="72" d="100"/>
        </p:scale>
        <p:origin x="-9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- Τίτλος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2" name="21 - Υπότιτλος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A2410CD-1447-4D4A-AA7E-8B07365A794B}" type="datetimeFigureOut">
              <a:rPr lang="el-GR" smtClean="0"/>
              <a:pPr>
                <a:defRPr/>
              </a:pPr>
              <a:t>30/11/2011</a:t>
            </a:fld>
            <a:endParaRPr lang="el-GR" dirty="0"/>
          </a:p>
        </p:txBody>
      </p:sp>
      <p:sp>
        <p:nvSpPr>
          <p:cNvPr id="20" name="1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l-GR" dirty="0"/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9F00E10-D675-44CC-8DF5-FDE68AD936E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  <p:sp>
        <p:nvSpPr>
          <p:cNvPr id="8" name="7 - Έλλειψη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- Έλλειψη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97293F9-22A0-43D6-A975-685FBF7414EA}" type="datetimeFigureOut">
              <a:rPr lang="el-GR" smtClean="0"/>
              <a:pPr>
                <a:defRPr/>
              </a:pPr>
              <a:t>30/11/2011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48D1BE9-AA87-4D67-9F54-CA494404450D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F83EEB6-9B75-4AB6-93C8-ED5C42357BC0}" type="datetimeFigureOut">
              <a:rPr lang="el-GR" smtClean="0"/>
              <a:pPr>
                <a:defRPr/>
              </a:pPr>
              <a:t>30/11/2011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9D9B377-208F-494B-95CF-4C9EC45E5864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4A60BF3-A736-45E6-8322-A7A059741AE3}" type="datetimeFigureOut">
              <a:rPr lang="el-GR" smtClean="0"/>
              <a:pPr>
                <a:defRPr/>
              </a:pPr>
              <a:t>30/11/2011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0F9C324-206E-492D-990A-FA9D5449A9EE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31A265D-A85F-4070-B0A0-2A1AD41018D1}" type="datetimeFigureOut">
              <a:rPr lang="el-GR" smtClean="0"/>
              <a:pPr>
                <a:defRPr/>
              </a:pPr>
              <a:t>30/11/2011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14D9993-E472-4A5D-88F5-A9998CBF54BC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  <p:sp>
        <p:nvSpPr>
          <p:cNvPr id="10" name="9 - Ορθογώνιο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- Έλλειψη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- Έλλειψη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0324D46-F121-4966-B06D-8A78F7617F37}" type="datetimeFigureOut">
              <a:rPr lang="el-GR" smtClean="0"/>
              <a:pPr>
                <a:defRPr/>
              </a:pPr>
              <a:t>30/11/2011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CDB5557-C3C8-4A9A-8B42-6F115DD29D8B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601218B-B4A2-4053-AB59-B6C07388EFE3}" type="datetimeFigureOut">
              <a:rPr lang="el-GR" smtClean="0"/>
              <a:pPr>
                <a:defRPr/>
              </a:pPr>
              <a:t>30/11/2011</a:t>
            </a:fld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479B5AE-4D23-43DF-932B-3E614462B4A3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00906F6-4D5D-4953-A842-9E30002E7A0E}" type="datetimeFigureOut">
              <a:rPr lang="el-GR" smtClean="0"/>
              <a:pPr>
                <a:defRPr/>
              </a:pPr>
              <a:t>30/11/2011</a:t>
            </a:fld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8BCFDBB-2212-470B-8F2E-AC24F7C70091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DB86E94-9DF8-40FE-B489-3506D32E05B3}" type="datetimeFigureOut">
              <a:rPr lang="el-GR" smtClean="0"/>
              <a:pPr>
                <a:defRPr/>
              </a:pPr>
              <a:t>30/11/2011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9BE367D-FCB2-491D-8BD7-4554D0348298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  <p:sp>
        <p:nvSpPr>
          <p:cNvPr id="6" name="5 - Ορθογώνιο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209185C-67C0-4A32-8F7C-338726577FFC}" type="datetimeFigureOut">
              <a:rPr lang="el-GR" smtClean="0"/>
              <a:pPr>
                <a:defRPr/>
              </a:pPr>
              <a:t>30/11/2011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ED08BBD-2571-42E7-8717-5181423EFE88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DE272CB-018C-4BED-82F2-2E9065181340}" type="datetimeFigureOut">
              <a:rPr lang="el-GR" smtClean="0"/>
              <a:pPr>
                <a:defRPr/>
              </a:pPr>
              <a:t>30/11/2011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EC138A5-B7B0-4E8E-B0DA-FB4D66DB370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  <p:sp>
        <p:nvSpPr>
          <p:cNvPr id="8" name="7 - Ορθογώνιο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l-GR" dirty="0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9" name="8 - Διάγραμμα ροής: Διεργασία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9 - Διάγραμμα ροής: Διεργασία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Πίτα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- Έλλειψη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10 - Κουλούρα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- Ορθογώνιο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4 - Θέση τίτλου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Θέση κειμένου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4" name="2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E804DC21-9842-4836-A5EF-CC8720778DD5}" type="datetimeFigureOut">
              <a:rPr lang="el-GR" smtClean="0"/>
              <a:pPr>
                <a:defRPr/>
              </a:pPr>
              <a:t>30/11/2011</a:t>
            </a:fld>
            <a:endParaRPr lang="el-GR" dirty="0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el-GR" dirty="0"/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95E4B02B-8B7F-4590-9508-263AD02C8446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  <p:sp>
        <p:nvSpPr>
          <p:cNvPr id="15" name="14 - Ορθογώνιο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2987824" y="1196752"/>
            <a:ext cx="6400800" cy="209984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l-GR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Γονιός</a:t>
            </a:r>
            <a:r>
              <a:rPr lang="en-US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</a:t>
            </a:r>
            <a:r>
              <a:rPr lang="el-GR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l-GR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l-GR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Ένα επάγγελμα χωρίς προετοιμασία</a:t>
            </a:r>
            <a:endParaRPr lang="el-GR" sz="4200" dirty="0" smtClean="0">
              <a:latin typeface="+mj-lt"/>
            </a:endParaRPr>
          </a:p>
          <a:p>
            <a:endParaRPr lang="el-G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212976"/>
            <a:ext cx="3706685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4499992" y="4725144"/>
            <a:ext cx="41399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600" dirty="0" smtClean="0">
                <a:latin typeface="+mj-lt"/>
              </a:rPr>
              <a:t>Ειρήνη Κορδερά</a:t>
            </a:r>
          </a:p>
          <a:p>
            <a:r>
              <a:rPr lang="el-GR" sz="2400" b="1" i="1" dirty="0" smtClean="0">
                <a:solidFill>
                  <a:srgbClr val="C00000"/>
                </a:solidFill>
                <a:latin typeface="+mj-lt"/>
              </a:rPr>
              <a:t>Ψυχολόγος - Παιδοψυχολόγος</a:t>
            </a:r>
            <a:endParaRPr lang="el-GR" sz="2400" b="1" i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- Τίτλος"/>
          <p:cNvSpPr>
            <a:spLocks noGrp="1"/>
          </p:cNvSpPr>
          <p:nvPr>
            <p:ph type="title"/>
          </p:nvPr>
        </p:nvSpPr>
        <p:spPr>
          <a:xfrm>
            <a:off x="1331640" y="980728"/>
            <a:ext cx="7632848" cy="1008112"/>
          </a:xfrm>
        </p:spPr>
        <p:txBody>
          <a:bodyPr>
            <a:normAutofit fontScale="90000"/>
          </a:bodyPr>
          <a:lstStyle/>
          <a:p>
            <a:pPr algn="l"/>
            <a:r>
              <a:rPr lang="el-G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Μαθησιακές δυσκολίες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l-GR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187624" y="2204864"/>
            <a:ext cx="7632848" cy="4248472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l-GR" sz="2600" dirty="0" smtClean="0"/>
              <a:t>Δυσκολίες </a:t>
            </a:r>
            <a:r>
              <a:rPr lang="el-GR" sz="2600" dirty="0" smtClean="0"/>
              <a:t>λόγου και ομιλίας</a:t>
            </a:r>
            <a:endParaRPr lang="en-US" sz="2600" dirty="0" smtClean="0"/>
          </a:p>
          <a:p>
            <a:pPr>
              <a:defRPr/>
            </a:pPr>
            <a:r>
              <a:rPr lang="el-GR" sz="2600" dirty="0" smtClean="0"/>
              <a:t>Δυσκολίες γραπτού λόγου</a:t>
            </a:r>
            <a:r>
              <a:rPr lang="en-US" sz="2600" dirty="0" smtClean="0"/>
              <a:t> </a:t>
            </a:r>
            <a:r>
              <a:rPr lang="el-GR" sz="2600" dirty="0" smtClean="0"/>
              <a:t>(π.χ. δυσλεξία)</a:t>
            </a:r>
            <a:endParaRPr lang="en-US" sz="2600" dirty="0" smtClean="0"/>
          </a:p>
          <a:p>
            <a:pPr>
              <a:defRPr/>
            </a:pPr>
            <a:r>
              <a:rPr lang="el-GR" sz="2600" dirty="0" smtClean="0"/>
              <a:t>Δυσκολίες μαθηματικού λόγου</a:t>
            </a:r>
            <a:endParaRPr lang="en-US" sz="2600" dirty="0" smtClean="0"/>
          </a:p>
          <a:p>
            <a:pPr>
              <a:defRPr/>
            </a:pPr>
            <a:r>
              <a:rPr lang="el-GR" sz="2600" dirty="0" smtClean="0"/>
              <a:t>Άλλες </a:t>
            </a:r>
            <a:r>
              <a:rPr lang="el-GR" sz="2600" dirty="0" smtClean="0"/>
              <a:t>δυσκολίες (π.χ. οπτικο-κινητικές)</a:t>
            </a:r>
            <a:endParaRPr lang="en-US" sz="26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el-GR" sz="26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el-GR" sz="26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600" b="1" dirty="0" smtClean="0"/>
              <a:t>ΚΕΔΔΥ</a:t>
            </a:r>
            <a:r>
              <a:rPr lang="el-GR" sz="2600" dirty="0" smtClean="0"/>
              <a:t> </a:t>
            </a:r>
            <a:r>
              <a:rPr lang="el-GR" sz="2600" dirty="0" smtClean="0">
                <a:sym typeface="Wingdings" pitchFamily="2" charset="2"/>
              </a:rPr>
              <a:t> (</a:t>
            </a:r>
            <a:r>
              <a:rPr lang="el-GR" sz="2600" dirty="0" smtClean="0"/>
              <a:t>Κέντρο Διαφοροδιάγνωσης, Διάγνωσης και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600" dirty="0" smtClean="0"/>
              <a:t>                  Υποστήριξης)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03648" y="692696"/>
            <a:ext cx="7498080" cy="1070992"/>
          </a:xfrm>
        </p:spPr>
        <p:txBody>
          <a:bodyPr>
            <a:normAutofit/>
          </a:bodyPr>
          <a:lstStyle/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Μύθοι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259632" y="1988840"/>
            <a:ext cx="7530040" cy="3456384"/>
          </a:xfrm>
        </p:spPr>
        <p:txBody>
          <a:bodyPr>
            <a:normAutofit/>
          </a:bodyPr>
          <a:lstStyle/>
          <a:p>
            <a:r>
              <a:rPr lang="el-GR" sz="2800" i="1" dirty="0" smtClean="0"/>
              <a:t>"Τα άτομα με μαθησιακές δυσκολίες έχουν χαμηλό δείκτη νοημοσύνης "</a:t>
            </a:r>
            <a:endParaRPr lang="el-GR" sz="2800" dirty="0" smtClean="0"/>
          </a:p>
          <a:p>
            <a:endParaRPr lang="el-GR" sz="2800" dirty="0" smtClean="0"/>
          </a:p>
          <a:p>
            <a:r>
              <a:rPr lang="el-GR" sz="2800" i="1" dirty="0" smtClean="0"/>
              <a:t>"Τα άτομα με μαθησιακές δυσκολίες δεν μπορούν να μάθουν "</a:t>
            </a:r>
          </a:p>
          <a:p>
            <a:pPr>
              <a:buNone/>
            </a:pPr>
            <a:endParaRPr lang="el-GR" sz="2800" i="1" dirty="0" smtClean="0"/>
          </a:p>
          <a:p>
            <a:r>
              <a:rPr lang="el-GR" sz="2800" i="1" dirty="0" smtClean="0"/>
              <a:t>"Οι μαθησιακές δυσκολίες θεραπεύονται"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- Τίτλος"/>
          <p:cNvSpPr>
            <a:spLocks noGrp="1"/>
          </p:cNvSpPr>
          <p:nvPr>
            <p:ph type="title"/>
          </p:nvPr>
        </p:nvSpPr>
        <p:spPr>
          <a:xfrm>
            <a:off x="1403648" y="54868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l-GR" sz="3600" dirty="0" smtClean="0"/>
              <a:t>Άλλα θέματα που συχνά αντιμετωπίζουν τα παιδιά…</a:t>
            </a:r>
          </a:p>
        </p:txBody>
      </p:sp>
      <p:sp>
        <p:nvSpPr>
          <p:cNvPr id="7171" name="2 - Θέση περιεχομένου"/>
          <p:cNvSpPr>
            <a:spLocks noGrp="1"/>
          </p:cNvSpPr>
          <p:nvPr>
            <p:ph idx="1"/>
          </p:nvPr>
        </p:nvSpPr>
        <p:spPr>
          <a:xfrm>
            <a:off x="1259632" y="2033464"/>
            <a:ext cx="7272808" cy="4824536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Νυχτερινή ενούρηση</a:t>
            </a:r>
            <a:endParaRPr lang="en-US" sz="2400" dirty="0" smtClean="0"/>
          </a:p>
          <a:p>
            <a:r>
              <a:rPr lang="el-GR" sz="2400" dirty="0" smtClean="0"/>
              <a:t>Προβλήματα συμπεριφοράς</a:t>
            </a:r>
          </a:p>
          <a:p>
            <a:r>
              <a:rPr lang="el-GR" sz="2400" dirty="0" smtClean="0"/>
              <a:t>Προβλήματα κοινωνικοποίησης</a:t>
            </a:r>
          </a:p>
          <a:p>
            <a:r>
              <a:rPr lang="el-GR" sz="2400" dirty="0" smtClean="0"/>
              <a:t>Χαμηλή αυτοεκτίμηση</a:t>
            </a:r>
          </a:p>
          <a:p>
            <a:r>
              <a:rPr lang="el-GR" sz="2400" dirty="0" smtClean="0"/>
              <a:t>Σχολική άρνηση</a:t>
            </a:r>
          </a:p>
          <a:p>
            <a:r>
              <a:rPr lang="el-GR" sz="2400" dirty="0" smtClean="0"/>
              <a:t>Επιθετικότητα</a:t>
            </a:r>
          </a:p>
          <a:p>
            <a:r>
              <a:rPr lang="el-GR" sz="2400" dirty="0" smtClean="0"/>
              <a:t>Παραβατικότητα</a:t>
            </a:r>
          </a:p>
          <a:p>
            <a:r>
              <a:rPr lang="el-GR" sz="2400" dirty="0" smtClean="0"/>
              <a:t>Φοβίες (π.χ. σκοτάδι, ζώα, γιατρό)</a:t>
            </a:r>
          </a:p>
          <a:p>
            <a:r>
              <a:rPr lang="el-GR" sz="2400" dirty="0" smtClean="0"/>
              <a:t>Έντονο </a:t>
            </a:r>
            <a:r>
              <a:rPr lang="el-GR" sz="2400" dirty="0" smtClean="0"/>
              <a:t>άγχος</a:t>
            </a:r>
            <a:endParaRPr lang="el-G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852936"/>
            <a:ext cx="4032448" cy="3693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2 - Θέση περιεχομένου"/>
          <p:cNvSpPr>
            <a:spLocks noGrp="1"/>
          </p:cNvSpPr>
          <p:nvPr>
            <p:ph idx="1"/>
          </p:nvPr>
        </p:nvSpPr>
        <p:spPr>
          <a:xfrm>
            <a:off x="1115616" y="1916832"/>
            <a:ext cx="6707088" cy="2232248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l-GR" dirty="0" smtClean="0"/>
              <a:t>Τα </a:t>
            </a:r>
            <a:r>
              <a:rPr lang="el-GR" dirty="0" smtClean="0"/>
              <a:t>παιδιά είναι </a:t>
            </a:r>
            <a:r>
              <a:rPr lang="el-GR" dirty="0" smtClean="0"/>
              <a:t>ευτυχισμένα όταν </a:t>
            </a:r>
          </a:p>
          <a:p>
            <a:pPr algn="ctr">
              <a:buFont typeface="Arial" charset="0"/>
              <a:buNone/>
            </a:pPr>
            <a:r>
              <a:rPr lang="el-GR" dirty="0" smtClean="0"/>
              <a:t>έχουν ευτυχισμένους γονείς!</a:t>
            </a:r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91680" y="2492896"/>
            <a:ext cx="7174552" cy="1143000"/>
          </a:xfrm>
        </p:spPr>
        <p:txBody>
          <a:bodyPr>
            <a:normAutofit fontScale="90000"/>
          </a:bodyPr>
          <a:lstStyle/>
          <a:p>
            <a:r>
              <a:rPr lang="el-GR" sz="4000" dirty="0" smtClean="0"/>
              <a:t>Σας ευχαριστώ που με ακούσατε</a:t>
            </a:r>
            <a:endParaRPr lang="el-GR" sz="4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5085184"/>
            <a:ext cx="1154779" cy="92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221088"/>
            <a:ext cx="1514819" cy="121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790949"/>
            <a:ext cx="2987824" cy="3067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Τίτλος"/>
          <p:cNvSpPr>
            <a:spLocks noGrp="1"/>
          </p:cNvSpPr>
          <p:nvPr>
            <p:ph type="title"/>
          </p:nvPr>
        </p:nvSpPr>
        <p:spPr>
          <a:xfrm>
            <a:off x="1403648" y="692696"/>
            <a:ext cx="7498080" cy="1143000"/>
          </a:xfrm>
        </p:spPr>
        <p:txBody>
          <a:bodyPr/>
          <a:lstStyle/>
          <a:p>
            <a:r>
              <a:rPr lang="el-G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 παιδιά χρειάζονται…</a:t>
            </a:r>
            <a:endParaRPr lang="el-GR" dirty="0"/>
          </a:p>
        </p:txBody>
      </p:sp>
      <p:sp>
        <p:nvSpPr>
          <p:cNvPr id="7" name="6 - Θέση περιεχομένου"/>
          <p:cNvSpPr>
            <a:spLocks noGrp="1"/>
          </p:cNvSpPr>
          <p:nvPr>
            <p:ph idx="1"/>
          </p:nvPr>
        </p:nvSpPr>
        <p:spPr>
          <a:xfrm>
            <a:off x="1403648" y="2348880"/>
            <a:ext cx="7498080" cy="3421360"/>
          </a:xfrm>
        </p:spPr>
        <p:txBody>
          <a:bodyPr/>
          <a:lstStyle/>
          <a:p>
            <a:r>
              <a:rPr lang="el-GR" dirty="0" smtClean="0"/>
              <a:t>Αγάπη </a:t>
            </a:r>
          </a:p>
          <a:p>
            <a:r>
              <a:rPr lang="el-GR" dirty="0" smtClean="0"/>
              <a:t>Αποδοχή</a:t>
            </a:r>
          </a:p>
          <a:p>
            <a:r>
              <a:rPr lang="el-GR" dirty="0" smtClean="0"/>
              <a:t>Όρια </a:t>
            </a:r>
            <a:r>
              <a:rPr lang="el-GR" i="1" dirty="0" smtClean="0"/>
              <a:t>(σταθερά, ξεκάθαρα, κοινά)</a:t>
            </a:r>
          </a:p>
          <a:p>
            <a:r>
              <a:rPr lang="el-GR" dirty="0" smtClean="0"/>
              <a:t>Επικοινωνία</a:t>
            </a:r>
            <a:endParaRPr lang="en-US" dirty="0" smtClean="0"/>
          </a:p>
          <a:p>
            <a:r>
              <a:rPr lang="el-GR" dirty="0" smtClean="0"/>
              <a:t>Εμπιστοσύνη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- Τίτλος"/>
          <p:cNvSpPr>
            <a:spLocks noGrp="1"/>
          </p:cNvSpPr>
          <p:nvPr>
            <p:ph type="title"/>
          </p:nvPr>
        </p:nvSpPr>
        <p:spPr>
          <a:xfrm>
            <a:off x="1403648" y="620688"/>
            <a:ext cx="7498080" cy="1080120"/>
          </a:xfrm>
        </p:spPr>
        <p:txBody>
          <a:bodyPr>
            <a:normAutofit/>
          </a:bodyPr>
          <a:lstStyle/>
          <a:p>
            <a:r>
              <a:rPr lang="el-GR" b="1" dirty="0" smtClean="0"/>
              <a:t>	</a:t>
            </a:r>
            <a:r>
              <a:rPr lang="el-G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Στόχος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l-G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Αυτοπεποίθηση</a:t>
            </a:r>
          </a:p>
        </p:txBody>
      </p:sp>
      <p:sp>
        <p:nvSpPr>
          <p:cNvPr id="3075" name="2 - Θέση περιεχομένου"/>
          <p:cNvSpPr>
            <a:spLocks noGrp="1"/>
          </p:cNvSpPr>
          <p:nvPr>
            <p:ph idx="1"/>
          </p:nvPr>
        </p:nvSpPr>
        <p:spPr>
          <a:xfrm>
            <a:off x="1187624" y="1844824"/>
            <a:ext cx="7499176" cy="3921299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Arial" charset="0"/>
              <a:buNone/>
            </a:pPr>
            <a:r>
              <a:rPr lang="el-GR" sz="3900" i="1" dirty="0" smtClean="0"/>
              <a:t>    Η αυτοπεποίθηση μαθαίνεται. Πώς</a:t>
            </a:r>
            <a:r>
              <a:rPr lang="en-US" sz="3900" i="1" dirty="0" smtClean="0"/>
              <a:t>;</a:t>
            </a:r>
          </a:p>
          <a:p>
            <a:pPr algn="just">
              <a:buFont typeface="Arial" charset="0"/>
              <a:buNone/>
            </a:pPr>
            <a:endParaRPr lang="en-US" b="1" dirty="0" smtClean="0"/>
          </a:p>
          <a:p>
            <a:pPr algn="just">
              <a:buFont typeface="Arial" charset="0"/>
              <a:buNone/>
            </a:pPr>
            <a:endParaRPr lang="el-GR" b="1" dirty="0" smtClean="0"/>
          </a:p>
          <a:p>
            <a:r>
              <a:rPr lang="el-GR" dirty="0" smtClean="0"/>
              <a:t>Ελευθερία</a:t>
            </a:r>
          </a:p>
          <a:p>
            <a:r>
              <a:rPr lang="el-GR" dirty="0" smtClean="0"/>
              <a:t>Ενίσχυση</a:t>
            </a:r>
          </a:p>
          <a:p>
            <a:r>
              <a:rPr lang="el-GR" dirty="0" smtClean="0"/>
              <a:t>Κρίνουμε </a:t>
            </a:r>
            <a:r>
              <a:rPr lang="el-GR" i="1" u="sng" dirty="0" smtClean="0"/>
              <a:t>τη συγκεκριμένη συμπεριφορά</a:t>
            </a:r>
            <a:r>
              <a:rPr lang="el-GR" i="1" dirty="0" smtClean="0"/>
              <a:t>, </a:t>
            </a:r>
            <a:r>
              <a:rPr lang="el-GR" dirty="0" smtClean="0"/>
              <a:t>όχι το άτομο</a:t>
            </a:r>
          </a:p>
          <a:p>
            <a:r>
              <a:rPr lang="el-GR" dirty="0" smtClean="0"/>
              <a:t>Εξηγούμε γιατί</a:t>
            </a:r>
            <a:endParaRPr lang="en-US" dirty="0" smtClean="0"/>
          </a:p>
          <a:p>
            <a:r>
              <a:rPr lang="el-GR" dirty="0" smtClean="0"/>
              <a:t>Όχι συγκρίσεις </a:t>
            </a:r>
          </a:p>
          <a:p>
            <a:pPr>
              <a:buFont typeface="Arial" charset="0"/>
              <a:buNone/>
            </a:pPr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563888" y="548680"/>
            <a:ext cx="529208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εφηβεία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419872" y="1628800"/>
            <a:ext cx="5724128" cy="454759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l-GR" i="1" dirty="0" smtClean="0"/>
              <a:t>Η περίοδος των μεγάλων αλλαγών</a:t>
            </a:r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endParaRPr lang="el-GR" sz="1050" i="1" dirty="0" smtClean="0"/>
          </a:p>
          <a:p>
            <a:r>
              <a:rPr lang="el-GR" sz="3000" dirty="0" smtClean="0"/>
              <a:t>βιολογικές αλλαγές</a:t>
            </a:r>
          </a:p>
          <a:p>
            <a:r>
              <a:rPr lang="el-GR" sz="3000" dirty="0" smtClean="0"/>
              <a:t>ψυχολογικές μεταπτώσεις</a:t>
            </a:r>
          </a:p>
          <a:p>
            <a:r>
              <a:rPr lang="el-GR" sz="3000" dirty="0" smtClean="0"/>
              <a:t>έντονο ενδιαφέρον για σεξουαλικά θέματα</a:t>
            </a:r>
          </a:p>
          <a:p>
            <a:r>
              <a:rPr lang="el-GR" sz="3000" dirty="0" smtClean="0"/>
              <a:t>διαφοροποίηση από τους γονείς</a:t>
            </a:r>
          </a:p>
          <a:p>
            <a:r>
              <a:rPr lang="el-GR" sz="3000" dirty="0" smtClean="0"/>
              <a:t>αναζήτηση ταυτότητας</a:t>
            </a:r>
          </a:p>
          <a:p>
            <a:endParaRPr lang="el-GR" dirty="0" smtClean="0"/>
          </a:p>
          <a:p>
            <a:endParaRPr lang="el-GR" dirty="0"/>
          </a:p>
        </p:txBody>
      </p:sp>
      <p:pic>
        <p:nvPicPr>
          <p:cNvPr id="4" name="Picture 2" descr="woman-b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4198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75656" y="908720"/>
            <a:ext cx="7354064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Χρήσιμες ιστοσελίδες…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547664" y="2492896"/>
            <a:ext cx="7056784" cy="3816424"/>
          </a:xfrm>
        </p:spPr>
        <p:txBody>
          <a:bodyPr/>
          <a:lstStyle/>
          <a:p>
            <a:r>
              <a:rPr lang="en-US" dirty="0" smtClean="0">
                <a:latin typeface="Corbel" pitchFamily="34" charset="0"/>
              </a:rPr>
              <a:t>e-psychology.gr</a:t>
            </a:r>
          </a:p>
          <a:p>
            <a:r>
              <a:rPr lang="en-US" dirty="0" smtClean="0">
                <a:latin typeface="Corbel" pitchFamily="34" charset="0"/>
              </a:rPr>
              <a:t>parents.gr</a:t>
            </a:r>
            <a:endParaRPr lang="el-GR" dirty="0" smtClean="0">
              <a:latin typeface="Corbel" pitchFamily="34" charset="0"/>
            </a:endParaRPr>
          </a:p>
          <a:p>
            <a:r>
              <a:rPr lang="en-US" dirty="0" smtClean="0">
                <a:latin typeface="Corbel" pitchFamily="34" charset="0"/>
              </a:rPr>
              <a:t>iatronet.gr</a:t>
            </a:r>
            <a:endParaRPr lang="el-GR" dirty="0" smtClean="0">
              <a:latin typeface="Corbel" pitchFamily="34" charset="0"/>
            </a:endParaRPr>
          </a:p>
          <a:p>
            <a:r>
              <a:rPr lang="en-US" dirty="0" smtClean="0">
                <a:latin typeface="Corbel" pitchFamily="34" charset="0"/>
              </a:rPr>
              <a:t>e-child.gr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περιεχομένου"/>
          <p:cNvSpPr>
            <a:spLocks noGrp="1"/>
          </p:cNvSpPr>
          <p:nvPr>
            <p:ph sz="half" idx="1"/>
          </p:nvPr>
        </p:nvSpPr>
        <p:spPr>
          <a:xfrm>
            <a:off x="467544" y="1916832"/>
            <a:ext cx="8153400" cy="3992563"/>
          </a:xfrm>
        </p:spPr>
        <p:txBody>
          <a:bodyPr/>
          <a:lstStyle/>
          <a:p>
            <a:pPr>
              <a:buNone/>
            </a:pPr>
            <a:r>
              <a:rPr lang="el-GR" dirty="0" smtClean="0">
                <a:solidFill>
                  <a:schemeClr val="accent3">
                    <a:lumMod val="50000"/>
                  </a:schemeClr>
                </a:solidFill>
              </a:rPr>
              <a:t>                                  </a:t>
            </a:r>
            <a:r>
              <a:rPr lang="el-GR" sz="4400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</a:p>
          <a:p>
            <a:pPr>
              <a:buNone/>
            </a:pPr>
            <a:r>
              <a:rPr lang="el-GR" sz="4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l-GR" sz="4400" dirty="0" smtClean="0">
                <a:solidFill>
                  <a:schemeClr val="accent3">
                    <a:lumMod val="50000"/>
                  </a:schemeClr>
                </a:solidFill>
              </a:rPr>
              <a:t>                        Διάβασμα</a:t>
            </a:r>
            <a:endParaRPr lang="el-GR" sz="44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014192"/>
            <a:ext cx="2843808" cy="284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1 - Τίτλος"/>
          <p:cNvSpPr>
            <a:spLocks noGrp="1"/>
          </p:cNvSpPr>
          <p:nvPr>
            <p:ph type="title"/>
          </p:nvPr>
        </p:nvSpPr>
        <p:spPr>
          <a:xfrm>
            <a:off x="1403648" y="548680"/>
            <a:ext cx="7509520" cy="1143000"/>
          </a:xfrm>
        </p:spPr>
        <p:txBody>
          <a:bodyPr>
            <a:normAutofit fontScale="90000"/>
          </a:bodyPr>
          <a:lstStyle/>
          <a:p>
            <a:r>
              <a:rPr lang="el-G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Συμβουλές </a:t>
            </a:r>
            <a:r>
              <a:rPr lang="el-G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για </a:t>
            </a:r>
            <a:r>
              <a:rPr lang="el-G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αποδοτικό διάβασμα</a:t>
            </a:r>
          </a:p>
        </p:txBody>
      </p:sp>
      <p:sp>
        <p:nvSpPr>
          <p:cNvPr id="5123" name="2 - Θέση περιεχομένου"/>
          <p:cNvSpPr>
            <a:spLocks noGrp="1"/>
          </p:cNvSpPr>
          <p:nvPr>
            <p:ph idx="1"/>
          </p:nvPr>
        </p:nvSpPr>
        <p:spPr>
          <a:xfrm>
            <a:off x="1259632" y="2204864"/>
            <a:ext cx="7128792" cy="3528392"/>
          </a:xfrm>
        </p:spPr>
        <p:txBody>
          <a:bodyPr>
            <a:normAutofit fontScale="92500" lnSpcReduction="10000"/>
          </a:bodyPr>
          <a:lstStyle/>
          <a:p>
            <a:r>
              <a:rPr lang="el-GR" sz="3000" dirty="0" smtClean="0"/>
              <a:t>Αυτονομία. Δεν </a:t>
            </a:r>
            <a:r>
              <a:rPr lang="el-GR" sz="3000" dirty="0" smtClean="0"/>
              <a:t>διαβάζουμε μαζί! Βοηθάμε.</a:t>
            </a:r>
          </a:p>
          <a:p>
            <a:r>
              <a:rPr lang="el-GR" sz="3000" dirty="0" smtClean="0"/>
              <a:t>Οργάνωση (χώρος</a:t>
            </a:r>
            <a:r>
              <a:rPr lang="el-GR" sz="3000" dirty="0" smtClean="0"/>
              <a:t>, </a:t>
            </a:r>
            <a:r>
              <a:rPr lang="el-GR" sz="3000" dirty="0" smtClean="0"/>
              <a:t>χρόνος, διαλείμματα)</a:t>
            </a:r>
            <a:endParaRPr lang="el-GR" sz="3000" dirty="0" smtClean="0"/>
          </a:p>
          <a:p>
            <a:r>
              <a:rPr lang="el-GR" sz="3000" dirty="0" smtClean="0"/>
              <a:t>Τεχνικές διαβάσματος</a:t>
            </a:r>
          </a:p>
          <a:p>
            <a:r>
              <a:rPr lang="el-GR" sz="3000" dirty="0" smtClean="0"/>
              <a:t>Διασκεδαστικό διάβασμα</a:t>
            </a:r>
            <a:endParaRPr lang="el-GR" sz="3000" dirty="0" smtClean="0"/>
          </a:p>
          <a:p>
            <a:r>
              <a:rPr lang="el-GR" sz="3000" dirty="0" smtClean="0"/>
              <a:t>Ανταμείβουμε </a:t>
            </a:r>
            <a:r>
              <a:rPr lang="el-GR" sz="3000" dirty="0" smtClean="0"/>
              <a:t>την </a:t>
            </a:r>
            <a:r>
              <a:rPr lang="el-GR" sz="3000" dirty="0" smtClean="0"/>
              <a:t>προσπάθεια</a:t>
            </a:r>
          </a:p>
          <a:p>
            <a:r>
              <a:rPr lang="el-GR" sz="3000" dirty="0" smtClean="0"/>
              <a:t>Η </a:t>
            </a:r>
            <a:r>
              <a:rPr lang="el-GR" sz="3000" dirty="0" smtClean="0"/>
              <a:t>δική μας στάση απέναντι </a:t>
            </a:r>
            <a:endParaRPr lang="el-GR" sz="3000" dirty="0" smtClean="0"/>
          </a:p>
          <a:p>
            <a:pPr>
              <a:buNone/>
            </a:pPr>
            <a:r>
              <a:rPr lang="el-GR" sz="3000" dirty="0" smtClean="0"/>
              <a:t>    στο </a:t>
            </a:r>
            <a:r>
              <a:rPr lang="el-GR" sz="3000" dirty="0" smtClean="0"/>
              <a:t>διάβασμα</a:t>
            </a:r>
          </a:p>
          <a:p>
            <a:endParaRPr lang="el-GR" dirty="0" smtClean="0"/>
          </a:p>
          <a:p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259632" y="4077072"/>
            <a:ext cx="7488832" cy="1152128"/>
          </a:xfrm>
        </p:spPr>
        <p:txBody>
          <a:bodyPr>
            <a:noAutofit/>
          </a:bodyPr>
          <a:lstStyle/>
          <a:p>
            <a:r>
              <a:rPr lang="el-GR" sz="3400" dirty="0" smtClean="0"/>
              <a:t>Τα παιδιά έχουν ανάγκη να είναι παιδιά.</a:t>
            </a:r>
            <a:br>
              <a:rPr lang="el-GR" sz="3400" dirty="0" smtClean="0"/>
            </a:br>
            <a:endParaRPr lang="el-GR" sz="34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331640" y="1484784"/>
            <a:ext cx="7530040" cy="20882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dirty="0" smtClean="0"/>
              <a:t>Όχι υπερβολικό </a:t>
            </a:r>
            <a:r>
              <a:rPr lang="el-GR" dirty="0" smtClean="0"/>
              <a:t>άγχος</a:t>
            </a:r>
          </a:p>
          <a:p>
            <a:pPr>
              <a:buNone/>
            </a:pPr>
            <a:r>
              <a:rPr lang="el-GR" dirty="0" smtClean="0"/>
              <a:t>Όχι υπερβολικά υψηλές προσδοκίες </a:t>
            </a:r>
          </a:p>
          <a:p>
            <a:pPr>
              <a:buNone/>
            </a:pPr>
            <a:r>
              <a:rPr lang="el-GR" dirty="0" smtClean="0"/>
              <a:t>Όχι </a:t>
            </a:r>
            <a:r>
              <a:rPr lang="el-GR" dirty="0" smtClean="0"/>
              <a:t>υπερφόρτωση</a:t>
            </a:r>
            <a:endParaRPr lang="el-GR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5648" y="4869159"/>
            <a:ext cx="3168352" cy="1988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>
                <a:solidFill>
                  <a:schemeClr val="accent3">
                    <a:lumMod val="50000"/>
                  </a:schemeClr>
                </a:solidFill>
              </a:rPr>
              <a:t>                                                                                                   </a:t>
            </a:r>
          </a:p>
          <a:p>
            <a:pPr>
              <a:buNone/>
            </a:pPr>
            <a:r>
              <a:rPr lang="el-GR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l-GR" dirty="0" smtClean="0">
                <a:solidFill>
                  <a:schemeClr val="accent3">
                    <a:lumMod val="50000"/>
                  </a:schemeClr>
                </a:solidFill>
              </a:rPr>
              <a:t>                </a:t>
            </a:r>
            <a:r>
              <a:rPr lang="el-GR" sz="4400" dirty="0" smtClean="0">
                <a:solidFill>
                  <a:schemeClr val="accent3">
                    <a:lumMod val="50000"/>
                  </a:schemeClr>
                </a:solidFill>
              </a:rPr>
              <a:t>Μαθησιακές δυσκολίες</a:t>
            </a:r>
            <a:endParaRPr lang="el-GR" sz="4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Ηλιοστάσιο">
  <a:themeElements>
    <a:clrScheme name="Ηλιοστάσιο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Ηλιοστάσιο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Ηλιοστάσιο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5490</TotalTime>
  <Words>240</Words>
  <Application>Microsoft Office PowerPoint</Application>
  <PresentationFormat>Προβολή στην οθόνη (4:3)</PresentationFormat>
  <Paragraphs>76</Paragraphs>
  <Slides>14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Ηλιοστάσιο</vt:lpstr>
      <vt:lpstr>Διαφάνεια 1</vt:lpstr>
      <vt:lpstr>Τα παιδιά χρειάζονται…</vt:lpstr>
      <vt:lpstr> Στόχος: Αυτοπεποίθηση</vt:lpstr>
      <vt:lpstr>εφηβεία</vt:lpstr>
      <vt:lpstr>Χρήσιμες ιστοσελίδες…</vt:lpstr>
      <vt:lpstr>Διαφάνεια 6</vt:lpstr>
      <vt:lpstr>Συμβουλές για αποδοτικό διάβασμα</vt:lpstr>
      <vt:lpstr>Τα παιδιά έχουν ανάγκη να είναι παιδιά. </vt:lpstr>
      <vt:lpstr>Διαφάνεια 9</vt:lpstr>
      <vt:lpstr>Μαθησιακές δυσκολίες </vt:lpstr>
      <vt:lpstr>Μύθοι</vt:lpstr>
      <vt:lpstr>Άλλα θέματα που συχνά αντιμετωπίζουν τα παιδιά…</vt:lpstr>
      <vt:lpstr>Διαφάνεια 13</vt:lpstr>
      <vt:lpstr>Σας ευχαριστώ που με ακούσατε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Γονιός: Ένα επάγγελμα χωρίς προετοιμασία</dc:title>
  <dc:creator>IRINI</dc:creator>
  <cp:lastModifiedBy>IRINI</cp:lastModifiedBy>
  <cp:revision>200</cp:revision>
  <dcterms:created xsi:type="dcterms:W3CDTF">2011-09-13T10:59:15Z</dcterms:created>
  <dcterms:modified xsi:type="dcterms:W3CDTF">2011-11-30T14:05:59Z</dcterms:modified>
</cp:coreProperties>
</file>