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6" r:id="rId3"/>
    <p:sldId id="269" r:id="rId4"/>
    <p:sldId id="446" r:id="rId5"/>
    <p:sldId id="447" r:id="rId6"/>
    <p:sldId id="444" r:id="rId7"/>
    <p:sldId id="445" r:id="rId8"/>
    <p:sldId id="310" r:id="rId9"/>
    <p:sldId id="349" r:id="rId10"/>
    <p:sldId id="340" r:id="rId11"/>
    <p:sldId id="408" r:id="rId12"/>
    <p:sldId id="398" r:id="rId13"/>
    <p:sldId id="341" r:id="rId14"/>
    <p:sldId id="405" r:id="rId15"/>
    <p:sldId id="440" r:id="rId16"/>
    <p:sldId id="413" r:id="rId17"/>
    <p:sldId id="449" r:id="rId18"/>
    <p:sldId id="399" r:id="rId19"/>
    <p:sldId id="356" r:id="rId20"/>
    <p:sldId id="366" r:id="rId21"/>
    <p:sldId id="424" r:id="rId22"/>
    <p:sldId id="320" r:id="rId23"/>
    <p:sldId id="426" r:id="rId24"/>
    <p:sldId id="380" r:id="rId25"/>
    <p:sldId id="287" r:id="rId26"/>
    <p:sldId id="288" r:id="rId27"/>
    <p:sldId id="291" r:id="rId28"/>
    <p:sldId id="418" r:id="rId29"/>
    <p:sldId id="419" r:id="rId30"/>
    <p:sldId id="298" r:id="rId31"/>
    <p:sldId id="420" r:id="rId32"/>
    <p:sldId id="306" r:id="rId33"/>
    <p:sldId id="297" r:id="rId34"/>
    <p:sldId id="332" r:id="rId35"/>
    <p:sldId id="422" r:id="rId36"/>
    <p:sldId id="271" r:id="rId37"/>
    <p:sldId id="272" r:id="rId38"/>
    <p:sldId id="327" r:id="rId39"/>
    <p:sldId id="428" r:id="rId40"/>
    <p:sldId id="277" r:id="rId41"/>
    <p:sldId id="430" r:id="rId42"/>
    <p:sldId id="333" r:id="rId43"/>
    <p:sldId id="331" r:id="rId44"/>
    <p:sldId id="416" r:id="rId45"/>
    <p:sldId id="435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0252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C4F464-9429-43F8-A99F-70421C4E9C40}" type="datetimeFigureOut">
              <a:rPr lang="el-GR" smtClean="0"/>
              <a:pPr/>
              <a:t>6/4/2016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CC2218-76D6-4A17-AE47-EC2E008C9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4929198"/>
            <a:ext cx="7600976" cy="1660038"/>
          </a:xfrm>
        </p:spPr>
        <p:txBody>
          <a:bodyPr>
            <a:normAutofit fontScale="40000" lnSpcReduction="20000"/>
          </a:bodyPr>
          <a:lstStyle/>
          <a:p>
            <a:pPr marR="0" algn="r">
              <a:buNone/>
            </a:pPr>
            <a:r>
              <a:rPr lang="el-GR" sz="4000" b="1" dirty="0" smtClean="0">
                <a:latin typeface="Constantia" pitchFamily="18" charset="0"/>
              </a:rPr>
              <a:t>Ειρήνη Κορδερά</a:t>
            </a:r>
          </a:p>
          <a:p>
            <a:pPr marR="0" algn="r">
              <a:buNone/>
            </a:pPr>
            <a:r>
              <a:rPr lang="el-GR" sz="4000" b="1" dirty="0" smtClean="0">
                <a:latin typeface="Constantia" pitchFamily="18" charset="0"/>
              </a:rPr>
              <a:t>Ψυχολόγος</a:t>
            </a:r>
            <a:endParaRPr lang="el-GR" sz="4000" b="1" i="1" dirty="0" smtClean="0">
              <a:solidFill>
                <a:srgbClr val="D9D9D9"/>
              </a:solidFill>
              <a:latin typeface="Constantia" pitchFamily="18" charset="0"/>
            </a:endParaRPr>
          </a:p>
          <a:p>
            <a:pPr marR="0" algn="r"/>
            <a:endParaRPr lang="el-GR" sz="3600" b="1" i="1" dirty="0" smtClean="0">
              <a:solidFill>
                <a:srgbClr val="D9D9D9"/>
              </a:solidFill>
            </a:endParaRPr>
          </a:p>
          <a:p>
            <a:pPr marR="0" algn="r">
              <a:buNone/>
            </a:pPr>
            <a:r>
              <a:rPr lang="el-G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Πτυχιούχος Α.Π.Θ.</a:t>
            </a:r>
          </a:p>
          <a:p>
            <a:pPr marR="0" algn="r">
              <a:buNone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MSc </a:t>
            </a:r>
            <a:r>
              <a:rPr lang="el-G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Ψυχολογία Υγείας </a:t>
            </a:r>
          </a:p>
          <a:p>
            <a:pPr marR="0" algn="r">
              <a:buNone/>
            </a:pP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MSc </a:t>
            </a:r>
            <a:r>
              <a:rPr lang="el-G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Ψυχολογία Παιδιού &amp; Εφήβου</a:t>
            </a:r>
          </a:p>
          <a:p>
            <a:pPr marR="0" algn="r">
              <a:buNone/>
            </a:pPr>
            <a:r>
              <a:rPr lang="el-G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Συστημική Ψυχοθεραπεία</a:t>
            </a:r>
            <a:endParaRPr lang="el-G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14818"/>
            <a:ext cx="3071834" cy="23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λλειψοειδής επεξήγηση"/>
          <p:cNvSpPr/>
          <p:nvPr/>
        </p:nvSpPr>
        <p:spPr>
          <a:xfrm rot="10800000">
            <a:off x="2285984" y="5857892"/>
            <a:ext cx="3500462" cy="10001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786050" y="5857892"/>
            <a:ext cx="2857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200" dirty="0" smtClean="0"/>
          </a:p>
          <a:p>
            <a:r>
              <a:rPr lang="el-GR" sz="1300" b="1" i="1" dirty="0" smtClean="0"/>
              <a:t>Όχι, δεν σε κατέβασα από το </a:t>
            </a:r>
            <a:r>
              <a:rPr lang="en-US" sz="1300" b="1" i="1" dirty="0" smtClean="0"/>
              <a:t>internet </a:t>
            </a:r>
            <a:r>
              <a:rPr lang="el-GR" sz="1300" b="1" i="1" dirty="0" smtClean="0"/>
              <a:t>παιδί μου, σε γέννησα!</a:t>
            </a:r>
            <a:endParaRPr lang="el-GR" sz="1300" b="1" i="1" dirty="0"/>
          </a:p>
        </p:txBody>
      </p:sp>
      <p:sp>
        <p:nvSpPr>
          <p:cNvPr id="9" name="8 - TextBox"/>
          <p:cNvSpPr txBox="1"/>
          <p:nvPr/>
        </p:nvSpPr>
        <p:spPr>
          <a:xfrm>
            <a:off x="2071670" y="2000240"/>
            <a:ext cx="6572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800" b="1" dirty="0" smtClean="0">
                <a:solidFill>
                  <a:schemeClr val="tx2"/>
                </a:solidFill>
                <a:latin typeface="Constantia" pitchFamily="18" charset="0"/>
              </a:rPr>
              <a:t>Παιδιά </a:t>
            </a:r>
            <a:r>
              <a:rPr lang="el-GR" sz="3800" b="1" dirty="0" smtClean="0">
                <a:solidFill>
                  <a:schemeClr val="tx2"/>
                </a:solidFill>
                <a:latin typeface="Constantia" pitchFamily="18" charset="0"/>
              </a:rPr>
              <a:t>και </a:t>
            </a:r>
            <a:r>
              <a:rPr lang="el-GR" sz="3800" b="1" dirty="0" smtClean="0">
                <a:solidFill>
                  <a:schemeClr val="tx2"/>
                </a:solidFill>
                <a:latin typeface="Constantia" pitchFamily="18" charset="0"/>
              </a:rPr>
              <a:t>Διαδίκτυο</a:t>
            </a:r>
            <a:r>
              <a:rPr lang="el-GR" sz="3700" b="1" dirty="0" smtClean="0">
                <a:solidFill>
                  <a:schemeClr val="tx2"/>
                </a:solidFill>
                <a:latin typeface="Constantia" pitchFamily="18" charset="0"/>
              </a:rPr>
              <a:t/>
            </a:r>
            <a:br>
              <a:rPr lang="el-GR" sz="3700" b="1" dirty="0" smtClean="0">
                <a:solidFill>
                  <a:schemeClr val="tx2"/>
                </a:solidFill>
                <a:latin typeface="Constantia" pitchFamily="18" charset="0"/>
              </a:rPr>
            </a:br>
            <a:r>
              <a:rPr lang="el-GR" sz="3400" b="1" dirty="0" smtClean="0">
                <a:solidFill>
                  <a:schemeClr val="tx2"/>
                </a:solidFill>
                <a:latin typeface="Constantia" pitchFamily="18" charset="0"/>
              </a:rPr>
              <a:t>Δυνατότητες </a:t>
            </a:r>
            <a:r>
              <a:rPr lang="el-GR" sz="3400" b="1" dirty="0" smtClean="0">
                <a:solidFill>
                  <a:schemeClr val="tx2"/>
                </a:solidFill>
                <a:latin typeface="Constantia" pitchFamily="18" charset="0"/>
              </a:rPr>
              <a:t>και </a:t>
            </a:r>
            <a:r>
              <a:rPr lang="el-GR" sz="3400" b="1" dirty="0" smtClean="0">
                <a:solidFill>
                  <a:schemeClr val="tx2"/>
                </a:solidFill>
                <a:latin typeface="Constantia" pitchFamily="18" charset="0"/>
              </a:rPr>
              <a:t>κίνδυνοι</a:t>
            </a:r>
            <a:endParaRPr lang="el-GR" sz="3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/>
              <a:t>εθισμοσ</a:t>
            </a:r>
            <a:r>
              <a:rPr lang="el-GR" b="1" dirty="0" smtClean="0"/>
              <a:t> στο </a:t>
            </a:r>
            <a:r>
              <a:rPr lang="el-GR" b="1" dirty="0" err="1" smtClean="0"/>
              <a:t>διαδικτυο</a:t>
            </a:r>
            <a:endParaRPr lang="el-GR" b="1" dirty="0"/>
          </a:p>
        </p:txBody>
      </p:sp>
      <p:sp>
        <p:nvSpPr>
          <p:cNvPr id="12290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292612"/>
          </a:xfrm>
        </p:spPr>
        <p:txBody>
          <a:bodyPr/>
          <a:lstStyle/>
          <a:p>
            <a:pPr algn="just" eaLnBrk="1" hangingPunct="1">
              <a:buNone/>
            </a:pPr>
            <a:r>
              <a:rPr lang="el-GR" sz="2000" i="1" dirty="0" smtClean="0"/>
              <a:t>το να ασχολείται κανείς με το διαδίκτυο σε τόσο μεγάλο βαθμό, ώστε τελικά να επηρεάζεται αρνητικά τόσο η λειτουργικότητά του, όσο και η σωματική και ψυχική του υγεία. </a:t>
            </a:r>
          </a:p>
        </p:txBody>
      </p:sp>
      <p:pic>
        <p:nvPicPr>
          <p:cNvPr id="6146" name="Picture 2" descr="C:\Users\IRINI\Desktop\Εθισμός στο διαδίκτυο και την τηλεόραση\φωτο\7986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286124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/>
              <a:t>Σημαδια</a:t>
            </a:r>
            <a:r>
              <a:rPr lang="el-GR" b="1" dirty="0" smtClean="0"/>
              <a:t> </a:t>
            </a:r>
            <a:r>
              <a:rPr lang="el-GR" b="1" dirty="0" err="1" smtClean="0"/>
              <a:t>Εθισμου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85778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000" dirty="0" smtClean="0"/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θέλει να περνά όλο και περισσότερο χρόνο μπροστά στον υπολογιστή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παραμελεί φίλους, οικογένεια, υποχρεώσεις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«στερητικά» συμπτώματα (εκνευρισμός, υπερένταση, επιθετικότητα, ανία)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σκέφτεται συνέχεια το πότε θα βρεθεί στον υπολογιστή (</a:t>
            </a:r>
            <a:r>
              <a:rPr lang="en-US" sz="2000" dirty="0" smtClean="0"/>
              <a:t>tablet / </a:t>
            </a:r>
            <a:r>
              <a:rPr lang="el-GR" sz="2000" dirty="0" smtClean="0"/>
              <a:t>κινητό)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θυμώνει όταν κάποιος τον διακόπτει από την διαδικτυακή του ενασχόληση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λέει ψέματα για το πόσες ώρες περνά στο διαδίκτυο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dirty="0" smtClean="0"/>
              <a:t>αδυναμία να διακόψει τη δραστηριότητα και να ελέγξει το χρόνο ενασχόλησης με το διαδίκτυο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5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2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l-G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pic>
        <p:nvPicPr>
          <p:cNvPr id="36866" name="Picture 2" descr="http://2.bp.blogspot.com/-l9Rbs3fscx8/UWHeXsXR0zI/AAAAAAAABY8/Rom6XjhGT6E/s1600/575063_Hm0r0ysZQa4.im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272"/>
            <a:ext cx="3238483" cy="1632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στατιστικα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sz="2000" dirty="0" smtClean="0"/>
              <a:t>    Σύμφωνα με μελέτη του 2014 από το Πανεπιστήμιο του Χονγκ Κονγκ σε 31 χώρες</a:t>
            </a:r>
            <a:r>
              <a:rPr lang="en-US" sz="2000" dirty="0" smtClean="0"/>
              <a:t>, </a:t>
            </a:r>
            <a:r>
              <a:rPr lang="el-GR" sz="2000" dirty="0" smtClean="0"/>
              <a:t>το</a:t>
            </a:r>
            <a:r>
              <a:rPr lang="en-US" sz="2000" dirty="0" smtClean="0"/>
              <a:t> 6%</a:t>
            </a:r>
            <a:r>
              <a:rPr lang="el-GR" sz="2000" dirty="0" smtClean="0"/>
              <a:t> του παγκόσμιου πληθυσμού χρηστών του </a:t>
            </a:r>
            <a:r>
              <a:rPr lang="en-US" sz="2000" dirty="0" smtClean="0"/>
              <a:t>internet</a:t>
            </a:r>
            <a:r>
              <a:rPr lang="el-GR" sz="2000" dirty="0" smtClean="0"/>
              <a:t> πληρούν τα κριτήρια του εθισμού (182 εκ!).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dirty="0" smtClean="0"/>
          </a:p>
        </p:txBody>
      </p:sp>
      <p:pic>
        <p:nvPicPr>
          <p:cNvPr id="74754" name="Picture 2" descr="2012429E5D000000578-0-image-a-52 1418998663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232" y="3143248"/>
            <a:ext cx="5747113" cy="346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Τα </a:t>
            </a:r>
            <a:r>
              <a:rPr lang="el-GR" b="1" dirty="0" err="1" smtClean="0"/>
              <a:t>υψηλοτερα</a:t>
            </a:r>
            <a:r>
              <a:rPr lang="el-GR" b="1" dirty="0" smtClean="0"/>
              <a:t> </a:t>
            </a:r>
            <a:r>
              <a:rPr lang="el-GR" b="1" dirty="0" err="1" smtClean="0"/>
              <a:t>ποσοστα</a:t>
            </a:r>
            <a:r>
              <a:rPr lang="el-GR" b="1" dirty="0" smtClean="0"/>
              <a:t> </a:t>
            </a:r>
            <a:r>
              <a:rPr lang="el-GR" b="1" dirty="0" err="1" smtClean="0"/>
              <a:t>παγκοσμιωσ</a:t>
            </a:r>
            <a:r>
              <a:rPr lang="el-GR" b="1" dirty="0" smtClean="0"/>
              <a:t>…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229600" cy="4525962"/>
          </a:xfrm>
        </p:spPr>
        <p:txBody>
          <a:bodyPr>
            <a:normAutofit/>
          </a:bodyPr>
          <a:lstStyle/>
          <a:p>
            <a:pPr marL="411480">
              <a:buFont typeface="Wingdings" pitchFamily="2" charset="2"/>
              <a:buChar char="v"/>
              <a:defRPr/>
            </a:pPr>
            <a:r>
              <a:rPr lang="el-GR" sz="2000" b="1" dirty="0" smtClean="0"/>
              <a:t>Νότια Κορέα</a:t>
            </a:r>
            <a:endParaRPr lang="el-GR" sz="2000" dirty="0" smtClean="0"/>
          </a:p>
          <a:p>
            <a:pPr marL="411480">
              <a:buNone/>
              <a:defRPr/>
            </a:pPr>
            <a:r>
              <a:rPr lang="el-GR" sz="2000" dirty="0" smtClean="0"/>
              <a:t>Ο εθισμός στο διαδίκτυο αποτελεί  ένα από τα σοβαρότερα προβλήματα δημόσιας υγείας για τη χώρα (ακόμα και θάνατοι!)</a:t>
            </a:r>
          </a:p>
          <a:p>
            <a:pPr marL="411480">
              <a:buNone/>
              <a:defRPr/>
            </a:pPr>
            <a:endParaRPr lang="el-GR" sz="2000" b="1" dirty="0" smtClean="0"/>
          </a:p>
          <a:p>
            <a:pPr marL="411480">
              <a:buFont typeface="Wingdings" pitchFamily="2" charset="2"/>
              <a:buChar char="v"/>
              <a:defRPr/>
            </a:pPr>
            <a:r>
              <a:rPr lang="el-GR" sz="2000" b="1" dirty="0" smtClean="0"/>
              <a:t>Κίνα</a:t>
            </a: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l-GR" sz="2000" dirty="0" smtClean="0"/>
              <a:t>Η </a:t>
            </a:r>
            <a:r>
              <a:rPr lang="el-GR" sz="2000" dirty="0" smtClean="0"/>
              <a:t>πρώτη χώρα που</a:t>
            </a:r>
            <a:r>
              <a:rPr lang="en-US" sz="2000" dirty="0" smtClean="0"/>
              <a:t> </a:t>
            </a:r>
            <a:r>
              <a:rPr lang="el-GR" sz="2000" dirty="0" smtClean="0"/>
              <a:t>επίσημα</a:t>
            </a: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l-GR" sz="2000" dirty="0" smtClean="0"/>
              <a:t>αναγνώρισε </a:t>
            </a:r>
            <a:r>
              <a:rPr lang="el-GR" sz="2000" dirty="0" smtClean="0"/>
              <a:t>την διαταραχή</a:t>
            </a: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l-GR" sz="2000" dirty="0" smtClean="0"/>
              <a:t>(</a:t>
            </a:r>
            <a:r>
              <a:rPr lang="el-GR" sz="2000" dirty="0" smtClean="0"/>
              <a:t>Νοέμβριος 2008).</a:t>
            </a:r>
            <a:endParaRPr lang="el-GR" sz="2000" dirty="0"/>
          </a:p>
        </p:txBody>
      </p:sp>
      <p:pic>
        <p:nvPicPr>
          <p:cNvPr id="1026" name="Picture 2" descr="C:\Users\IRINI\Desktop\Εθισμός στο διαδίκτυο και την τηλεόραση\φωτο\chinese_internet_cafe_thumb_550xauto_67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9187" y="4000504"/>
            <a:ext cx="4806183" cy="285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στη </a:t>
            </a:r>
            <a:r>
              <a:rPr lang="el-GR" b="1" dirty="0" err="1" smtClean="0"/>
              <a:t>χωρα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r>
              <a:rPr lang="el-GR" b="1" dirty="0" smtClean="0"/>
              <a:t>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Η Ελλάδα κατέχει τα πρωτεία διαδικτυακού εθισμού των εφήβων στην Ευρώπη!</a:t>
            </a:r>
          </a:p>
          <a:p>
            <a:pPr>
              <a:buNone/>
            </a:pPr>
            <a:endParaRPr lang="el-GR" sz="2000" dirty="0" smtClean="0"/>
          </a:p>
          <a:p>
            <a:pPr algn="r">
              <a:buNone/>
            </a:pPr>
            <a:r>
              <a:rPr lang="el-GR" sz="1600" i="1" dirty="0" smtClean="0"/>
              <a:t>(</a:t>
            </a:r>
            <a:r>
              <a:rPr lang="en-US" sz="1600" i="1" dirty="0" err="1" smtClean="0"/>
              <a:t>Siomos</a:t>
            </a:r>
            <a:r>
              <a:rPr lang="en-US" sz="1600" i="1" dirty="0" smtClean="0"/>
              <a:t> et al.</a:t>
            </a:r>
            <a:r>
              <a:rPr lang="el-GR" sz="1600" i="1" dirty="0" smtClean="0"/>
              <a:t>,</a:t>
            </a:r>
            <a:r>
              <a:rPr lang="en-US" sz="1600" i="1" dirty="0" smtClean="0"/>
              <a:t> </a:t>
            </a:r>
            <a:r>
              <a:rPr lang="el-GR" sz="1600" i="1" dirty="0" smtClean="0"/>
              <a:t>2012)</a:t>
            </a:r>
            <a:endParaRPr lang="el-GR" sz="1600" i="1" dirty="0"/>
          </a:p>
        </p:txBody>
      </p:sp>
      <p:pic>
        <p:nvPicPr>
          <p:cNvPr id="1026" name="Picture 2" descr="C:\Users\Irini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110374"/>
            <a:ext cx="3652843" cy="213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IRINI\Desktop\Εθισμός στο διαδίκτυο και την τηλεόραση\φωτο\internet_safety_for_our_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74939"/>
            <a:ext cx="3104129" cy="348306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0101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/>
              <a:t>επιπτωσεισ</a:t>
            </a:r>
            <a:r>
              <a:rPr lang="en-US" b="1" dirty="0" smtClean="0"/>
              <a:t> </a:t>
            </a:r>
            <a:r>
              <a:rPr lang="el-GR" b="1" dirty="0" smtClean="0"/>
              <a:t>του </a:t>
            </a:r>
            <a:r>
              <a:rPr lang="el-GR" b="1" dirty="0" err="1" smtClean="0"/>
              <a:t>διαδικτυακου</a:t>
            </a:r>
            <a:r>
              <a:rPr lang="el-GR" b="1" dirty="0" smtClean="0"/>
              <a:t> </a:t>
            </a:r>
            <a:r>
              <a:rPr lang="el-GR" b="1" dirty="0" err="1" smtClean="0"/>
              <a:t>εθισμου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229600" cy="507207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Περιορισμός των κοινωνικών συναναστροφών - κοινωνική απομόνωση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«Κλέβει» χρόνο από την επαφή με την οικογένεια - ενδοοικογενειακές συγκρούσεις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Περιορισμός των άλλων ενδιαφερόντων/χόμπι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Παραμέληση σχολικών υποχρεώσεων/διάβασμα, πτώση επίδοσης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Περιορισμός της σωματικής δραστηριότητας                                   </a:t>
            </a:r>
            <a:r>
              <a:rPr lang="el-GR" sz="1800" i="1" dirty="0" smtClean="0"/>
              <a:t>(κίνδυνος παχυσαρκίας, μυοσκελετικών                                                προβλημάτων, οφθαλμικών παθήσεων)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Μείωση της συνολικής διάρκειας ύπνου</a:t>
            </a:r>
          </a:p>
          <a:p>
            <a:pPr marL="411480">
              <a:lnSpc>
                <a:spcPct val="90000"/>
              </a:lnSpc>
              <a:buFont typeface="Wingdings"/>
              <a:buChar char=""/>
              <a:defRPr/>
            </a:pPr>
            <a:endParaRPr lang="el-GR" sz="2300" dirty="0" smtClean="0"/>
          </a:p>
          <a:p>
            <a:pPr marL="365760" lvl="2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l-GR" sz="5500" dirty="0" smtClean="0"/>
          </a:p>
          <a:p>
            <a:pPr marL="365760" lvl="2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l-GR" sz="4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RINI\Desktop\Εθισμός στο διαδίκτυο και την τηλεόραση\φωτο\internet_and_children_1587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487" y="4071942"/>
            <a:ext cx="4003917" cy="278605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r>
              <a:rPr lang="el-GR" b="1" dirty="0" smtClean="0"/>
              <a:t>ο </a:t>
            </a:r>
            <a:r>
              <a:rPr lang="el-GR" b="1" dirty="0" err="1" smtClean="0"/>
              <a:t>ρολοσ</a:t>
            </a:r>
            <a:r>
              <a:rPr lang="el-GR" b="1" dirty="0" smtClean="0"/>
              <a:t> των </a:t>
            </a:r>
            <a:r>
              <a:rPr lang="el-GR" b="1" dirty="0" err="1" smtClean="0"/>
              <a:t>γονιων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57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Είμαστε ενημερωμένοι σε θέματα διαδικτυακού εθισμού.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Ενημερώνουμε τα παιδιά για τον εθισμό και τις συνέπειές του.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Αποφεύγουμε την επικριτική διάθεση απέναντι στο διαδίκτυο.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Αποφεύγουμε να το χρησιμοποιούμε ως «ηλεκτρονική </a:t>
            </a:r>
            <a:r>
              <a:rPr lang="en-US" sz="2000" dirty="0" smtClean="0"/>
              <a:t>baby-sitter</a:t>
            </a:r>
            <a:r>
              <a:rPr lang="el-GR" sz="2000" dirty="0" smtClean="0"/>
              <a:t>».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Όριο ως προς τον χρόνο έκθεσης </a:t>
            </a:r>
            <a:r>
              <a:rPr lang="en-US" sz="2000" dirty="0" smtClean="0"/>
              <a:t>(</a:t>
            </a:r>
            <a:r>
              <a:rPr lang="en-US" sz="2000" b="1" dirty="0" smtClean="0"/>
              <a:t>max. </a:t>
            </a:r>
            <a:r>
              <a:rPr lang="el-GR" sz="2000" b="1" dirty="0" smtClean="0"/>
              <a:t>1,5 ώρα την ημέρα!</a:t>
            </a:r>
            <a:r>
              <a:rPr lang="en-US" sz="2000" dirty="0" smtClean="0"/>
              <a:t>)</a:t>
            </a:r>
            <a:r>
              <a:rPr lang="el-GR" sz="2000" dirty="0" smtClean="0"/>
              <a:t>.</a:t>
            </a:r>
          </a:p>
          <a:p>
            <a:pPr fontAlgn="base">
              <a:buFont typeface="Wingdings" pitchFamily="2" charset="2"/>
              <a:buChar char="q"/>
            </a:pPr>
            <a:r>
              <a:rPr lang="el-GR" sz="2000" dirty="0" smtClean="0"/>
              <a:t>Καλό επίπεδο επικοινωνίας.</a:t>
            </a:r>
          </a:p>
          <a:p>
            <a:pPr fontAlgn="base">
              <a:buFont typeface="Wingdings" pitchFamily="2" charset="2"/>
              <a:buChar char="q"/>
            </a:pPr>
            <a:r>
              <a:rPr lang="el-GR" sz="2000" dirty="0" smtClean="0"/>
              <a:t>Επιλογή της κατάλληλης στιγμής για συζήτηση.</a:t>
            </a:r>
          </a:p>
          <a:p>
            <a:pPr fontAlgn="base">
              <a:buFont typeface="Wingdings" pitchFamily="2" charset="2"/>
              <a:buChar char="q"/>
            </a:pPr>
            <a:r>
              <a:rPr lang="el-GR" sz="2000" dirty="0" smtClean="0"/>
              <a:t>Συνεργασία με το παιδί για την </a:t>
            </a:r>
            <a:r>
              <a:rPr lang="el-GR" sz="2000" b="1" dirty="0" smtClean="0"/>
              <a:t>κατάρτιση ενός προγράμματος χρήσης του διαδικτύου </a:t>
            </a:r>
            <a:r>
              <a:rPr lang="el-GR" sz="2000" dirty="0" smtClean="0"/>
              <a:t>(με ξεκάθαρους στόχους και λογικούς κανόνες).</a:t>
            </a:r>
          </a:p>
          <a:p>
            <a:pPr fontAlgn="base"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endParaRPr lang="el-GR" sz="1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RINI\Desktop\Εθισμός στο διαδίκτυο και την τηλεόραση\φωτο\internet_and_children_1587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487" y="4071942"/>
            <a:ext cx="4003917" cy="278605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r>
              <a:rPr lang="el-GR" b="1" dirty="0" smtClean="0"/>
              <a:t>ο </a:t>
            </a:r>
            <a:r>
              <a:rPr lang="el-GR" b="1" dirty="0" err="1" smtClean="0"/>
              <a:t>ρολοσ</a:t>
            </a:r>
            <a:r>
              <a:rPr lang="el-GR" b="1" dirty="0" smtClean="0"/>
              <a:t> των </a:t>
            </a:r>
            <a:r>
              <a:rPr lang="el-GR" b="1" dirty="0" err="1" smtClean="0"/>
              <a:t>γονιων</a:t>
            </a:r>
            <a:r>
              <a:rPr lang="el-GR" b="1" dirty="0" smtClean="0"/>
              <a:t> (</a:t>
            </a:r>
            <a:r>
              <a:rPr lang="el-GR" b="1" dirty="0" err="1" smtClean="0"/>
              <a:t>συνεχεια</a:t>
            </a:r>
            <a:r>
              <a:rPr lang="el-GR" b="1" dirty="0" smtClean="0"/>
              <a:t>) 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57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Ο Υπολογιστής &amp; η τηλεόραση σε κοινόχρηστο χώρο</a:t>
            </a:r>
            <a:r>
              <a:rPr lang="el-GR" sz="2000" dirty="0" smtClean="0"/>
              <a:t> (σαλόνι).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Χρησιμοποίηση ειδικών φίλτρων για διακοπή της σύνδεσης*.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Καλλιέργεια εναλλακτικών ψυχαγωγικών δραστηριοτήτων από την πρώτη παιδική ηλικία. </a:t>
            </a:r>
            <a:endParaRPr lang="en-US" sz="2000" u="sng" dirty="0" smtClean="0"/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Κοινή στάση </a:t>
            </a:r>
            <a:r>
              <a:rPr lang="el-GR" sz="2000" dirty="0" smtClean="0"/>
              <a:t>των γονιών.</a:t>
            </a:r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Οι γονείς θετικά πρότυπα </a:t>
            </a:r>
            <a:r>
              <a:rPr lang="el-GR" sz="2000" dirty="0" smtClean="0"/>
              <a:t>προς μίμηση.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Ποιοτικός χρόνος μαζί με τα παιδιά.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Συμβουλευόμαστε έναν ειδικό ψυχικής υγείας.</a:t>
            </a:r>
          </a:p>
          <a:p>
            <a:pPr>
              <a:buFont typeface="Wingdings" pitchFamily="2" charset="2"/>
              <a:buChar char="q"/>
            </a:pPr>
            <a:endParaRPr lang="el-GR" sz="1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</a:t>
            </a:r>
            <a:r>
              <a:rPr lang="el-GR" b="1" dirty="0" err="1" smtClean="0"/>
              <a:t>μηνυμα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r>
              <a:rPr lang="el-GR" b="1" dirty="0" smtClean="0"/>
              <a:t> </a:t>
            </a:r>
            <a:r>
              <a:rPr lang="el-GR" b="1" dirty="0" err="1" smtClean="0"/>
              <a:t>προσ</a:t>
            </a:r>
            <a:r>
              <a:rPr lang="el-GR" b="1" dirty="0" smtClean="0"/>
              <a:t> τα </a:t>
            </a:r>
            <a:r>
              <a:rPr lang="el-GR" b="1" dirty="0" err="1" smtClean="0"/>
              <a:t>παιδια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r>
              <a:rPr lang="el-GR" sz="2000" dirty="0" smtClean="0"/>
              <a:t>Ναι στη χρήση!</a:t>
            </a:r>
          </a:p>
          <a:p>
            <a:r>
              <a:rPr lang="el-GR" sz="2000" dirty="0" smtClean="0"/>
              <a:t>Όχι στην εξαρτητική συμπεριφορά.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Η ζωή είναι εκεί έξω και ο υπολογιστής και το </a:t>
            </a:r>
            <a:r>
              <a:rPr lang="en-US" sz="2000" dirty="0" smtClean="0"/>
              <a:t>internet </a:t>
            </a:r>
            <a:r>
              <a:rPr lang="el-GR" sz="2000" dirty="0" smtClean="0"/>
              <a:t>είναι το μέσο για να βελτιώνουμε τη ζωή μας!</a:t>
            </a:r>
          </a:p>
          <a:p>
            <a:endParaRPr lang="el-GR" dirty="0" smtClean="0"/>
          </a:p>
        </p:txBody>
      </p:sp>
      <p:pic>
        <p:nvPicPr>
          <p:cNvPr id="29698" name="Picture 2" descr="http://esafetykapandriti.wikispaces.com/file/view/internet_addiction.jpg/275145468/internet_addi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79569"/>
            <a:ext cx="2714624" cy="267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Social </a:t>
            </a:r>
            <a:r>
              <a:rPr lang="el-GR" smtClean="0"/>
              <a:t>μ</a:t>
            </a:r>
            <a:r>
              <a:rPr lang="en-US" smtClean="0"/>
              <a:t>edia</a:t>
            </a:r>
            <a:r>
              <a:rPr lang="el-GR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/>
              <a:t>μια </a:t>
            </a:r>
            <a:r>
              <a:rPr lang="el-GR" b="1" dirty="0" err="1" smtClean="0"/>
              <a:t>γενια</a:t>
            </a:r>
            <a:r>
              <a:rPr lang="el-GR" b="1" dirty="0" smtClean="0"/>
              <a:t> </a:t>
            </a:r>
            <a:r>
              <a:rPr lang="el-GR" b="1" dirty="0" err="1" smtClean="0"/>
              <a:t>κατακλυσμενη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err="1" smtClean="0"/>
              <a:t>απο</a:t>
            </a:r>
            <a:r>
              <a:rPr lang="el-GR" b="1" dirty="0" smtClean="0"/>
              <a:t> </a:t>
            </a:r>
            <a:r>
              <a:rPr lang="el-GR" b="1" dirty="0" err="1" smtClean="0"/>
              <a:t>νεεσ</a:t>
            </a:r>
            <a:r>
              <a:rPr lang="el-GR" b="1" dirty="0" smtClean="0"/>
              <a:t> </a:t>
            </a:r>
            <a:r>
              <a:rPr lang="el-GR" b="1" dirty="0" err="1" smtClean="0"/>
              <a:t>τεχνολογιεσ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850949"/>
            <a:ext cx="8229600" cy="400705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Τηλεόραση / </a:t>
            </a:r>
            <a:r>
              <a:rPr lang="en-US" sz="2000" dirty="0" smtClean="0"/>
              <a:t>smart TV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Η/Υ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laptop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tablet</a:t>
            </a:r>
            <a:r>
              <a:rPr lang="el-GR" sz="2000" dirty="0" smtClean="0"/>
              <a:t> (</a:t>
            </a:r>
            <a:r>
              <a:rPr lang="en-US" sz="2000" dirty="0" err="1" smtClean="0"/>
              <a:t>i</a:t>
            </a:r>
            <a:r>
              <a:rPr lang="en-US" sz="2000" dirty="0" smtClean="0"/>
              <a:t>-pad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κινητό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err="1" smtClean="0"/>
              <a:t>παιχνιδο</a:t>
            </a:r>
            <a:r>
              <a:rPr lang="en-US" sz="2000" dirty="0" smtClean="0"/>
              <a:t>-</a:t>
            </a:r>
            <a:r>
              <a:rPr lang="el-GR" sz="2000" dirty="0" smtClean="0"/>
              <a:t>κονσόλες </a:t>
            </a:r>
            <a:r>
              <a:rPr lang="el-GR" sz="2000" i="1" dirty="0" smtClean="0"/>
              <a:t>(π.χ. </a:t>
            </a:r>
            <a:r>
              <a:rPr lang="en-US" sz="2000" i="1" dirty="0" smtClean="0"/>
              <a:t>play-station</a:t>
            </a:r>
            <a:r>
              <a:rPr lang="el-GR" sz="2000" i="1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internet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pic>
        <p:nvPicPr>
          <p:cNvPr id="1026" name="Picture 2" descr="C:\Users\Irini\Desktop\Παιδιά και νεες τεχνολογίες\photos\1B90BD9B56252976AA8765D83B3D5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44"/>
            <a:ext cx="3744193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i\Desktop\Παιδιά και νεες τεχνολογίες\photos\social-media-age-restrict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-1"/>
            <a:ext cx="4572032" cy="685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Τι </a:t>
            </a:r>
            <a:r>
              <a:rPr lang="el-GR" b="1" dirty="0" err="1" smtClean="0"/>
              <a:t>χρειαζεται</a:t>
            </a:r>
            <a:r>
              <a:rPr lang="el-GR" b="1" dirty="0" smtClean="0"/>
              <a:t> να </a:t>
            </a:r>
            <a:r>
              <a:rPr lang="el-GR" b="1" dirty="0" err="1" smtClean="0"/>
              <a:t>προσεχουμε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 στα </a:t>
            </a:r>
            <a:r>
              <a:rPr lang="en-US" b="1" dirty="0" smtClean="0"/>
              <a:t>social media</a:t>
            </a:r>
            <a:r>
              <a:rPr lang="el-GR" b="1" dirty="0" smtClean="0"/>
              <a:t>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rmAutofit fontScale="85000" lnSpcReduction="10000"/>
          </a:bodyPr>
          <a:lstStyle/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Δημιουργούμε ένα προφίλ μαζί.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Είμαστε πολύ προσεκτικοί στη δημοσιοποίηση προσωπικών δεδομένων!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Εξηγούμε στο παιδί τους όρους χρήσης.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Επιλέγουμε ρυθμίσεις ώστε μόνο οι φίλοι να μπορούν να δουν το προφίλ μας.</a:t>
            </a:r>
          </a:p>
          <a:p>
            <a:pPr>
              <a:buFont typeface="Wingdings" pitchFamily="2" charset="2"/>
              <a:buChar char="Ø"/>
            </a:pPr>
            <a:r>
              <a:rPr lang="el-GR" sz="2100" dirty="0" smtClean="0"/>
              <a:t>Δεν δεχόμαστε αιτήματα φιλίας από αγνώστους.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Μιλάμε ανοιχτά στα παιδιά για τους κινδύνους που ελλοχεύουν.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Εξηγούμε στο παιδί ότι αυτός με τον οποίο μιλάει στο διαδίκτυο δεν είναι πάντοτε αυτός που φαίνεται. 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Κάνουμε στο παιδί αίτημα φιλίας. 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Αποφεύγουμε τη δημοσιοποίηση του τι κάνω,  πού είμαι και με ποιόν (</a:t>
            </a:r>
            <a:r>
              <a:rPr lang="en-US" sz="2100" dirty="0" smtClean="0"/>
              <a:t>check-in</a:t>
            </a:r>
            <a:r>
              <a:rPr lang="el-GR" sz="2100" dirty="0" smtClean="0"/>
              <a:t>)</a:t>
            </a:r>
          </a:p>
          <a:p>
            <a:pPr fontAlgn="base">
              <a:buFont typeface="Wingdings" pitchFamily="2" charset="2"/>
              <a:buChar char="Ø"/>
            </a:pPr>
            <a:r>
              <a:rPr lang="el-GR" sz="2100" dirty="0" smtClean="0"/>
              <a:t>Αποφεύγουμε την υπερβολική έκθεση της προσωπικής μας ζωής.</a:t>
            </a:r>
          </a:p>
          <a:p>
            <a:pPr>
              <a:buFont typeface="Wingdings" pitchFamily="2" charset="2"/>
              <a:buChar char="Ø"/>
            </a:pPr>
            <a:r>
              <a:rPr lang="el-GR" sz="2100" dirty="0" smtClean="0"/>
              <a:t>Δεν δημοσιοποιούμε το πότε θα λείπουμε για διακοπές!</a:t>
            </a:r>
          </a:p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endParaRPr lang="el-GR" sz="2800" dirty="0" smtClean="0"/>
          </a:p>
          <a:p>
            <a:pPr fontAlgn="base">
              <a:buFont typeface="Wingdings" pitchFamily="2" charset="2"/>
              <a:buChar char="q"/>
            </a:pPr>
            <a:endParaRPr lang="el-GR" sz="25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000792" cy="616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293684"/>
            <a:ext cx="1643042" cy="5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 smtClean="0"/>
              <a:t>Επισησ</a:t>
            </a:r>
            <a:r>
              <a:rPr lang="el-GR" b="1" dirty="0" smtClean="0"/>
              <a:t> </a:t>
            </a:r>
            <a:r>
              <a:rPr lang="el-GR" b="1" dirty="0" err="1" smtClean="0"/>
              <a:t>ειναι</a:t>
            </a:r>
            <a:r>
              <a:rPr lang="el-GR" b="1" dirty="0" smtClean="0"/>
              <a:t> </a:t>
            </a:r>
            <a:r>
              <a:rPr lang="el-GR" b="1" dirty="0" err="1" smtClean="0"/>
              <a:t>σημαντικο</a:t>
            </a:r>
            <a:r>
              <a:rPr lang="el-GR" b="1" dirty="0" smtClean="0"/>
              <a:t> να </a:t>
            </a:r>
            <a:r>
              <a:rPr lang="el-GR" b="1" dirty="0" err="1" smtClean="0"/>
              <a:t>θυμομαστε</a:t>
            </a:r>
            <a:r>
              <a:rPr lang="el-GR" b="1" dirty="0" smtClean="0"/>
              <a:t>….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900" dirty="0" smtClean="0"/>
              <a:t>Δεν εμπιστευόμαστε, ούτε δεχόμαστε να συναντήσουμε άτομα που δεν γνωρίζουμε.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Δεν ανοίγουμε την κάμερα του υπολογιστή μας για να συνομιλήσουμε με αγνώστους που γνωρίσαμε στο διαδίκτυο.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Δεν ανοίγουμε συνδέσμους </a:t>
            </a:r>
            <a:r>
              <a:rPr lang="el-GR" sz="1900" i="1" dirty="0" smtClean="0"/>
              <a:t>(</a:t>
            </a:r>
            <a:r>
              <a:rPr lang="en-US" sz="1900" i="1" dirty="0" smtClean="0"/>
              <a:t>links</a:t>
            </a:r>
            <a:r>
              <a:rPr lang="el-GR" sz="1900" i="1" dirty="0" smtClean="0"/>
              <a:t>) </a:t>
            </a:r>
            <a:r>
              <a:rPr lang="el-GR" sz="1900" dirty="0" smtClean="0"/>
              <a:t>που μας στέλνουν άγνωστοι.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Σε περίπτωση υποκλοπής του λογαριασμού μας, ενημερώνουμε τις επαφές μας.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Αναφέρουμε την υποκλοπή στο μέσο κοινωνικής δικτύωσης </a:t>
            </a:r>
            <a:r>
              <a:rPr lang="el-GR" sz="1900" i="1" dirty="0" smtClean="0"/>
              <a:t>(</a:t>
            </a:r>
            <a:r>
              <a:rPr lang="en-US" sz="1900" i="1" dirty="0" smtClean="0"/>
              <a:t>report</a:t>
            </a:r>
            <a:r>
              <a:rPr lang="el-GR" sz="1900" i="1" dirty="0" smtClean="0"/>
              <a:t>).</a:t>
            </a:r>
            <a:endParaRPr lang="en-US" sz="1900" i="1" dirty="0" smtClean="0"/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Χρησιμοποιούμε ασφαλείς  κωδικούς. 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cyberbullying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err="1" smtClean="0"/>
              <a:t>Ψηφιακοσ</a:t>
            </a:r>
            <a:r>
              <a:rPr lang="el-GR" b="1" dirty="0" smtClean="0"/>
              <a:t> </a:t>
            </a:r>
            <a:r>
              <a:rPr lang="el-GR" b="1" dirty="0" err="1" smtClean="0"/>
              <a:t>Εκφοβισμοσ</a:t>
            </a:r>
            <a:r>
              <a:rPr lang="el-GR" b="1" dirty="0" smtClean="0"/>
              <a:t>/ </a:t>
            </a:r>
            <a:r>
              <a:rPr lang="el-GR" b="1" dirty="0" err="1" smtClean="0"/>
              <a:t>cyberbullying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smtClean="0"/>
              <a:t>C</a:t>
            </a:r>
            <a:r>
              <a:rPr lang="el-GR" sz="2100" dirty="0" err="1" smtClean="0"/>
              <a:t>yberbullying</a:t>
            </a:r>
            <a:r>
              <a:rPr lang="el-GR" sz="2100" dirty="0" smtClean="0"/>
              <a:t> είναι οποιαδήποτε επαναλαμβανόμενη πράξη εκφοβισμού, μέσω της χρήσης ψηφιακών συσκευών</a:t>
            </a:r>
            <a:r>
              <a:rPr lang="en-US" sz="2100" dirty="0" smtClean="0"/>
              <a:t>                </a:t>
            </a:r>
            <a:r>
              <a:rPr lang="el-GR" sz="1900" i="1" dirty="0" smtClean="0"/>
              <a:t>(Η</a:t>
            </a:r>
            <a:r>
              <a:rPr lang="en-US" sz="1900" i="1" dirty="0" smtClean="0"/>
              <a:t>/</a:t>
            </a:r>
            <a:r>
              <a:rPr lang="el-GR" sz="1900" i="1" dirty="0" smtClean="0"/>
              <a:t>Υ, </a:t>
            </a:r>
            <a:r>
              <a:rPr lang="en-US" sz="1900" i="1" dirty="0" err="1" smtClean="0"/>
              <a:t>t</a:t>
            </a:r>
            <a:r>
              <a:rPr lang="el-GR" sz="1900" i="1" dirty="0" err="1" smtClean="0"/>
              <a:t>ablets</a:t>
            </a:r>
            <a:r>
              <a:rPr lang="el-GR" sz="1900" i="1" dirty="0" smtClean="0"/>
              <a:t>, κινητών τηλεφώνων)</a:t>
            </a:r>
            <a:r>
              <a:rPr lang="el-GR" sz="2100" i="1" dirty="0" smtClean="0"/>
              <a:t>.</a:t>
            </a:r>
            <a:endParaRPr lang="en-US" sz="2100" i="1" dirty="0" smtClean="0"/>
          </a:p>
          <a:p>
            <a:pPr>
              <a:buFont typeface="Wingdings" pitchFamily="2" charset="2"/>
              <a:buChar char="Ø"/>
            </a:pPr>
            <a:endParaRPr lang="el-GR" sz="1800" i="1" dirty="0" smtClean="0"/>
          </a:p>
          <a:p>
            <a:pPr>
              <a:buFont typeface="Wingdings" pitchFamily="2" charset="2"/>
              <a:buChar char="Ø"/>
            </a:pPr>
            <a:endParaRPr lang="el-GR" sz="1800" i="1" dirty="0" smtClean="0"/>
          </a:p>
          <a:p>
            <a:pPr>
              <a:buNone/>
            </a:pPr>
            <a:r>
              <a:rPr lang="el-GR" sz="2100" b="1" dirty="0" smtClean="0"/>
              <a:t>Πώς εκδηλώνεται το </a:t>
            </a:r>
            <a:r>
              <a:rPr lang="el-GR" sz="2100" b="1" dirty="0" err="1" smtClean="0"/>
              <a:t>cyberbullying</a:t>
            </a:r>
            <a:r>
              <a:rPr lang="en-US" sz="2100" b="1" dirty="0" smtClean="0"/>
              <a:t>;</a:t>
            </a:r>
            <a:endParaRPr lang="el-GR" sz="2100" dirty="0" smtClean="0"/>
          </a:p>
          <a:p>
            <a:pPr>
              <a:buFont typeface="Wingdings" pitchFamily="2" charset="2"/>
              <a:buChar char="§"/>
            </a:pPr>
            <a:r>
              <a:rPr lang="el-GR" sz="1800" dirty="0" smtClean="0"/>
              <a:t>e-</a:t>
            </a:r>
            <a:r>
              <a:rPr lang="el-GR" sz="1800" dirty="0" err="1" smtClean="0"/>
              <a:t>mail</a:t>
            </a:r>
            <a:r>
              <a:rPr lang="el-GR" sz="1800" i="1" dirty="0" err="1" smtClean="0"/>
              <a:t> </a:t>
            </a:r>
            <a:r>
              <a:rPr lang="el-GR" sz="1800" dirty="0" smtClean="0"/>
              <a:t>ή άμεσα μηνύματα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/>
              <a:t>δημοσίευση φωτογραφιών,</a:t>
            </a:r>
            <a:r>
              <a:rPr lang="en-US" sz="1800" dirty="0" smtClean="0"/>
              <a:t> </a:t>
            </a:r>
            <a:r>
              <a:rPr lang="el-GR" sz="1800" dirty="0" smtClean="0"/>
              <a:t>διάδοση φημών/ ψεμάτων σε μέσα κοινωνικής δικτύωσης, </a:t>
            </a:r>
            <a:r>
              <a:rPr lang="el-GR" sz="1800" dirty="0" err="1" smtClean="0"/>
              <a:t>ιστολόγια</a:t>
            </a:r>
            <a:r>
              <a:rPr lang="el-GR" sz="1800" dirty="0" smtClean="0"/>
              <a:t> </a:t>
            </a:r>
            <a:r>
              <a:rPr lang="el-GR" sz="1800" i="1" dirty="0" smtClean="0"/>
              <a:t>(</a:t>
            </a:r>
            <a:r>
              <a:rPr lang="en-US" sz="1800" i="1" dirty="0" smtClean="0"/>
              <a:t>blogs) </a:t>
            </a:r>
            <a:r>
              <a:rPr lang="el-GR" sz="1800" dirty="0" smtClean="0"/>
              <a:t>ή άλλες ιστοσελίδες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/>
              <a:t>ανώνυμες κλήσεις και μηνύματα </a:t>
            </a:r>
            <a:r>
              <a:rPr lang="el-GR" sz="1800" i="1" dirty="0" smtClean="0"/>
              <a:t>(</a:t>
            </a:r>
            <a:r>
              <a:rPr lang="en-US" sz="1800" i="1" dirty="0" err="1" smtClean="0"/>
              <a:t>sms</a:t>
            </a:r>
            <a:r>
              <a:rPr lang="en-US" sz="1800" i="1" dirty="0" smtClean="0"/>
              <a:t>)</a:t>
            </a:r>
            <a:endParaRPr lang="el-GR" sz="1800" i="1" dirty="0" smtClean="0"/>
          </a:p>
          <a:p>
            <a:pPr>
              <a:buFont typeface="Wingdings" pitchFamily="2" charset="2"/>
              <a:buChar char="§"/>
            </a:pPr>
            <a:r>
              <a:rPr lang="el-GR" sz="1800" dirty="0" smtClean="0"/>
              <a:t>κλοπή ψηφιακής ταυτότητας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/>
              <a:t>δημιουργία ιστοσελίδων που </a:t>
            </a:r>
            <a:r>
              <a:rPr lang="el-GR" sz="1800" dirty="0" err="1" smtClean="0"/>
              <a:t>στοχοποιούν</a:t>
            </a:r>
            <a:r>
              <a:rPr lang="el-GR" sz="1800" dirty="0" smtClean="0"/>
              <a:t> συγκεκριμένα άτομα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/>
              <a:t>αποστολή ιών </a:t>
            </a:r>
            <a:r>
              <a:rPr lang="el-GR" sz="1800" i="1" dirty="0" smtClean="0"/>
              <a:t>(</a:t>
            </a:r>
            <a:r>
              <a:rPr lang="el-GR" sz="1800" i="1" dirty="0" err="1" smtClean="0"/>
              <a:t>trojan</a:t>
            </a:r>
            <a:r>
              <a:rPr lang="en-US" sz="1800" i="1" dirty="0" smtClean="0"/>
              <a:t>s</a:t>
            </a:r>
            <a:r>
              <a:rPr lang="el-GR" sz="1800" i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/>
              <a:t>εκφοβισμός στη διάρκεια ενός </a:t>
            </a:r>
            <a:r>
              <a:rPr lang="el-GR" sz="1800" dirty="0" err="1" smtClean="0"/>
              <a:t>διαδραστικού</a:t>
            </a:r>
            <a:r>
              <a:rPr lang="el-GR" sz="1800" dirty="0" smtClean="0"/>
              <a:t> διαδικτυακού παιχνιδιού </a:t>
            </a:r>
            <a:r>
              <a:rPr lang="el-GR" sz="1800" i="1" dirty="0" smtClean="0"/>
              <a:t>(</a:t>
            </a:r>
            <a:r>
              <a:rPr lang="en-US" sz="1800" i="1" dirty="0" smtClean="0"/>
              <a:t>online games)</a:t>
            </a:r>
            <a:endParaRPr lang="el-GR" sz="1800" i="1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Irini\Desktop\Παιδιά και νεες τεχνολογίες\photos\cyber-bullying-final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2954268" cy="299453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Ομοιοτητεσ</a:t>
            </a:r>
            <a:r>
              <a:rPr lang="el-GR" b="1" dirty="0" smtClean="0"/>
              <a:t> &amp; </a:t>
            </a:r>
            <a:r>
              <a:rPr lang="el-GR" b="1" dirty="0" err="1" smtClean="0"/>
              <a:t>Διαφορεσ</a:t>
            </a:r>
            <a:r>
              <a:rPr lang="el-GR" b="1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7472386" cy="39719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000" i="1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Ο ψηφιακός εκφοβισμός μοιάζει πολύ με τον απλό εκφοβισμό, αφού υπάρχει θύτης, θύμα και παρατηρητές.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Έχει όμως και μερικές σημαντικές διαφορές, όπως:</a:t>
            </a:r>
          </a:p>
          <a:p>
            <a:pPr>
              <a:buNone/>
            </a:pPr>
            <a:r>
              <a:rPr lang="el-GR" sz="1900" i="1" dirty="0" smtClean="0"/>
              <a:t>     - μπορεί να φτάσει σε πολύ λίγο χρόνο σε πολλούς παραλήπτες.</a:t>
            </a:r>
            <a:br>
              <a:rPr lang="el-GR" sz="1900" i="1" dirty="0" smtClean="0"/>
            </a:br>
            <a:r>
              <a:rPr lang="el-GR" sz="1900" i="1" dirty="0" smtClean="0"/>
              <a:t>- ο θύτης νιώθει ότι μπορεί να παραμείνει ανώνυμος.</a:t>
            </a:r>
            <a:br>
              <a:rPr lang="el-GR" sz="1900" i="1" dirty="0" smtClean="0"/>
            </a:br>
            <a:r>
              <a:rPr lang="el-GR" sz="1900" i="1" dirty="0" smtClean="0"/>
              <a:t>- η έλλειψη προσωπικής επαφής με το θύμα κάνει το δράστη σκληρότερο.</a:t>
            </a:r>
            <a:br>
              <a:rPr lang="el-GR" sz="1900" i="1" dirty="0" smtClean="0"/>
            </a:br>
            <a:r>
              <a:rPr lang="el-GR" sz="1900" i="1" dirty="0" smtClean="0"/>
              <a:t>- το θύμα πλήττεται στο σπίτι και στον προσωπικό του χώρο.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err="1" smtClean="0"/>
              <a:t>Πωσ</a:t>
            </a:r>
            <a:r>
              <a:rPr lang="el-GR" b="1" dirty="0" smtClean="0"/>
              <a:t> </a:t>
            </a:r>
            <a:r>
              <a:rPr lang="el-GR" b="1" dirty="0" err="1" smtClean="0"/>
              <a:t>μπορω</a:t>
            </a:r>
            <a:r>
              <a:rPr lang="el-GR" b="1" dirty="0" smtClean="0"/>
              <a:t> να </a:t>
            </a:r>
            <a:r>
              <a:rPr lang="el-GR" b="1" dirty="0" err="1" smtClean="0"/>
              <a:t>βοηθησω</a:t>
            </a:r>
            <a:r>
              <a:rPr lang="el-GR" b="1" dirty="0" smtClean="0"/>
              <a:t> το </a:t>
            </a:r>
            <a:r>
              <a:rPr lang="el-GR" b="1" dirty="0" err="1" smtClean="0"/>
              <a:t>παιδι</a:t>
            </a:r>
            <a:r>
              <a:rPr lang="el-GR" b="1" dirty="0" smtClean="0"/>
              <a:t> μου που </a:t>
            </a:r>
            <a:r>
              <a:rPr lang="el-GR" b="1" dirty="0" err="1" smtClean="0"/>
              <a:t>δεχεται</a:t>
            </a:r>
            <a:r>
              <a:rPr lang="en-US" b="1" dirty="0" smtClean="0"/>
              <a:t> </a:t>
            </a:r>
            <a:r>
              <a:rPr lang="en-US" b="1" dirty="0" err="1" smtClean="0"/>
              <a:t>cyberbullying</a:t>
            </a:r>
            <a:r>
              <a:rPr lang="en-US" b="1" dirty="0" smtClean="0"/>
              <a:t>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900" dirty="0" smtClean="0"/>
          </a:p>
          <a:p>
            <a:pPr fontAlgn="base">
              <a:buFont typeface="Wingdings" pitchFamily="2" charset="2"/>
              <a:buChar char="ü"/>
            </a:pPr>
            <a:r>
              <a:rPr lang="el-GR" sz="1900" dirty="0" smtClean="0"/>
              <a:t>Ενημερώνω εκ των προτέρων το παιδί μου ότι εάν νιώσει φόβο, ανησυχία ή άλλο δυσάρεστο συναίσθημα κατά την πλοήγησή του στο διαδίκτυο, να απευθυνθεί σ’ εμένα αμέσως.</a:t>
            </a:r>
          </a:p>
          <a:p>
            <a:pPr fontAlgn="base">
              <a:buFont typeface="Wingdings" pitchFamily="2" charset="2"/>
              <a:buChar char="ü"/>
            </a:pPr>
            <a:r>
              <a:rPr lang="el-GR" sz="1900" dirty="0" smtClean="0"/>
              <a:t>Ξεκαθαρίζω ότι δεν θα τιμωρηθεί γι’ αυτό.</a:t>
            </a:r>
          </a:p>
          <a:p>
            <a:pPr fontAlgn="base">
              <a:buFont typeface="Wingdings" pitchFamily="2" charset="2"/>
              <a:buChar char="ü"/>
            </a:pPr>
            <a:r>
              <a:rPr lang="el-GR" sz="1900" dirty="0" smtClean="0"/>
              <a:t>Κλειδί η επικοινωνία!</a:t>
            </a:r>
          </a:p>
          <a:p>
            <a:pPr fontAlgn="base">
              <a:buFont typeface="Wingdings" pitchFamily="2" charset="2"/>
              <a:buChar char="ü"/>
            </a:pPr>
            <a:r>
              <a:rPr lang="el-GR" sz="1900" dirty="0" smtClean="0"/>
              <a:t>Κρατάμε όλα τα </a:t>
            </a:r>
            <a:r>
              <a:rPr lang="el-GR" sz="1900" b="1" dirty="0" smtClean="0"/>
              <a:t>αποδεικτικά στοιχεία</a:t>
            </a:r>
            <a:r>
              <a:rPr lang="el-GR" sz="1900" dirty="0" smtClean="0"/>
              <a:t> και δεν τα διαγράφουμε.</a:t>
            </a:r>
          </a:p>
          <a:p>
            <a:pPr fontAlgn="base">
              <a:buFont typeface="Wingdings" pitchFamily="2" charset="2"/>
              <a:buChar char="ü"/>
            </a:pPr>
            <a:r>
              <a:rPr lang="el-GR" sz="1900" dirty="0" smtClean="0"/>
              <a:t>Ενημερώνουμε τους γονείς του παιδιού δράστη και το σχολείο του (διευθυντής-δάσκαλος).</a:t>
            </a:r>
          </a:p>
          <a:p>
            <a:pPr fontAlgn="base">
              <a:buFont typeface="Wingdings" pitchFamily="2" charset="2"/>
              <a:buChar char="ü"/>
            </a:pPr>
            <a:r>
              <a:rPr lang="el-GR" sz="1900" dirty="0" smtClean="0"/>
              <a:t>Καταγγείλουμε το περιστατικό στη </a:t>
            </a:r>
            <a:r>
              <a:rPr lang="el-GR" sz="1900" b="1" dirty="0" smtClean="0"/>
              <a:t>ΔΙ.Δ.Η.Ε. </a:t>
            </a:r>
            <a:endParaRPr lang="el-GR" sz="1900" dirty="0" smtClean="0"/>
          </a:p>
          <a:p>
            <a:pPr fontAlgn="base">
              <a:buFont typeface="Wingdings" pitchFamily="2" charset="2"/>
              <a:buChar char="ü"/>
            </a:pPr>
            <a:r>
              <a:rPr lang="el-GR" sz="1900" dirty="0" smtClean="0"/>
              <a:t>Ζητάμε τη βοήθεια ειδικού (ψυχολόγου).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Διαδικτυακεσ</a:t>
            </a:r>
            <a:r>
              <a:rPr lang="el-GR" dirty="0" smtClean="0"/>
              <a:t> </a:t>
            </a:r>
            <a:r>
              <a:rPr lang="el-GR" dirty="0" err="1" smtClean="0"/>
              <a:t>απατεσ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Διαδικτυακεσ</a:t>
            </a:r>
            <a:r>
              <a:rPr lang="el-GR" b="1" dirty="0" smtClean="0"/>
              <a:t> </a:t>
            </a:r>
            <a:r>
              <a:rPr lang="el-GR" b="1" dirty="0" err="1" smtClean="0"/>
              <a:t>απατεσ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900" dirty="0" smtClean="0">
                <a:sym typeface="Wingdings" pitchFamily="2" charset="2"/>
              </a:rPr>
              <a:t>Συγχαρητήρια! Είστε ο </a:t>
            </a:r>
            <a:r>
              <a:rPr lang="el-GR" sz="1900" dirty="0" err="1" smtClean="0">
                <a:sym typeface="Wingdings" pitchFamily="2" charset="2"/>
              </a:rPr>
              <a:t>Νο</a:t>
            </a:r>
            <a:r>
              <a:rPr lang="el-GR" sz="1900" dirty="0" smtClean="0">
                <a:sym typeface="Wingdings" pitchFamily="2" charset="2"/>
              </a:rPr>
              <a:t> 1.000.000 χρήστης της σελίδας μας και κερδίζετε 1000€… βάλτε τον αριθμό τηλεφώνου σας…</a:t>
            </a:r>
          </a:p>
          <a:p>
            <a:pPr>
              <a:buFont typeface="Wingdings" pitchFamily="2" charset="2"/>
              <a:buChar char="Ø"/>
            </a:pPr>
            <a:endParaRPr lang="el-GR" sz="19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e-</a:t>
            </a:r>
            <a:r>
              <a:rPr lang="el-GR" sz="1900" dirty="0" err="1" smtClean="0"/>
              <a:t>mail</a:t>
            </a:r>
            <a:r>
              <a:rPr lang="el-GR" sz="1900" dirty="0" smtClean="0"/>
              <a:t> από κάποιον “δικηγόρο” που ζει σε ξένη χώρα και σας ζητάει ένα χρηματικό ποσό ώστε να διευθετήσει την διαθήκη που σας άφησε ένας μακρινός συγγενής σας!</a:t>
            </a:r>
          </a:p>
          <a:p>
            <a:pPr>
              <a:buFont typeface="Wingdings" pitchFamily="2" charset="2"/>
              <a:buChar char="Ø"/>
            </a:pPr>
            <a:endParaRPr lang="el-GR" sz="1900" dirty="0" smtClean="0"/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Ένας φίλος σας έπεσε θύμα κλοπής ή έχασε το πορτοφόλι του  και σας ζητάει να του στείλετε χρήματα.</a:t>
            </a:r>
          </a:p>
          <a:p>
            <a:pPr>
              <a:buFont typeface="Wingdings" pitchFamily="2" charset="2"/>
              <a:buChar char="Ø"/>
            </a:pPr>
            <a:endParaRPr lang="el-GR" sz="1900" dirty="0" smtClean="0"/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Όταν ανοίγουν </a:t>
            </a:r>
            <a:r>
              <a:rPr lang="en-US" sz="1900" dirty="0" smtClean="0"/>
              <a:t>pop-up </a:t>
            </a:r>
            <a:r>
              <a:rPr lang="el-GR" sz="1900" dirty="0" smtClean="0"/>
              <a:t>παράθυρα με δωρεάν εφαρμογές </a:t>
            </a:r>
            <a:r>
              <a:rPr lang="el-GR" sz="1900" dirty="0" smtClean="0">
                <a:sym typeface="Wingdings" pitchFamily="2" charset="2"/>
              </a:rPr>
              <a:t> κίνδυνος να κολλήσουμε κάποιον ιό στον υπολογιστή μας.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endParaRPr lang="el-G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IRINI\Desktop\Εθισμός στο διαδίκτυο και την τηλεόραση\φωτο\internet-online-web-creativity-e1357672957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5786478" cy="285835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το </a:t>
            </a:r>
            <a:r>
              <a:rPr lang="el-GR" b="1" dirty="0" err="1" smtClean="0"/>
              <a:t>διαδικτυο</a:t>
            </a:r>
            <a:r>
              <a:rPr lang="el-GR" b="1" dirty="0" smtClean="0"/>
              <a:t> </a:t>
            </a:r>
            <a:r>
              <a:rPr lang="el-GR" b="1" dirty="0" smtClean="0">
                <a:sym typeface="Wingdings" pitchFamily="2" charset="2"/>
              </a:rPr>
              <a:t>= </a:t>
            </a:r>
            <a:r>
              <a:rPr lang="en-US" b="1" dirty="0" smtClean="0">
                <a:sym typeface="Wingdings" pitchFamily="2" charset="2"/>
              </a:rPr>
              <a:t/>
            </a:r>
            <a:br>
              <a:rPr lang="en-US" b="1" dirty="0" smtClean="0">
                <a:sym typeface="Wingdings" pitchFamily="2" charset="2"/>
              </a:rPr>
            </a:br>
            <a:r>
              <a:rPr lang="el-GR" b="1" dirty="0" smtClean="0">
                <a:sym typeface="Wingdings" pitchFamily="2" charset="2"/>
              </a:rPr>
              <a:t>η </a:t>
            </a:r>
            <a:r>
              <a:rPr lang="el-GR" b="1" dirty="0" err="1" smtClean="0"/>
              <a:t>επανασταση</a:t>
            </a:r>
            <a:r>
              <a:rPr lang="en-US" b="1" dirty="0" smtClean="0"/>
              <a:t> </a:t>
            </a:r>
            <a:r>
              <a:rPr lang="el-GR" b="1" dirty="0" err="1" smtClean="0"/>
              <a:t>τησ</a:t>
            </a:r>
            <a:r>
              <a:rPr lang="el-GR" b="1" dirty="0" smtClean="0"/>
              <a:t> </a:t>
            </a:r>
            <a:r>
              <a:rPr lang="el-GR" b="1" dirty="0" err="1" smtClean="0"/>
              <a:t>εποχησ</a:t>
            </a:r>
            <a:r>
              <a:rPr lang="el-GR" b="1" dirty="0" smtClean="0"/>
              <a:t> </a:t>
            </a:r>
            <a:r>
              <a:rPr lang="el-GR" b="1" dirty="0" err="1" smtClean="0"/>
              <a:t>μασ</a:t>
            </a:r>
            <a:r>
              <a:rPr lang="en-US" b="1" dirty="0" smtClean="0"/>
              <a:t>!</a:t>
            </a:r>
            <a:endParaRPr lang="el-GR" b="1" dirty="0"/>
          </a:p>
        </p:txBody>
      </p:sp>
      <p:sp>
        <p:nvSpPr>
          <p:cNvPr id="11266" name="Content Placeholder 1"/>
          <p:cNvSpPr>
            <a:spLocks noGrp="1"/>
          </p:cNvSpPr>
          <p:nvPr>
            <p:ph sz="quarter" idx="1"/>
          </p:nvPr>
        </p:nvSpPr>
        <p:spPr>
          <a:xfrm>
            <a:off x="6000760" y="2500306"/>
            <a:ext cx="3729006" cy="421484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Γνώση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Εκπαίδευση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Πληροφορίες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Επικοινωνία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Ενημέρωση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Ψυχαγωγία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Αγορές</a:t>
            </a: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sz="2000" dirty="0" smtClean="0"/>
              <a:t>Συναλλαγές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διαδικτυακα</a:t>
            </a:r>
            <a:r>
              <a:rPr lang="el-GR" dirty="0" smtClean="0"/>
              <a:t> </a:t>
            </a:r>
            <a:r>
              <a:rPr lang="el-GR" dirty="0" err="1" smtClean="0"/>
              <a:t>παιχνιδια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el-GR" b="1" dirty="0" err="1" smtClean="0"/>
              <a:t>στατιστικα</a:t>
            </a:r>
            <a:endParaRPr lang="el-GR" b="1" dirty="0"/>
          </a:p>
        </p:txBody>
      </p:sp>
      <p:pic>
        <p:nvPicPr>
          <p:cNvPr id="3074" name="Picture 2" descr="C:\Users\Irini\Desktop\Παιδιά και νεες τεχνολογίες\photos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4214842" cy="506410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85720" y="314324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Ευροβαρόμετρο</a:t>
            </a:r>
            <a:r>
              <a:rPr lang="el-GR" b="1" dirty="0" smtClean="0"/>
              <a:t> </a:t>
            </a:r>
            <a:r>
              <a:rPr lang="en-US" b="1" dirty="0" smtClean="0"/>
              <a:t>2015</a:t>
            </a:r>
            <a:endParaRPr lang="el-GR" b="1" dirty="0" smtClean="0"/>
          </a:p>
          <a:p>
            <a:r>
              <a:rPr lang="el-GR" i="1" dirty="0" smtClean="0"/>
              <a:t>Ηλικίες 15+</a:t>
            </a:r>
            <a:endParaRPr lang="el-GR" i="1" dirty="0"/>
          </a:p>
        </p:txBody>
      </p:sp>
      <p:pic>
        <p:nvPicPr>
          <p:cNvPr id="3077" name="Picture 5" descr="http://www.jobs-brussels.com/blog/wp-content/uploads/2014/06/European-Commission-fines-Microsoft-732-mill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929198"/>
            <a:ext cx="1404934" cy="140493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214810" y="6211669"/>
            <a:ext cx="364715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i="1" dirty="0" smtClean="0"/>
              <a:t>Πηγή</a:t>
            </a:r>
            <a:r>
              <a:rPr lang="en-US" sz="1600" b="1" i="1" dirty="0" smtClean="0"/>
              <a:t>: </a:t>
            </a:r>
            <a:r>
              <a:rPr lang="en-US" sz="1600" i="1" dirty="0" smtClean="0"/>
              <a:t>http://www.cyberkid.gov.gr/</a:t>
            </a:r>
          </a:p>
          <a:p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i\Desktop\Παιδιά και νεες τεχνολογίες\photos\pegi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3"/>
            <a:ext cx="3071834" cy="1723108"/>
          </a:xfrm>
          <a:prstGeom prst="rect">
            <a:avLst/>
          </a:prstGeom>
          <a:noFill/>
        </p:spPr>
      </p:pic>
      <p:pic>
        <p:nvPicPr>
          <p:cNvPr id="2051" name="Picture 3" descr="C:\Users\Irini\Desktop\Παιδιά και νεες τεχνολογίες\photos\PEGI-Categor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857628"/>
            <a:ext cx="4960950" cy="2401100"/>
          </a:xfrm>
          <a:prstGeom prst="rect">
            <a:avLst/>
          </a:prstGeom>
          <a:noFill/>
        </p:spPr>
      </p:pic>
      <p:pic>
        <p:nvPicPr>
          <p:cNvPr id="2052" name="Picture 4" descr="C:\Users\Irini\Desktop\Παιδιά και νεες τεχνολογίες\photos\PEGI-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500306"/>
            <a:ext cx="3958077" cy="873943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572000" y="1071546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PEGI - </a:t>
            </a:r>
            <a:r>
              <a:rPr lang="el-GR" sz="2000" dirty="0" smtClean="0"/>
              <a:t>Πανευρωπαϊκό σύστημα πληροφόρησης </a:t>
            </a:r>
          </a:p>
          <a:p>
            <a:r>
              <a:rPr lang="el-GR" sz="2000" dirty="0" smtClean="0"/>
              <a:t>για τα</a:t>
            </a:r>
            <a:r>
              <a:rPr lang="en-US" sz="2000" dirty="0" smtClean="0"/>
              <a:t> </a:t>
            </a:r>
            <a:r>
              <a:rPr lang="el-GR" sz="2000" dirty="0" smtClean="0"/>
              <a:t>ηλεκτρονικά παιχνίδια.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Διαδικτυακα</a:t>
            </a:r>
            <a:r>
              <a:rPr lang="el-GR" b="1" dirty="0" smtClean="0"/>
              <a:t> </a:t>
            </a:r>
            <a:r>
              <a:rPr lang="el-GR" b="1" dirty="0" err="1" smtClean="0"/>
              <a:t>παιχνιδια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2400" b="1" dirty="0" smtClean="0"/>
              <a:t>(</a:t>
            </a:r>
            <a:r>
              <a:rPr lang="en-US" sz="2400" b="1" dirty="0" smtClean="0"/>
              <a:t>on-line </a:t>
            </a:r>
            <a:r>
              <a:rPr lang="el-GR" sz="2400" b="1" dirty="0" smtClean="0"/>
              <a:t>και</a:t>
            </a:r>
            <a:r>
              <a:rPr lang="en-US" sz="2400" b="1" dirty="0" smtClean="0"/>
              <a:t> virtual games)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>
            <a:normAutofit/>
          </a:bodyPr>
          <a:lstStyle/>
          <a:p>
            <a:pPr fontAlgn="base"/>
            <a:r>
              <a:rPr lang="el-GR" sz="1900" dirty="0" smtClean="0"/>
              <a:t>Ζητάμε από το παιδί μας να μας ξεναγήσει στο κόσμο των παιχνιδιών που απολαμβάνει.</a:t>
            </a:r>
          </a:p>
          <a:p>
            <a:pPr fontAlgn="base"/>
            <a:r>
              <a:rPr lang="el-GR" sz="1900" dirty="0" smtClean="0"/>
              <a:t>Δεν είμαστε αρνητικά προδιατεθειμένοι, αλλά επιλεκτικοί.</a:t>
            </a:r>
            <a:endParaRPr lang="en-US" sz="1900" dirty="0" smtClean="0"/>
          </a:p>
          <a:p>
            <a:pPr fontAlgn="base"/>
            <a:r>
              <a:rPr lang="el-GR" sz="1900" dirty="0" smtClean="0"/>
              <a:t>Θέτουμε συγκεκριμένους χρονικούς περιορισμούς.</a:t>
            </a:r>
          </a:p>
          <a:p>
            <a:pPr fontAlgn="base"/>
            <a:r>
              <a:rPr lang="el-GR" sz="1900" dirty="0" smtClean="0"/>
              <a:t>Συμβουλεύουμε το παιδί, όταν παίζει να μην αποκαλύπτει σε αγνώστους προσωπικά δεδομένα.</a:t>
            </a:r>
          </a:p>
          <a:p>
            <a:pPr fontAlgn="base"/>
            <a:r>
              <a:rPr lang="el-GR" sz="1900" dirty="0" smtClean="0"/>
              <a:t>Να αποφεύγει να μιλάει σε αγνώστους κατά τη διάρκεια του διαδικτυακού παιχνιδιού.</a:t>
            </a:r>
          </a:p>
          <a:p>
            <a:pPr fontAlgn="base"/>
            <a:r>
              <a:rPr lang="el-GR" sz="1900" dirty="0" smtClean="0"/>
              <a:t>Γινόμαστε εμείς οι ίδιοι πρότυπο με τη συμπεριφορά μας.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cyberkid.gr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sz="2000" dirty="0" smtClean="0"/>
              <a:t>ΨΗΦΙΑΚΗ ΑΛΑΝΑ</a:t>
            </a:r>
          </a:p>
          <a:p>
            <a:pPr>
              <a:buNone/>
            </a:pPr>
            <a:r>
              <a:rPr lang="el-GR" sz="2000" dirty="0" smtClean="0"/>
              <a:t>6-10 ετών</a:t>
            </a:r>
          </a:p>
          <a:p>
            <a:pPr>
              <a:buNone/>
            </a:pPr>
            <a:r>
              <a:rPr lang="el-GR" sz="2000" dirty="0" smtClean="0"/>
              <a:t>11-14 ετών</a:t>
            </a:r>
          </a:p>
          <a:p>
            <a:pPr>
              <a:buNone/>
            </a:pPr>
            <a:r>
              <a:rPr lang="el-GR" sz="2000" dirty="0" smtClean="0"/>
              <a:t>15-18 ετών</a:t>
            </a:r>
          </a:p>
        </p:txBody>
      </p:sp>
      <p:pic>
        <p:nvPicPr>
          <p:cNvPr id="1026" name="Picture 2" descr="C:\Users\Irini\Desktop\Παιδιά και νεες τεχνολογίες\photo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5757970" cy="3503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 smtClean="0"/>
              <a:t>Θετικεσ</a:t>
            </a:r>
            <a:r>
              <a:rPr lang="el-GR" b="1" dirty="0" smtClean="0"/>
              <a:t> </a:t>
            </a:r>
            <a:r>
              <a:rPr lang="el-GR" b="1" dirty="0" err="1" smtClean="0"/>
              <a:t>επιπτωσεισ</a:t>
            </a:r>
            <a:r>
              <a:rPr lang="el-GR" b="1" dirty="0" smtClean="0"/>
              <a:t> των </a:t>
            </a:r>
            <a:r>
              <a:rPr lang="el-GR" b="1" dirty="0" err="1" smtClean="0"/>
              <a:t>ηλεκτρονικων</a:t>
            </a:r>
            <a:r>
              <a:rPr lang="el-GR" b="1" dirty="0" smtClean="0"/>
              <a:t> </a:t>
            </a:r>
            <a:r>
              <a:rPr lang="el-GR" b="1" dirty="0" err="1" smtClean="0"/>
              <a:t>παιχνιδιων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Βελτιώνουν τους χρόνους αντίδρασης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τον συντονισμό χεριού-ματιού </a:t>
            </a:r>
            <a:r>
              <a:rPr lang="el-GR" sz="1800" i="1" dirty="0" smtClean="0"/>
              <a:t>(</a:t>
            </a:r>
            <a:r>
              <a:rPr lang="el-GR" sz="1800" i="1" dirty="0" err="1" smtClean="0"/>
              <a:t>οπτικο</a:t>
            </a:r>
            <a:r>
              <a:rPr lang="el-GR" sz="1800" i="1" dirty="0" smtClean="0"/>
              <a:t>-κινητικός συντονισμός)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την αντίληψη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την προσοχή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τη γνωστική λειτουργία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Μπορούν επίσης να αποτελέσουν έναν ελκυστικό τρόπο μάθησης!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κινητα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700" b="1" dirty="0" err="1" smtClean="0"/>
              <a:t>Ποτε</a:t>
            </a:r>
            <a:r>
              <a:rPr lang="el-GR" sz="2700" b="1" dirty="0" smtClean="0"/>
              <a:t> να </a:t>
            </a:r>
            <a:r>
              <a:rPr lang="el-GR" sz="2700" b="1" dirty="0" err="1" smtClean="0"/>
              <a:t>αγορασω</a:t>
            </a:r>
            <a:r>
              <a:rPr lang="el-GR" sz="2700" b="1" dirty="0" smtClean="0"/>
              <a:t> στο </a:t>
            </a:r>
            <a:r>
              <a:rPr lang="el-GR" sz="2700" b="1" dirty="0" err="1" smtClean="0"/>
              <a:t>παιδι</a:t>
            </a:r>
            <a:r>
              <a:rPr lang="el-GR" sz="2700" b="1" dirty="0" smtClean="0"/>
              <a:t> μου το </a:t>
            </a:r>
            <a:r>
              <a:rPr lang="el-GR" sz="2700" b="1" dirty="0" err="1" smtClean="0"/>
              <a:t>δικο</a:t>
            </a:r>
            <a:r>
              <a:rPr lang="el-GR" sz="2700" b="1" dirty="0" smtClean="0"/>
              <a:t> του </a:t>
            </a:r>
            <a:r>
              <a:rPr lang="el-GR" sz="2700" b="1" dirty="0" err="1" smtClean="0"/>
              <a:t>κινητο</a:t>
            </a:r>
            <a:r>
              <a:rPr lang="el-GR" sz="2700" b="1" dirty="0" smtClean="0"/>
              <a:t>?</a:t>
            </a:r>
            <a:endParaRPr lang="el-GR" sz="27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200" dirty="0" smtClean="0"/>
              <a:t>«όσο πιο αργά, τόσο πιο καλά»</a:t>
            </a:r>
            <a:endParaRPr lang="el-GR" sz="2200" dirty="0"/>
          </a:p>
        </p:txBody>
      </p:sp>
      <p:pic>
        <p:nvPicPr>
          <p:cNvPr id="10242" name="Picture 2" descr="C:\Users\Irini\Desktop\Παιδιά και νεες τεχνολογίες\photos\baby_with_mobile_phone_in_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5000628" cy="281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>ΗΛΕΚΤΡΟΜΑΓΝΗΤΙΚΗ ΑΚΤΙΝΟΒΟΛΙΑ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sz="4800" u="sng" dirty="0" smtClean="0"/>
              <a:t>Σουηδική μελέτη σε 80 έρευνες…</a:t>
            </a:r>
          </a:p>
          <a:p>
            <a:pPr>
              <a:buNone/>
            </a:pPr>
            <a:endParaRPr lang="el-GR" sz="4800" dirty="0" smtClean="0"/>
          </a:p>
          <a:p>
            <a:pPr>
              <a:buNone/>
            </a:pPr>
            <a:r>
              <a:rPr lang="el-GR" sz="4800" dirty="0" smtClean="0"/>
              <a:t>Η χρήση κινητών από τα παιδιά ενέχει πολλούς κινδύνους όπως</a:t>
            </a:r>
            <a:r>
              <a:rPr lang="en-US" sz="4800" dirty="0" smtClean="0"/>
              <a:t>:</a:t>
            </a:r>
            <a:endParaRPr lang="el-GR" sz="4800" dirty="0" smtClean="0"/>
          </a:p>
          <a:p>
            <a:pPr>
              <a:buFont typeface="Wingdings" pitchFamily="2" charset="2"/>
              <a:buChar char="Ø"/>
            </a:pPr>
            <a:r>
              <a:rPr lang="el-GR" sz="4800" dirty="0" smtClean="0"/>
              <a:t>διαταραχές ύπνου και συγκέντρωσης</a:t>
            </a:r>
            <a:endParaRPr lang="en-US" sz="4800" dirty="0" smtClean="0"/>
          </a:p>
          <a:p>
            <a:pPr>
              <a:buFont typeface="Wingdings" pitchFamily="2" charset="2"/>
              <a:buChar char="Ø"/>
            </a:pPr>
            <a:r>
              <a:rPr lang="el-GR" sz="4800" dirty="0" smtClean="0"/>
              <a:t>κόπωση</a:t>
            </a:r>
          </a:p>
          <a:p>
            <a:pPr>
              <a:buFont typeface="Wingdings" pitchFamily="2" charset="2"/>
              <a:buChar char="Ø"/>
            </a:pPr>
            <a:r>
              <a:rPr lang="el-GR" sz="4800" dirty="0" smtClean="0"/>
              <a:t>νευρικότητα </a:t>
            </a:r>
          </a:p>
          <a:p>
            <a:pPr>
              <a:buFont typeface="Wingdings" pitchFamily="2" charset="2"/>
              <a:buChar char="Ø"/>
            </a:pPr>
            <a:r>
              <a:rPr lang="el-GR" sz="4800" dirty="0" smtClean="0"/>
              <a:t>δυσλειτουργία της μνήμης</a:t>
            </a:r>
          </a:p>
          <a:p>
            <a:pPr>
              <a:buFont typeface="Wingdings" pitchFamily="2" charset="2"/>
              <a:buChar char="Ø"/>
            </a:pPr>
            <a:r>
              <a:rPr lang="el-GR" sz="4800" dirty="0" smtClean="0"/>
              <a:t>μακροπρόθεσμα ενίσχυση της προδιάθεσης για ανάπτυξη καρκίνου στον εγκέφαλο (5πλάσιες πιθανότητες)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l-GR" sz="4800" dirty="0" smtClean="0"/>
          </a:p>
          <a:p>
            <a:pPr>
              <a:buNone/>
            </a:pPr>
            <a:r>
              <a:rPr lang="el-GR" sz="4800" dirty="0" smtClean="0"/>
              <a:t>Παιδιά </a:t>
            </a:r>
            <a:r>
              <a:rPr lang="el-GR" sz="4800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l-GR" sz="4800" dirty="0" smtClean="0">
                <a:sym typeface="Wingdings" pitchFamily="2" charset="2"/>
              </a:rPr>
              <a:t> </a:t>
            </a:r>
            <a:r>
              <a:rPr lang="el-GR" sz="4800" dirty="0" smtClean="0"/>
              <a:t>μικρότερο σε διαστάσεις κεφάλι, λεπτότερο κρανίο, αναπτυσσόμενο νευρικό σύστημα, μακροχρόνια έκθεση του παιδιού-χρήστη σε σχέση με αυτήν ενός ενήλικα.</a:t>
            </a:r>
          </a:p>
          <a:p>
            <a:pPr algn="just">
              <a:buNone/>
            </a:pPr>
            <a:endParaRPr lang="el-GR" sz="2900" dirty="0" smtClean="0"/>
          </a:p>
          <a:p>
            <a:pPr algn="r">
              <a:buNone/>
            </a:pPr>
            <a:r>
              <a:rPr lang="el-GR" sz="2900" b="1" i="1" dirty="0" smtClean="0">
                <a:solidFill>
                  <a:schemeClr val="accent1"/>
                </a:solidFill>
              </a:rPr>
              <a:t>Πηγή</a:t>
            </a:r>
            <a:r>
              <a:rPr lang="en-US" sz="2900" b="1" i="1" dirty="0" smtClean="0">
                <a:solidFill>
                  <a:schemeClr val="accent1"/>
                </a:solidFill>
              </a:rPr>
              <a:t>:  iatronet.gr</a:t>
            </a:r>
            <a:endParaRPr lang="el-GR" sz="2900" b="1" i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l-GR" sz="2900" dirty="0" smtClean="0"/>
              <a:t> </a:t>
            </a:r>
            <a:endParaRPr lang="el-GR" sz="2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ΣΥΣΤΑΣΕΙΣ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>
            <a:normAutofit/>
          </a:bodyPr>
          <a:lstStyle/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«Τα παιδιά δεν θα πρέπει να χρησιμοποιούν κινητό, παρά μόνο για έκτακτη ανάγκη, ενώ οι έφηβοι που τα χρησιμοποιούν θα πρέπει απαραιτήτως να έχουν </a:t>
            </a:r>
            <a:r>
              <a:rPr lang="el-GR" sz="2000" dirty="0" err="1" smtClean="0"/>
              <a:t>hands</a:t>
            </a:r>
            <a:r>
              <a:rPr lang="el-GR" sz="2000" dirty="0" smtClean="0"/>
              <a:t> </a:t>
            </a:r>
            <a:r>
              <a:rPr lang="el-GR" sz="2000" dirty="0" err="1" smtClean="0"/>
              <a:t>free</a:t>
            </a:r>
            <a:r>
              <a:rPr lang="el-GR" sz="2000" dirty="0" smtClean="0"/>
              <a:t> ή </a:t>
            </a:r>
            <a:r>
              <a:rPr lang="el-GR" sz="2000" dirty="0" err="1" smtClean="0"/>
              <a:t>Bluetooth</a:t>
            </a:r>
            <a:r>
              <a:rPr lang="el-GR" sz="2000" dirty="0" smtClean="0"/>
              <a:t>. Πιο ασφαλές είναι να στέλνουν γραπτά μηνύματα». </a:t>
            </a:r>
          </a:p>
          <a:p>
            <a:pPr algn="r">
              <a:buNone/>
            </a:pPr>
            <a:r>
              <a:rPr lang="el-GR" sz="1400" i="1" dirty="0" err="1" smtClean="0">
                <a:solidFill>
                  <a:schemeClr val="accent1">
                    <a:lumMod val="75000"/>
                  </a:schemeClr>
                </a:solidFill>
              </a:rPr>
              <a:t>Λέναρτ</a:t>
            </a: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400" i="1" dirty="0" err="1" smtClean="0">
                <a:solidFill>
                  <a:schemeClr val="accent1">
                    <a:lumMod val="75000"/>
                  </a:schemeClr>
                </a:solidFill>
              </a:rPr>
              <a:t>Χάρντελ</a:t>
            </a: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r">
              <a:buNone/>
            </a:pP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καθηγητής του πανεπιστημιακού νοσοκομείου του </a:t>
            </a:r>
            <a:r>
              <a:rPr lang="el-GR" sz="1400" i="1" dirty="0" err="1" smtClean="0">
                <a:solidFill>
                  <a:schemeClr val="accent1">
                    <a:lumMod val="75000"/>
                  </a:schemeClr>
                </a:solidFill>
              </a:rPr>
              <a:t>Ορέμπρο</a:t>
            </a: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 της Σουηδίας</a:t>
            </a:r>
          </a:p>
          <a:p>
            <a:pPr>
              <a:buNone/>
            </a:pPr>
            <a:endParaRPr lang="el-GR" sz="2000" dirty="0" smtClean="0"/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«Παιδιά ηλικίας μικρότερης των 10 ετών πρέπει να αποθαρρύνονται από τη χρήση κινητών τηλεφώνων». </a:t>
            </a:r>
          </a:p>
          <a:p>
            <a:pPr>
              <a:buNone/>
            </a:pPr>
            <a:endParaRPr lang="el-GR" sz="2000" dirty="0" smtClean="0"/>
          </a:p>
          <a:p>
            <a:pPr algn="r">
              <a:buNone/>
            </a:pP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Ανεξάρτητη Ομάδα Εμπειρογνωμόνων για τα Κινητά Τηλέφωνα της Βρετανίας</a:t>
            </a:r>
          </a:p>
          <a:p>
            <a:pPr algn="r">
              <a:buNone/>
            </a:pP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Independent Group of Experts on Mobile Phones – IEGMP)</a:t>
            </a:r>
            <a:endParaRPr lang="el-GR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 err="1" smtClean="0"/>
              <a:t>Υπαρχει</a:t>
            </a:r>
            <a:r>
              <a:rPr lang="el-GR" b="1" dirty="0" smtClean="0"/>
              <a:t> </a:t>
            </a:r>
            <a:r>
              <a:rPr lang="el-GR" b="1" dirty="0" err="1" smtClean="0"/>
              <a:t>σωστη</a:t>
            </a:r>
            <a:r>
              <a:rPr lang="el-GR" b="1" dirty="0" smtClean="0"/>
              <a:t> </a:t>
            </a:r>
            <a:r>
              <a:rPr lang="el-GR" b="1" dirty="0" err="1" smtClean="0"/>
              <a:t>ηλικια</a:t>
            </a:r>
            <a:r>
              <a:rPr lang="el-GR" b="1" dirty="0" smtClean="0"/>
              <a:t> που το </a:t>
            </a:r>
            <a:r>
              <a:rPr lang="el-GR" b="1" dirty="0" err="1" smtClean="0"/>
              <a:t>παιδι</a:t>
            </a:r>
            <a:r>
              <a:rPr lang="el-GR" b="1" dirty="0" smtClean="0"/>
              <a:t> </a:t>
            </a:r>
            <a:r>
              <a:rPr lang="el-GR" b="1" dirty="0" err="1" smtClean="0"/>
              <a:t>μπορει</a:t>
            </a:r>
            <a:r>
              <a:rPr lang="el-GR" b="1" dirty="0" smtClean="0"/>
              <a:t> να </a:t>
            </a:r>
            <a:r>
              <a:rPr lang="el-GR" b="1" dirty="0" err="1" smtClean="0"/>
              <a:t>αρχισει</a:t>
            </a:r>
            <a:r>
              <a:rPr lang="el-GR" b="1" dirty="0" smtClean="0"/>
              <a:t> να </a:t>
            </a:r>
            <a:r>
              <a:rPr lang="el-GR" b="1" dirty="0" err="1" smtClean="0"/>
              <a:t>ασχολειται</a:t>
            </a:r>
            <a:r>
              <a:rPr lang="el-GR" b="1" dirty="0" smtClean="0"/>
              <a:t> με το </a:t>
            </a:r>
            <a:r>
              <a:rPr lang="el-GR" b="1" dirty="0" err="1" smtClean="0"/>
              <a:t>διαδικτυο</a:t>
            </a:r>
            <a:r>
              <a:rPr lang="el-GR" b="1" dirty="0" smtClean="0"/>
              <a:t>;</a:t>
            </a:r>
            <a:endParaRPr lang="el-GR" b="1" dirty="0"/>
          </a:p>
        </p:txBody>
      </p:sp>
      <p:pic>
        <p:nvPicPr>
          <p:cNvPr id="2051" name="Picture 3" descr="C:\Users\IRINI\Desktop\Εθισμός στο διαδίκτυο και την τηλεόραση\φωτο\baby-and-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3929058" cy="262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 smtClean="0"/>
              <a:t>Επιπτωσεισ</a:t>
            </a:r>
            <a:r>
              <a:rPr lang="el-GR" b="1" dirty="0" smtClean="0"/>
              <a:t> </a:t>
            </a:r>
            <a:r>
              <a:rPr lang="el-GR" b="1" dirty="0" err="1" smtClean="0"/>
              <a:t>τησ</a:t>
            </a:r>
            <a:r>
              <a:rPr lang="el-GR" b="1" dirty="0" smtClean="0"/>
              <a:t> </a:t>
            </a:r>
            <a:r>
              <a:rPr lang="el-GR" b="1" dirty="0" err="1" smtClean="0"/>
              <a:t>χρησησ</a:t>
            </a:r>
            <a:r>
              <a:rPr lang="el-GR" b="1" dirty="0" smtClean="0"/>
              <a:t> </a:t>
            </a:r>
            <a:r>
              <a:rPr lang="el-GR" b="1" dirty="0" err="1" smtClean="0"/>
              <a:t>κινητου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στα </a:t>
            </a:r>
            <a:r>
              <a:rPr lang="el-GR" b="1" dirty="0" err="1" smtClean="0"/>
              <a:t>παιδια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l-GR" sz="2000" dirty="0" smtClean="0"/>
              <a:t>Το κινητό για τα παιδιά λειτουργεί κυρίως ως μέσο διασκέδασης </a:t>
            </a:r>
            <a:r>
              <a:rPr lang="el-GR" sz="1800" i="1" dirty="0" smtClean="0"/>
              <a:t>(παιχνίδια, </a:t>
            </a:r>
            <a:r>
              <a:rPr lang="en-US" sz="1800" i="1" dirty="0" smtClean="0"/>
              <a:t>video, </a:t>
            </a:r>
            <a:r>
              <a:rPr lang="el-GR" sz="1800" i="1" dirty="0" smtClean="0"/>
              <a:t>ανταλλαγές φωτογραφιών, </a:t>
            </a:r>
            <a:r>
              <a:rPr lang="en-US" sz="1800" i="1" dirty="0" smtClean="0"/>
              <a:t>internet </a:t>
            </a:r>
            <a:r>
              <a:rPr lang="el-GR" sz="1800" i="1" dirty="0" smtClean="0"/>
              <a:t>κ.τ.λ.</a:t>
            </a:r>
            <a:r>
              <a:rPr lang="en-US" sz="1800" i="1" dirty="0" smtClean="0"/>
              <a:t>)</a:t>
            </a:r>
          </a:p>
          <a:p>
            <a:pPr algn="just"/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A</a:t>
            </a:r>
            <a:r>
              <a:rPr lang="el-GR" sz="2000" dirty="0" err="1" smtClean="0"/>
              <a:t>πορροφά</a:t>
            </a:r>
            <a:r>
              <a:rPr lang="el-GR" sz="2000" dirty="0" smtClean="0"/>
              <a:t> </a:t>
            </a:r>
            <a:r>
              <a:rPr lang="el-GR" sz="2000" dirty="0" smtClean="0"/>
              <a:t>χρόνο από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1900" dirty="0" smtClean="0"/>
              <a:t>τις πρόσωπο με πρόσωπο συναντήσεις</a:t>
            </a:r>
            <a:endParaRPr lang="en-US" sz="1900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1900" dirty="0" smtClean="0"/>
              <a:t>τ</a:t>
            </a:r>
            <a:r>
              <a:rPr lang="el-GR" sz="1900" dirty="0" smtClean="0"/>
              <a:t>ην αλληλεπίδραση </a:t>
            </a:r>
            <a:r>
              <a:rPr lang="el-GR" sz="1900" dirty="0" smtClean="0"/>
              <a:t>με τους γύρω</a:t>
            </a:r>
            <a:endParaRPr lang="en-US" sz="1900" dirty="0" smtClean="0"/>
          </a:p>
          <a:p>
            <a:pPr>
              <a:buFont typeface="Wingdings" pitchFamily="2" charset="2"/>
              <a:buChar char="§"/>
            </a:pPr>
            <a:r>
              <a:rPr lang="el-GR" sz="1900" dirty="0" smtClean="0"/>
              <a:t>τ</a:t>
            </a:r>
            <a:r>
              <a:rPr lang="el-GR" sz="1900" dirty="0" smtClean="0"/>
              <a:t>ις καλλιτεχνικές </a:t>
            </a:r>
            <a:r>
              <a:rPr lang="el-GR" sz="1900" dirty="0" smtClean="0"/>
              <a:t>&amp; </a:t>
            </a:r>
            <a:r>
              <a:rPr lang="en-US" sz="1900" dirty="0" smtClean="0"/>
              <a:t> </a:t>
            </a:r>
            <a:r>
              <a:rPr lang="en-US" sz="1900" dirty="0" smtClean="0"/>
              <a:t>                                                                    </a:t>
            </a:r>
            <a:r>
              <a:rPr lang="el-GR" sz="1900" dirty="0" smtClean="0"/>
              <a:t>αθλητικές </a:t>
            </a:r>
            <a:r>
              <a:rPr lang="el-GR" sz="1900" dirty="0" smtClean="0"/>
              <a:t>δραστηριότητες</a:t>
            </a:r>
            <a:endParaRPr lang="en-US" sz="1900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1900" dirty="0" smtClean="0"/>
              <a:t>τ</a:t>
            </a:r>
            <a:r>
              <a:rPr lang="el-GR" sz="1900" dirty="0" smtClean="0"/>
              <a:t>ην ενασχόληση </a:t>
            </a:r>
            <a:r>
              <a:rPr lang="el-GR" sz="1900" dirty="0" smtClean="0"/>
              <a:t>με </a:t>
            </a:r>
            <a:r>
              <a:rPr lang="el-GR" sz="1900" dirty="0" smtClean="0"/>
              <a:t>τα βιβλία </a:t>
            </a:r>
            <a:r>
              <a:rPr lang="el-GR" sz="1900" dirty="0" smtClean="0"/>
              <a:t>και</a:t>
            </a:r>
            <a:endParaRPr lang="en-US" sz="1900" dirty="0" smtClean="0"/>
          </a:p>
          <a:p>
            <a:pPr algn="just">
              <a:buFont typeface="Wingdings" pitchFamily="2" charset="2"/>
              <a:buChar char="§"/>
            </a:pPr>
            <a:r>
              <a:rPr lang="el-GR" sz="1900" dirty="0" smtClean="0"/>
              <a:t>φυσικά το παιχνίδι!</a:t>
            </a:r>
          </a:p>
          <a:p>
            <a:pPr algn="just">
              <a:buFont typeface="Wingdings" pitchFamily="2" charset="2"/>
              <a:buChar char="§"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Επίσης επηρεάζεται η ικανότητα χρονοπρογραμματισμού και προσανατολισμού.</a:t>
            </a:r>
          </a:p>
          <a:p>
            <a:endParaRPr lang="el-GR" i="1" dirty="0" smtClean="0"/>
          </a:p>
          <a:p>
            <a:endParaRPr lang="el-GR" dirty="0" smtClean="0"/>
          </a:p>
        </p:txBody>
      </p:sp>
      <p:pic>
        <p:nvPicPr>
          <p:cNvPr id="4" name="Picture 1" descr="C:\Users\Irini\Desktop\Παιδιά και νεες τεχνολογίες\photos\shutterstock_129581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71810"/>
            <a:ext cx="3075980" cy="204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Irini\Desktop\Παιδιά και νεες τεχνολογίες\photos\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5143536" cy="3861683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r>
              <a:rPr lang="el-GR" b="1" dirty="0" err="1" smtClean="0"/>
              <a:t>Γονικοσ</a:t>
            </a:r>
            <a:r>
              <a:rPr lang="el-GR" b="1" dirty="0" smtClean="0"/>
              <a:t> </a:t>
            </a:r>
            <a:r>
              <a:rPr lang="el-GR" b="1" dirty="0" err="1" smtClean="0"/>
              <a:t>ελεγχοσ</a:t>
            </a:r>
            <a:r>
              <a:rPr lang="el-GR" b="1" dirty="0" smtClean="0"/>
              <a:t> </a:t>
            </a:r>
            <a:r>
              <a:rPr lang="el-GR" b="1" dirty="0" smtClean="0"/>
              <a:t>(</a:t>
            </a:r>
            <a:r>
              <a:rPr lang="en-US" b="1" dirty="0" smtClean="0"/>
              <a:t>Parental control</a:t>
            </a:r>
            <a:r>
              <a:rPr lang="el-GR" b="1" dirty="0" smtClean="0"/>
              <a:t>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00198"/>
          </a:xfrm>
        </p:spPr>
        <p:txBody>
          <a:bodyPr>
            <a:normAutofit/>
          </a:bodyPr>
          <a:lstStyle/>
          <a:p>
            <a:r>
              <a:rPr lang="el-GR" sz="2800" dirty="0" smtClean="0">
                <a:effectLst/>
              </a:rPr>
              <a:t>ΠΡΟΣΟΧΗ!</a:t>
            </a:r>
            <a:br>
              <a:rPr lang="el-GR" sz="2800" dirty="0" smtClean="0">
                <a:effectLst/>
              </a:rPr>
            </a:br>
            <a:r>
              <a:rPr lang="el-GR" sz="2600" dirty="0" err="1" smtClean="0"/>
              <a:t>ο</a:t>
            </a:r>
            <a:r>
              <a:rPr lang="el-GR" sz="2600" dirty="0" err="1" smtClean="0">
                <a:effectLst/>
              </a:rPr>
              <a:t>χι</a:t>
            </a:r>
            <a:r>
              <a:rPr lang="el-GR" sz="2600" dirty="0" smtClean="0">
                <a:effectLst/>
              </a:rPr>
              <a:t> </a:t>
            </a:r>
            <a:r>
              <a:rPr lang="el-GR" sz="2600" dirty="0" err="1" smtClean="0">
                <a:effectLst/>
              </a:rPr>
              <a:t>δαιμονοποιηση</a:t>
            </a:r>
            <a:r>
              <a:rPr lang="el-GR" sz="2600" dirty="0" smtClean="0">
                <a:effectLst/>
              </a:rPr>
              <a:t> των </a:t>
            </a:r>
            <a:r>
              <a:rPr lang="el-GR" sz="2600" dirty="0" err="1" smtClean="0">
                <a:effectLst/>
              </a:rPr>
              <a:t>νεων</a:t>
            </a:r>
            <a:r>
              <a:rPr lang="el-GR" sz="2600" dirty="0" smtClean="0">
                <a:effectLst/>
              </a:rPr>
              <a:t> </a:t>
            </a:r>
            <a:r>
              <a:rPr lang="el-GR" sz="2600" dirty="0" err="1" smtClean="0">
                <a:effectLst/>
              </a:rPr>
              <a:t>τεχνολογιων</a:t>
            </a: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>
                <a:effectLst/>
              </a:rPr>
              <a:t>και του </a:t>
            </a:r>
            <a:r>
              <a:rPr lang="el-GR" sz="2600" dirty="0" err="1" smtClean="0">
                <a:effectLst/>
              </a:rPr>
              <a:t>διαδικτυου</a:t>
            </a:r>
            <a:r>
              <a:rPr lang="el-GR" sz="2600" dirty="0" smtClean="0">
                <a:effectLst/>
              </a:rPr>
              <a:t>!</a:t>
            </a:r>
            <a:endParaRPr lang="el-GR" sz="2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3143248"/>
            <a:ext cx="8229600" cy="371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Constantia" pitchFamily="18" charset="0"/>
              </a:rPr>
              <a:t>Υπάρχουν </a:t>
            </a:r>
            <a:r>
              <a:rPr lang="el-GR" dirty="0" smtClean="0">
                <a:latin typeface="Constantia" pitchFamily="18" charset="0"/>
              </a:rPr>
              <a:t>ασύγκριτα περισσότερες θετικές επιπτώσεις</a:t>
            </a:r>
            <a:r>
              <a:rPr lang="el-GR" dirty="0" smtClean="0">
                <a:latin typeface="Constantia" pitchFamily="18" charset="0"/>
              </a:rPr>
              <a:t>!</a:t>
            </a:r>
          </a:p>
          <a:p>
            <a:endParaRPr lang="el-GR" dirty="0" smtClean="0">
              <a:latin typeface="Constantia" pitchFamily="18" charset="0"/>
            </a:endParaRPr>
          </a:p>
          <a:p>
            <a:pPr>
              <a:buNone/>
            </a:pPr>
            <a:endParaRPr lang="el-GR" dirty="0">
              <a:latin typeface="Constantia" pitchFamily="18" charset="0"/>
            </a:endParaRPr>
          </a:p>
        </p:txBody>
      </p:sp>
      <p:pic>
        <p:nvPicPr>
          <p:cNvPr id="23554" name="Picture 2" descr="C:\Users\IRINI\Desktop\Εθισμός στο διαδίκτυο και την τηλεόραση\φωτο\negative-positive-ke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68776"/>
            <a:ext cx="3014825" cy="2689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vod.sch.gr/upload_image/user_videos/9/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2714612" cy="203595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4286256"/>
            <a:ext cx="7467600" cy="11430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l-GR" sz="2600" b="1" dirty="0" smtClean="0"/>
              <a:t> </a:t>
            </a:r>
            <a:r>
              <a:rPr lang="el-GR" sz="2600" b="1" dirty="0" err="1" smtClean="0"/>
              <a:t>Ενημερωση</a:t>
            </a:r>
            <a:r>
              <a:rPr lang="el-GR" sz="2600" b="1" dirty="0" smtClean="0"/>
              <a:t> των </a:t>
            </a:r>
            <a:r>
              <a:rPr lang="el-GR" sz="2600" b="1" dirty="0" err="1" smtClean="0"/>
              <a:t>γονιων</a:t>
            </a:r>
            <a:r>
              <a:rPr lang="el-GR" sz="2600" b="1" dirty="0" smtClean="0"/>
              <a:t/>
            </a:r>
            <a:br>
              <a:rPr lang="el-GR" sz="2600" b="1" dirty="0" smtClean="0"/>
            </a:br>
            <a:endParaRPr lang="el-GR" sz="2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829576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i="1" dirty="0" smtClean="0"/>
              <a:t>Πρόσφατη έρευνα επιβεβαιώνει την </a:t>
            </a:r>
            <a:r>
              <a:rPr lang="el-GR" sz="1800" b="1" i="1" dirty="0" smtClean="0"/>
              <a:t>αναγκαιότητα της εκμάθησης της ασφαλούς χρήσης του διαδικτύου και στη σχολική κοινότητα</a:t>
            </a:r>
            <a:r>
              <a:rPr lang="el-GR" sz="1800" i="1" dirty="0" smtClean="0"/>
              <a:t>, όπου το 80% των εκπαιδευτικών τάσσονται υπέρ της εισαγωγής μιας νέας διδακτικής ενότητας για την «Παιδεία στα Μέσα» στην ατζέντα των μαθημάτων.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571472" y="421481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71472" y="78579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6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σωστη</a:t>
            </a:r>
            <a:r>
              <a:rPr kumimoji="0" lang="el-GR" sz="26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600" b="1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εκπαιδευση</a:t>
            </a:r>
            <a:r>
              <a:rPr kumimoji="0" lang="el-GR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Στο </a:t>
            </a:r>
            <a:r>
              <a:rPr lang="el-GR" b="1" dirty="0" err="1" smtClean="0"/>
              <a:t>αμεσο</a:t>
            </a:r>
            <a:r>
              <a:rPr lang="el-GR" b="1" dirty="0" smtClean="0"/>
              <a:t> </a:t>
            </a:r>
            <a:r>
              <a:rPr lang="el-GR" b="1" dirty="0" err="1" smtClean="0"/>
              <a:t>μελλον</a:t>
            </a:r>
            <a:r>
              <a:rPr lang="el-GR" b="1" dirty="0" smtClean="0"/>
              <a:t>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24" cy="48737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1900" dirty="0" smtClean="0"/>
              <a:t>Ξεχάστε το </a:t>
            </a:r>
            <a:r>
              <a:rPr lang="en-US" sz="1900" dirty="0" smtClean="0"/>
              <a:t>internet </a:t>
            </a:r>
            <a:r>
              <a:rPr lang="el-GR" sz="1900" dirty="0" smtClean="0"/>
              <a:t>μπροστά στον υπολογιστή! Το </a:t>
            </a:r>
            <a:r>
              <a:rPr lang="en-US" sz="1900" dirty="0" smtClean="0"/>
              <a:t>internet </a:t>
            </a:r>
            <a:r>
              <a:rPr lang="el-GR" sz="1900" dirty="0" smtClean="0"/>
              <a:t>θα είναι παντού, σε κινητά, γυαλιά, φακούς επαφής, ρολόγια.</a:t>
            </a:r>
          </a:p>
          <a:p>
            <a:pPr>
              <a:buFont typeface="Wingdings" pitchFamily="2" charset="2"/>
              <a:buChar char="§"/>
            </a:pPr>
            <a:endParaRPr lang="el-GR" sz="1900" dirty="0" smtClean="0"/>
          </a:p>
          <a:p>
            <a:pPr>
              <a:buFont typeface="Wingdings" pitchFamily="2" charset="2"/>
              <a:buChar char="§"/>
            </a:pPr>
            <a:r>
              <a:rPr lang="el-GR" sz="1900" dirty="0" smtClean="0"/>
              <a:t>Χρειάζεται να μάθουμε να ζούμε με αυτό. Να απολαμβάνουμε τα τεράστια οφέλη του, αλλά να ξέρουμε και πώς να προστατευόμαστε από τους κινδύνους!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b="1" i="1" dirty="0" smtClean="0">
                <a:solidFill>
                  <a:schemeClr val="accent1">
                    <a:lumMod val="75000"/>
                  </a:schemeClr>
                </a:solidFill>
              </a:rPr>
              <a:t>«Δεν απαγορεύουμε στα παιδιά να περάσουν το πεζοδρόμιο, απλώς τα μαθαίνουμε πώς να περνούν με ασφάλεια».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928794" y="21431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l-GR" sz="3600" b="0" dirty="0" smtClean="0">
                <a:solidFill>
                  <a:schemeClr val="tx1"/>
                </a:solidFill>
                <a:latin typeface="Constantia" pitchFamily="18" charset="0"/>
              </a:rPr>
              <a:t>Σας ευχαριστώ</a:t>
            </a:r>
            <a:r>
              <a:rPr lang="el-GR" sz="3600" b="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el-GR" sz="3600" b="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el-GR" sz="3600" b="0" dirty="0" smtClean="0">
                <a:solidFill>
                  <a:schemeClr val="tx1"/>
                </a:solidFill>
                <a:latin typeface="Constantia" pitchFamily="18" charset="0"/>
              </a:rPr>
              <a:t>για την </a:t>
            </a:r>
            <a:r>
              <a:rPr lang="el-GR" sz="3600" b="0" dirty="0" smtClean="0">
                <a:solidFill>
                  <a:schemeClr val="tx1"/>
                </a:solidFill>
                <a:latin typeface="Constantia" pitchFamily="18" charset="0"/>
              </a:rPr>
              <a:t>προσοχή σας!</a:t>
            </a:r>
            <a:endParaRPr lang="el-GR" sz="3600" dirty="0"/>
          </a:p>
        </p:txBody>
      </p:sp>
      <p:pic>
        <p:nvPicPr>
          <p:cNvPr id="2049" name="Picture 1" descr="C:\Users\Irini\Desktop\Παιδιά και νεες τεχνολογίες\photos\facebook-baby-450x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70368"/>
            <a:ext cx="3214680" cy="210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/>
              <a:t>Ο </a:t>
            </a:r>
            <a:r>
              <a:rPr lang="el-GR" b="1" dirty="0" err="1" smtClean="0"/>
              <a:t>κανονασ</a:t>
            </a:r>
            <a:r>
              <a:rPr lang="el-GR" b="1" dirty="0" smtClean="0"/>
              <a:t> «3-6-9-12» για τα </a:t>
            </a:r>
            <a:r>
              <a:rPr lang="el-GR" b="1" dirty="0" err="1" smtClean="0"/>
              <a:t>παιδια</a:t>
            </a:r>
            <a:r>
              <a:rPr lang="el-GR" b="1" dirty="0" smtClean="0"/>
              <a:t> και την </a:t>
            </a:r>
            <a:r>
              <a:rPr lang="el-GR" b="1" dirty="0" err="1" smtClean="0"/>
              <a:t>οθονη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l-GR" i="1" dirty="0" err="1" smtClean="0"/>
              <a:t>Serge</a:t>
            </a:r>
            <a:r>
              <a:rPr lang="el-GR" i="1" dirty="0" smtClean="0"/>
              <a:t> </a:t>
            </a:r>
            <a:r>
              <a:rPr lang="el-GR" i="1" dirty="0" err="1" smtClean="0"/>
              <a:t>Tisseron</a:t>
            </a:r>
            <a:r>
              <a:rPr lang="el-GR" i="1" dirty="0" smtClean="0"/>
              <a:t>, γάλλος ψυχαναλυτής-ψυχίατρος</a:t>
            </a:r>
            <a:endParaRPr lang="en-US" b="1" i="1" dirty="0" smtClean="0"/>
          </a:p>
          <a:p>
            <a:pPr>
              <a:buNone/>
            </a:pPr>
            <a:endParaRPr lang="el-GR" sz="1800" b="1" i="1" dirty="0" smtClean="0"/>
          </a:p>
          <a:p>
            <a:pPr>
              <a:buNone/>
            </a:pPr>
            <a:r>
              <a:rPr lang="el-GR" sz="1800" i="1" dirty="0" smtClean="0"/>
              <a:t>«όχι </a:t>
            </a:r>
            <a:r>
              <a:rPr lang="el-GR" sz="1800" i="1" u="sng" dirty="0" smtClean="0"/>
              <a:t>τηλεόραση</a:t>
            </a:r>
            <a:r>
              <a:rPr lang="el-GR" sz="1800" i="1" dirty="0" smtClean="0"/>
              <a:t> πριν από τα </a:t>
            </a:r>
            <a:r>
              <a:rPr lang="el-GR" sz="1800" b="1" i="1" dirty="0" smtClean="0"/>
              <a:t>τρία </a:t>
            </a:r>
            <a:r>
              <a:rPr lang="el-GR" sz="1800" i="1" dirty="0" smtClean="0"/>
              <a:t>χρόνια,</a:t>
            </a:r>
          </a:p>
          <a:p>
            <a:pPr>
              <a:buNone/>
            </a:pPr>
            <a:r>
              <a:rPr lang="el-GR" sz="1800" i="1" dirty="0" smtClean="0"/>
              <a:t>όχι </a:t>
            </a:r>
            <a:r>
              <a:rPr lang="el-GR" sz="1800" i="1" u="sng" dirty="0" smtClean="0"/>
              <a:t>παιχνίδια σε κονσόλα</a:t>
            </a:r>
            <a:r>
              <a:rPr lang="el-GR" sz="1800" i="1" dirty="0" smtClean="0"/>
              <a:t> πριν από τα </a:t>
            </a:r>
            <a:r>
              <a:rPr lang="el-GR" sz="1800" b="1" i="1" dirty="0" smtClean="0"/>
              <a:t>έξι</a:t>
            </a:r>
            <a:r>
              <a:rPr lang="el-GR" sz="1800" i="1" dirty="0" smtClean="0"/>
              <a:t>,</a:t>
            </a:r>
          </a:p>
          <a:p>
            <a:pPr>
              <a:buNone/>
            </a:pPr>
            <a:r>
              <a:rPr lang="el-GR" sz="1800" i="1" dirty="0" smtClean="0"/>
              <a:t>καθόλου </a:t>
            </a:r>
            <a:r>
              <a:rPr lang="el-GR" sz="1800" i="1" u="sng" dirty="0" err="1" smtClean="0"/>
              <a:t>internet</a:t>
            </a:r>
            <a:r>
              <a:rPr lang="el-GR" sz="1800" i="1" dirty="0" smtClean="0"/>
              <a:t> πριν από τα </a:t>
            </a:r>
            <a:r>
              <a:rPr lang="el-GR" sz="1800" b="1" i="1" dirty="0" smtClean="0"/>
              <a:t>εννέα</a:t>
            </a:r>
            <a:r>
              <a:rPr lang="el-GR" sz="1800" i="1" dirty="0" smtClean="0"/>
              <a:t> χρόνια,</a:t>
            </a:r>
          </a:p>
          <a:p>
            <a:pPr>
              <a:buNone/>
            </a:pPr>
            <a:r>
              <a:rPr lang="el-GR" sz="1800" i="1" dirty="0" smtClean="0"/>
              <a:t>και καθόλου </a:t>
            </a:r>
            <a:r>
              <a:rPr lang="el-GR" sz="1800" i="1" u="sng" dirty="0" smtClean="0"/>
              <a:t>κοινωνικά μέσα</a:t>
            </a:r>
            <a:r>
              <a:rPr lang="el-GR" sz="1800" i="1" dirty="0" smtClean="0"/>
              <a:t> πριν από τα </a:t>
            </a:r>
            <a:r>
              <a:rPr lang="el-GR" sz="1800" b="1" i="1" dirty="0" smtClean="0"/>
              <a:t>12</a:t>
            </a:r>
            <a:r>
              <a:rPr lang="el-GR" sz="1800" i="1" dirty="0" smtClean="0"/>
              <a:t>».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Το 2011 η Γαλλική Ένωση Παιδιάτρων αποδέχτηκε την πρόταση.</a:t>
            </a:r>
            <a:endParaRPr lang="el-GR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«</a:t>
            </a:r>
            <a:r>
              <a:rPr lang="el-GR" b="1" dirty="0" err="1" smtClean="0"/>
              <a:t>Τεχνολογικο</a:t>
            </a:r>
            <a:r>
              <a:rPr lang="el-GR" b="1" dirty="0" smtClean="0"/>
              <a:t> </a:t>
            </a:r>
            <a:r>
              <a:rPr lang="el-GR" b="1" dirty="0" err="1" smtClean="0"/>
              <a:t>χασμα</a:t>
            </a:r>
            <a:r>
              <a:rPr lang="el-GR" b="1" dirty="0" smtClean="0"/>
              <a:t> </a:t>
            </a:r>
            <a:r>
              <a:rPr lang="el-GR" b="1" dirty="0" err="1" smtClean="0"/>
              <a:t>γενεων</a:t>
            </a:r>
            <a:r>
              <a:rPr lang="el-GR" b="1" dirty="0" smtClean="0"/>
              <a:t>»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marL="411480" algn="just">
              <a:lnSpc>
                <a:spcPct val="80000"/>
              </a:lnSpc>
              <a:buNone/>
              <a:defRPr/>
            </a:pPr>
            <a:endParaRPr lang="el-GR" sz="2000" i="1" dirty="0" smtClean="0"/>
          </a:p>
          <a:p>
            <a:pPr marL="411480" algn="just">
              <a:lnSpc>
                <a:spcPct val="80000"/>
              </a:lnSpc>
              <a:buNone/>
              <a:defRPr/>
            </a:pPr>
            <a:r>
              <a:rPr lang="el-GR" sz="2000" i="1" dirty="0" smtClean="0"/>
              <a:t>Οι γονείς βρίσκονται σε αδυναμία να ασκήσουν τον εποπτικό και εκπαιδευτικό τους ρόλο, γιατί για πρώτη φορά υπολείπονται τόσο πολύ σε συγκεκριμένες τεχνικές γνώσεις από τα παιδιά τους. </a:t>
            </a:r>
            <a:endParaRPr lang="en-US" sz="2000" i="1" dirty="0" smtClean="0"/>
          </a:p>
          <a:p>
            <a:endParaRPr lang="el-GR" dirty="0"/>
          </a:p>
        </p:txBody>
      </p:sp>
      <p:pic>
        <p:nvPicPr>
          <p:cNvPr id="9218" name="Picture 2" descr="C:\Users\IRINI\Desktop\Εθισμός στο διαδίκτυο και την τηλεόραση\φωτο\internet_1110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14686"/>
            <a:ext cx="4654567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RINI\Desktop\Εθισμός στο διαδίκτυο και την τηλεόραση\φωτο\pi-sch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694746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300" b="1" dirty="0" err="1" smtClean="0"/>
              <a:t>Κινδυνοι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err="1" smtClean="0"/>
              <a:t>απο</a:t>
            </a:r>
            <a:r>
              <a:rPr lang="el-GR" b="1" dirty="0" smtClean="0"/>
              <a:t> τη μη </a:t>
            </a:r>
            <a:r>
              <a:rPr lang="el-GR" b="1" dirty="0" err="1" smtClean="0"/>
              <a:t>συνετη</a:t>
            </a:r>
            <a:r>
              <a:rPr lang="el-GR" b="1" dirty="0" smtClean="0"/>
              <a:t> </a:t>
            </a:r>
            <a:r>
              <a:rPr lang="el-GR" b="1" dirty="0" err="1" smtClean="0"/>
              <a:t>χρηση</a:t>
            </a:r>
            <a:r>
              <a:rPr lang="el-GR" b="1" dirty="0" smtClean="0"/>
              <a:t> του </a:t>
            </a:r>
            <a:r>
              <a:rPr lang="el-GR" b="1" dirty="0" err="1" smtClean="0"/>
              <a:t>διαδικτυου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Εθισμός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Παγίδες στα Μέσα Κοινωνικής Δικτύωσης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Παιδική πορνογραφία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Επικίνδυνο/ ακατάλληλο περιεχόμενο                             </a:t>
            </a:r>
            <a:r>
              <a:rPr lang="el-GR" sz="1800" i="1" dirty="0" smtClean="0"/>
              <a:t>(σκληρό πορνογραφικό υλικό/ τζόγος)</a:t>
            </a:r>
            <a:endParaRPr lang="en-US" sz="1800" i="1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Ψηφιακός Εκφοβισμός / </a:t>
            </a:r>
            <a:r>
              <a:rPr lang="en-US" sz="2000" dirty="0" err="1" smtClean="0"/>
              <a:t>Cyberbullying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Απάτες μέσω διαδικτύου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εθισμοσ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11228</TotalTime>
  <Words>1547</Words>
  <Application>Microsoft Office PowerPoint</Application>
  <PresentationFormat>Προβολή στην οθόνη (4:3)</PresentationFormat>
  <Paragraphs>260</Paragraphs>
  <Slides>45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Προεξοχή</vt:lpstr>
      <vt:lpstr>Διαφάνεια 1</vt:lpstr>
      <vt:lpstr>μια γενια κατακλυσμενη απο νεεσ τεχνολογιεσ </vt:lpstr>
      <vt:lpstr>το διαδικτυο =  η επανασταση τησ εποχησ μασ!</vt:lpstr>
      <vt:lpstr>Υπαρχει σωστη ηλικια που το παιδι μπορει να αρχισει να ασχολειται με το διαδικτυο;</vt:lpstr>
      <vt:lpstr>Ο κανονασ «3-6-9-12» για τα παιδια και την οθονη</vt:lpstr>
      <vt:lpstr>«Τεχνολογικο χασμα γενεων»</vt:lpstr>
      <vt:lpstr>Διαφάνεια 7</vt:lpstr>
      <vt:lpstr>Κινδυνοι απο τη μη συνετη χρηση του διαδικτυου</vt:lpstr>
      <vt:lpstr>εθισμοσ</vt:lpstr>
      <vt:lpstr>εθισμοσ στο διαδικτυο</vt:lpstr>
      <vt:lpstr>Σημαδια Εθισμου</vt:lpstr>
      <vt:lpstr>στατιστικα</vt:lpstr>
      <vt:lpstr>Τα υψηλοτερα ποσοστα παγκοσμιωσ…</vt:lpstr>
      <vt:lpstr>στη χωρα μασ…</vt:lpstr>
      <vt:lpstr>επιπτωσεισ του διαδικτυακου εθισμου</vt:lpstr>
      <vt:lpstr>ο ρολοσ των γονιων</vt:lpstr>
      <vt:lpstr>ο ρολοσ των γονιων (συνεχεια) </vt:lpstr>
      <vt:lpstr>Το μηνυμα μασ προσ τα παιδια</vt:lpstr>
      <vt:lpstr>Social μedia </vt:lpstr>
      <vt:lpstr>Διαφάνεια 20</vt:lpstr>
      <vt:lpstr>Τι χρειαζεται να προσεχουμε  στα social media…</vt:lpstr>
      <vt:lpstr>Διαφάνεια 22</vt:lpstr>
      <vt:lpstr>Επισησ ειναι σημαντικο να θυμομαστε….</vt:lpstr>
      <vt:lpstr>cyberbullying</vt:lpstr>
      <vt:lpstr>Ψηφιακοσ Εκφοβισμοσ/ cyberbullying</vt:lpstr>
      <vt:lpstr>Ομοιοτητεσ &amp; Διαφορεσ </vt:lpstr>
      <vt:lpstr>Πωσ μπορω να βοηθησω το παιδι μου που δεχεται cyberbullying;</vt:lpstr>
      <vt:lpstr>Διαδικτυακεσ απατεσ</vt:lpstr>
      <vt:lpstr>Διαδικτυακεσ απατεσ</vt:lpstr>
      <vt:lpstr>διαδικτυακα παιχνιδια</vt:lpstr>
      <vt:lpstr>στατιστικα</vt:lpstr>
      <vt:lpstr>Διαφάνεια 32</vt:lpstr>
      <vt:lpstr>Διαδικτυακα παιχνιδια (on-line και virtual games)</vt:lpstr>
      <vt:lpstr>cyberkid.gr</vt:lpstr>
      <vt:lpstr>Θετικεσ επιπτωσεισ των ηλεκτρονικων παιχνιδιων</vt:lpstr>
      <vt:lpstr>κινητα</vt:lpstr>
      <vt:lpstr>Ποτε να αγορασω στο παιδι μου το δικο του κινητο?</vt:lpstr>
      <vt:lpstr>ΗΛΕΚΤΡΟΜΑΓΝΗΤΙΚΗ ΑΚΤΙΝΟΒΟΛΙΑ</vt:lpstr>
      <vt:lpstr>ΣΥΣΤΑΣΕΙΣ</vt:lpstr>
      <vt:lpstr>Επιπτωσεισ τησ χρησησ κινητου στα παιδια</vt:lpstr>
      <vt:lpstr>Γονικοσ ελεγχοσ (Parental control)</vt:lpstr>
      <vt:lpstr>ΠΡΟΣΟΧΗ! οχι δαιμονοποιηση των νεων τεχνολογιων και του διαδικτυου!</vt:lpstr>
      <vt:lpstr> Ενημερωση των γονιων </vt:lpstr>
      <vt:lpstr>Στο αμεσο μελλον…</vt:lpstr>
      <vt:lpstr>Διαφάνεια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Irini</dc:creator>
  <cp:lastModifiedBy>Irini</cp:lastModifiedBy>
  <cp:revision>461</cp:revision>
  <dcterms:created xsi:type="dcterms:W3CDTF">2016-03-21T10:53:58Z</dcterms:created>
  <dcterms:modified xsi:type="dcterms:W3CDTF">2016-04-06T07:46:02Z</dcterms:modified>
</cp:coreProperties>
</file>