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8" r:id="rId1"/>
  </p:sldMasterIdLst>
  <p:sldIdLst>
    <p:sldId id="256" r:id="rId2"/>
    <p:sldId id="257" r:id="rId3"/>
    <p:sldId id="278" r:id="rId4"/>
    <p:sldId id="279" r:id="rId5"/>
    <p:sldId id="291" r:id="rId6"/>
    <p:sldId id="292" r:id="rId7"/>
    <p:sldId id="294" r:id="rId8"/>
    <p:sldId id="316" r:id="rId9"/>
    <p:sldId id="303" r:id="rId10"/>
    <p:sldId id="298" r:id="rId11"/>
    <p:sldId id="297" r:id="rId12"/>
    <p:sldId id="315" r:id="rId13"/>
    <p:sldId id="300" r:id="rId14"/>
    <p:sldId id="302" r:id="rId15"/>
    <p:sldId id="304" r:id="rId16"/>
    <p:sldId id="314" r:id="rId17"/>
    <p:sldId id="317" r:id="rId18"/>
    <p:sldId id="260" r:id="rId19"/>
    <p:sldId id="283" r:id="rId20"/>
    <p:sldId id="263" r:id="rId21"/>
    <p:sldId id="307" r:id="rId22"/>
    <p:sldId id="268" r:id="rId23"/>
    <p:sldId id="284" r:id="rId24"/>
    <p:sldId id="312" r:id="rId25"/>
    <p:sldId id="285" r:id="rId26"/>
    <p:sldId id="275" r:id="rId27"/>
    <p:sldId id="276" r:id="rId28"/>
    <p:sldId id="286" r:id="rId29"/>
    <p:sldId id="287" r:id="rId30"/>
    <p:sldId id="306" r:id="rId31"/>
    <p:sldId id="265" r:id="rId32"/>
    <p:sldId id="266" r:id="rId33"/>
    <p:sldId id="274" r:id="rId34"/>
    <p:sldId id="273" r:id="rId3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50" autoAdjust="0"/>
    <p:restoredTop sz="94434" autoAdjust="0"/>
  </p:normalViewPr>
  <p:slideViewPr>
    <p:cSldViewPr>
      <p:cViewPr>
        <p:scale>
          <a:sx n="64" d="100"/>
          <a:sy n="64" d="100"/>
        </p:scale>
        <p:origin x="92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638449670589349E-2"/>
          <c:y val="0.24663753615292053"/>
          <c:w val="0.44567771108267851"/>
          <c:h val="0.67131175607896754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nl-NL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Sheet1!$A$1:$A$9</c:f>
              <c:strCache>
                <c:ptCount val="9"/>
                <c:pt idx="0">
                  <c:v>να είμαι ντροπαλή</c:v>
                </c:pt>
                <c:pt idx="1">
                  <c:v>διακριτική</c:v>
                </c:pt>
                <c:pt idx="2">
                  <c:v>προσεκτική</c:v>
                </c:pt>
                <c:pt idx="3">
                  <c:v>ευαίσθητη</c:v>
                </c:pt>
                <c:pt idx="4">
                  <c:v>μεγαλόψυχη</c:v>
                </c:pt>
                <c:pt idx="5">
                  <c:v>να μην ζηλεύω</c:v>
                </c:pt>
                <c:pt idx="6">
                  <c:v>υπομονετική</c:v>
                </c:pt>
                <c:pt idx="7">
                  <c:v>να μην γρινιάζω</c:v>
                </c:pt>
                <c:pt idx="8">
                  <c:v>να νιώθω αλληλεγγύη/να βοηθώ τους άλλους</c:v>
                </c:pt>
              </c:strCache>
            </c:strRef>
          </c:cat>
          <c:val>
            <c:numRef>
              <c:f>Sheet1!$B$1:$B$9</c:f>
              <c:numCache>
                <c:formatCode>General</c:formatCode>
                <c:ptCount val="9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40</c:v>
                </c:pt>
                <c:pt idx="6">
                  <c:v>40</c:v>
                </c:pt>
                <c:pt idx="7">
                  <c:v>20</c:v>
                </c:pt>
                <c:pt idx="8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300" u="sng"/>
            </a:pPr>
            <a:endParaRPr lang="el-GR"/>
          </a:p>
        </c:txPr>
      </c:legendEntry>
      <c:legendEntry>
        <c:idx val="2"/>
        <c:txPr>
          <a:bodyPr/>
          <a:lstStyle/>
          <a:p>
            <a:pPr>
              <a:defRPr sz="1300" u="none"/>
            </a:pPr>
            <a:endParaRPr lang="el-GR"/>
          </a:p>
        </c:txPr>
      </c:legendEntry>
      <c:legendEntry>
        <c:idx val="3"/>
        <c:txPr>
          <a:bodyPr/>
          <a:lstStyle/>
          <a:p>
            <a:pPr>
              <a:defRPr sz="1300" u="sng"/>
            </a:pPr>
            <a:endParaRPr lang="el-GR"/>
          </a:p>
        </c:txPr>
      </c:legendEntry>
      <c:legendEntry>
        <c:idx val="5"/>
        <c:txPr>
          <a:bodyPr/>
          <a:lstStyle/>
          <a:p>
            <a:pPr>
              <a:defRPr sz="1300" u="sng"/>
            </a:pPr>
            <a:endParaRPr lang="el-GR"/>
          </a:p>
        </c:txPr>
      </c:legendEntry>
      <c:legendEntry>
        <c:idx val="6"/>
        <c:txPr>
          <a:bodyPr/>
          <a:lstStyle/>
          <a:p>
            <a:pPr>
              <a:defRPr sz="1300" u="sng"/>
            </a:pPr>
            <a:endParaRPr lang="el-GR"/>
          </a:p>
        </c:txPr>
      </c:legendEntry>
      <c:legendEntry>
        <c:idx val="8"/>
        <c:txPr>
          <a:bodyPr/>
          <a:lstStyle/>
          <a:p>
            <a:pPr>
              <a:defRPr sz="1300" u="sng"/>
            </a:pPr>
            <a:endParaRPr lang="el-GR"/>
          </a:p>
        </c:txPr>
      </c:legendEntry>
      <c:layout>
        <c:manualLayout>
          <c:xMode val="edge"/>
          <c:yMode val="edge"/>
          <c:x val="0.56608470925081134"/>
          <c:y val="7.5496126818952375E-2"/>
          <c:w val="0.38108702083757423"/>
          <c:h val="0.89823801801449943"/>
        </c:manualLayout>
      </c:layout>
      <c:overlay val="0"/>
      <c:txPr>
        <a:bodyPr/>
        <a:lstStyle/>
        <a:p>
          <a:pPr>
            <a:defRPr lang="nl-NL" sz="1300"/>
          </a:pPr>
          <a:endParaRPr lang="el-G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656639323609378E-2"/>
          <c:y val="0.31863224054424832"/>
          <c:w val="0.44512102180289981"/>
          <c:h val="0.61914597273160055"/>
        </c:manualLayout>
      </c:layout>
      <c:pie3DChart>
        <c:varyColors val="1"/>
        <c:ser>
          <c:idx val="0"/>
          <c:order val="0"/>
          <c:dLbls>
            <c:spPr>
              <a:effectLst>
                <a:outerShdw blurRad="1270000" dir="21540000" sx="200000" sy="200000" algn="ctr" rotWithShape="0">
                  <a:srgbClr val="000000">
                    <a:alpha val="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B w="139700" prst="cross"/>
              </a:sp3d>
            </c:spPr>
            <c:txPr>
              <a:bodyPr/>
              <a:lstStyle/>
              <a:p>
                <a:pPr>
                  <a:defRPr lang="nl-NL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Sheet2!$A$1:$A$9</c:f>
              <c:strCache>
                <c:ptCount val="9"/>
                <c:pt idx="0">
                  <c:v>να είμαι θαρραλέος</c:v>
                </c:pt>
                <c:pt idx="1">
                  <c:v>να αποφεύγω κακές συναναστροφές</c:v>
                </c:pt>
                <c:pt idx="2">
                  <c:v>να αθλούμαι</c:v>
                </c:pt>
                <c:pt idx="3">
                  <c:v>να είμαι έντιμος</c:v>
                </c:pt>
                <c:pt idx="4">
                  <c:v>να μην κλαίω</c:v>
                </c:pt>
                <c:pt idx="5">
                  <c:v>να μην κλέβω</c:v>
                </c:pt>
                <c:pt idx="6">
                  <c:v>να ενημερώνομαι</c:v>
                </c:pt>
                <c:pt idx="7">
                  <c:v>να κάνω οικονομία</c:v>
                </c:pt>
                <c:pt idx="8">
                  <c:v>να έχω αρχές</c:v>
                </c:pt>
              </c:strCache>
            </c:strRef>
          </c:cat>
          <c:val>
            <c:numRef>
              <c:f>Sheet2!$B$1:$B$9</c:f>
              <c:numCache>
                <c:formatCode>General</c:formatCode>
                <c:ptCount val="9"/>
                <c:pt idx="0">
                  <c:v>37.5</c:v>
                </c:pt>
                <c:pt idx="1">
                  <c:v>12.5</c:v>
                </c:pt>
                <c:pt idx="2">
                  <c:v>18.75</c:v>
                </c:pt>
                <c:pt idx="3">
                  <c:v>18.75</c:v>
                </c:pt>
                <c:pt idx="4">
                  <c:v>12.5</c:v>
                </c:pt>
                <c:pt idx="5">
                  <c:v>6.25</c:v>
                </c:pt>
                <c:pt idx="6">
                  <c:v>12.5</c:v>
                </c:pt>
                <c:pt idx="7">
                  <c:v>6.25</c:v>
                </c:pt>
                <c:pt idx="8">
                  <c:v>6.25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 u="sng"/>
            </a:pPr>
            <a:endParaRPr lang="el-GR"/>
          </a:p>
        </c:txPr>
      </c:legendEntry>
      <c:legendEntry>
        <c:idx val="4"/>
        <c:txPr>
          <a:bodyPr/>
          <a:lstStyle/>
          <a:p>
            <a:pPr>
              <a:defRPr sz="1400" u="sng"/>
            </a:pPr>
            <a:endParaRPr lang="el-GR"/>
          </a:p>
        </c:txPr>
      </c:legendEntry>
      <c:legendEntry>
        <c:idx val="6"/>
        <c:txPr>
          <a:bodyPr/>
          <a:lstStyle/>
          <a:p>
            <a:pPr>
              <a:defRPr sz="1400" u="sng"/>
            </a:pPr>
            <a:endParaRPr lang="el-GR"/>
          </a:p>
        </c:txPr>
      </c:legendEntry>
      <c:layout>
        <c:manualLayout>
          <c:xMode val="edge"/>
          <c:yMode val="edge"/>
          <c:x val="0.52521222754152008"/>
          <c:y val="6.5776850789029201E-2"/>
          <c:w val="0.45812102802430077"/>
          <c:h val="0.93363079406851712"/>
        </c:manualLayout>
      </c:layout>
      <c:overlay val="0"/>
      <c:txPr>
        <a:bodyPr/>
        <a:lstStyle/>
        <a:p>
          <a:pPr>
            <a:defRPr lang="nl-NL" sz="1400"/>
          </a:pPr>
          <a:endParaRPr lang="el-G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0.15398</cdr:x>
      <cdr:y>0.13095</cdr:y>
    </cdr:from>
    <cdr:to>
      <cdr:x>0.44839</cdr:x>
      <cdr:y>0.25476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66776" y="523875"/>
          <a:ext cx="1657350" cy="495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2200" dirty="0">
              <a:solidFill>
                <a:schemeClr val="bg1"/>
              </a:solidFill>
            </a:rPr>
            <a:t>Κορίτσια</a:t>
          </a:r>
          <a:endParaRPr lang="nl-NL" sz="2200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0.18056</cdr:x>
      <cdr:y>0.13333</cdr:y>
    </cdr:from>
    <cdr:to>
      <cdr:x>0.46546</cdr:x>
      <cdr:y>0.26847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8694" y="571504"/>
          <a:ext cx="1465397" cy="579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2200" dirty="0" smtClean="0">
              <a:solidFill>
                <a:schemeClr val="bg1"/>
              </a:solidFill>
            </a:rPr>
            <a:t>Αγόρια</a:t>
          </a:r>
          <a:endParaRPr lang="nl-NL" sz="2200" dirty="0">
            <a:solidFill>
              <a:schemeClr val="bg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DCBBAC6-07C1-4BFD-B59F-3387579EA647}" type="datetimeFigureOut">
              <a:rPr lang="nl-NL" smtClean="0"/>
              <a:pPr/>
              <a:t>15-3-2018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7E53866-A609-44F4-BF4C-7A5C59C8DC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47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BAC6-07C1-4BFD-B59F-3387579EA647}" type="datetimeFigureOut">
              <a:rPr lang="nl-NL" smtClean="0"/>
              <a:pPr/>
              <a:t>15-3-2018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3866-A609-44F4-BF4C-7A5C59C8DC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57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DCBBAC6-07C1-4BFD-B59F-3387579EA647}" type="datetimeFigureOut">
              <a:rPr lang="nl-NL" smtClean="0"/>
              <a:pPr/>
              <a:t>15-3-2018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7E53866-A609-44F4-BF4C-7A5C59C8DC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275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BAC6-07C1-4BFD-B59F-3387579EA647}" type="datetimeFigureOut">
              <a:rPr lang="nl-NL" smtClean="0"/>
              <a:pPr/>
              <a:t>15-3-2018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3866-A609-44F4-BF4C-7A5C59C8DC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0830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DCBBAC6-07C1-4BFD-B59F-3387579EA647}" type="datetimeFigureOut">
              <a:rPr lang="nl-NL" smtClean="0"/>
              <a:pPr/>
              <a:t>15-3-2018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7E53866-A609-44F4-BF4C-7A5C59C8DC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464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BAC6-07C1-4BFD-B59F-3387579EA647}" type="datetimeFigureOut">
              <a:rPr lang="nl-NL" smtClean="0"/>
              <a:pPr/>
              <a:t>15-3-2018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3866-A609-44F4-BF4C-7A5C59C8DC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094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BAC6-07C1-4BFD-B59F-3387579EA647}" type="datetimeFigureOut">
              <a:rPr lang="nl-NL" smtClean="0"/>
              <a:pPr/>
              <a:t>15-3-2018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3866-A609-44F4-BF4C-7A5C59C8DC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386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BAC6-07C1-4BFD-B59F-3387579EA647}" type="datetimeFigureOut">
              <a:rPr lang="nl-NL" smtClean="0"/>
              <a:pPr/>
              <a:t>15-3-2018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3866-A609-44F4-BF4C-7A5C59C8DC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479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BAC6-07C1-4BFD-B59F-3387579EA647}" type="datetimeFigureOut">
              <a:rPr lang="nl-NL" smtClean="0"/>
              <a:pPr/>
              <a:t>15-3-2018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3866-A609-44F4-BF4C-7A5C59C8DC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057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DCBBAC6-07C1-4BFD-B59F-3387579EA647}" type="datetimeFigureOut">
              <a:rPr lang="nl-NL" smtClean="0"/>
              <a:pPr/>
              <a:t>15-3-2018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7E53866-A609-44F4-BF4C-7A5C59C8DC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51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BAC6-07C1-4BFD-B59F-3387579EA647}" type="datetimeFigureOut">
              <a:rPr lang="nl-NL" smtClean="0"/>
              <a:pPr/>
              <a:t>15-3-2018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3866-A609-44F4-BF4C-7A5C59C8DC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662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DCBBAC6-07C1-4BFD-B59F-3387579EA647}" type="datetimeFigureOut">
              <a:rPr lang="nl-NL" smtClean="0"/>
              <a:pPr/>
              <a:t>15-3-2018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7E53866-A609-44F4-BF4C-7A5C59C8DC39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216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12531"/>
            <a:ext cx="9635516" cy="1368152"/>
          </a:xfrm>
        </p:spPr>
        <p:txBody>
          <a:bodyPr>
            <a:no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4000" b="1" dirty="0" smtClean="0">
                <a:solidFill>
                  <a:schemeClr val="accent1">
                    <a:lumMod val="50000"/>
                  </a:schemeClr>
                </a:solidFill>
              </a:rPr>
              <a:t>Ο ΡΟΛΟΣ ΤΗΣ ΓΥΝΑΙΚΑΣ ΣΗΜΕΡΑ</a:t>
            </a:r>
            <a:r>
              <a:rPr lang="el-G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l-G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nl-NL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80683"/>
            <a:ext cx="4904476" cy="2758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4581128"/>
            <a:ext cx="8383296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l-GR" sz="2200" b="1" i="1" kern="18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Κορδερά </a:t>
            </a:r>
            <a:r>
              <a:rPr lang="el-GR" sz="2200" b="1" i="1" kern="1800" dirty="0">
                <a:solidFill>
                  <a:srgbClr val="D092A7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Ειρήνη</a:t>
            </a:r>
            <a:r>
              <a:rPr lang="el-GR" sz="2400" b="1" i="1" kern="1800" dirty="0">
                <a:solidFill>
                  <a:srgbClr val="D092A7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l-GR" i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l-GR" b="1" i="1" kern="1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Ψυχολόγος</a:t>
            </a:r>
            <a:endParaRPr lang="el-GR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l-GR" i="1" kern="1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Πτυχιούχος Α.Π.Θ</a:t>
            </a:r>
            <a:r>
              <a:rPr lang="el-GR" i="1" kern="18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lvl="0" algn="r">
              <a:lnSpc>
                <a:spcPct val="115000"/>
              </a:lnSpc>
            </a:pPr>
            <a:r>
              <a:rPr lang="el-GR" i="1" kern="1800" dirty="0">
                <a:solidFill>
                  <a:srgbClr val="D092A7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Συστημική Ψυχοθεραπεύτρια (Ι.Ψ.Κ. &amp;  ΚΕ.Σ.ΜΕ.Θ.Θ</a:t>
            </a:r>
            <a:r>
              <a:rPr lang="el-GR" i="1" kern="1800" dirty="0" smtClean="0">
                <a:solidFill>
                  <a:srgbClr val="D092A7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.)</a:t>
            </a:r>
            <a:endParaRPr lang="el-GR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i="1" kern="1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MSc</a:t>
            </a:r>
            <a:r>
              <a:rPr lang="el-GR" i="1" kern="1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Ψυχολογία Υγείας / </a:t>
            </a:r>
            <a:r>
              <a:rPr lang="en-US" i="1" kern="1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MSc</a:t>
            </a:r>
            <a:r>
              <a:rPr lang="el-GR" i="1" kern="1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Ψυχολογία Παιδιού και Εφήβου, </a:t>
            </a:r>
            <a:r>
              <a:rPr lang="en-US" i="1" kern="1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Leiden </a:t>
            </a:r>
            <a:r>
              <a:rPr lang="en-US" i="1" kern="18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University</a:t>
            </a:r>
            <a:endParaRPr lang="el-GR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1093" y="620688"/>
            <a:ext cx="7989752" cy="1083329"/>
          </a:xfrm>
        </p:spPr>
        <p:txBody>
          <a:bodyPr/>
          <a:lstStyle/>
          <a:p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ΙΡΑΝ</a:t>
            </a:r>
            <a:endParaRPr lang="el-G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124" y="2348880"/>
            <a:ext cx="5503689" cy="3672408"/>
          </a:xfrm>
        </p:spPr>
      </p:pic>
    </p:spTree>
    <p:extLst>
      <p:ext uri="{BB962C8B-B14F-4D97-AF65-F5344CB8AC3E}">
        <p14:creationId xmlns:p14="http://schemas.microsoft.com/office/powerpoint/2010/main" val="395411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1192" y="620688"/>
            <a:ext cx="7989752" cy="1083329"/>
          </a:xfrm>
        </p:spPr>
        <p:txBody>
          <a:bodyPr/>
          <a:lstStyle/>
          <a:p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ΛΕΣΟΤΟ, ΑΦΡΙΚΗ</a:t>
            </a:r>
            <a:endParaRPr lang="el-G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223" y="2564904"/>
            <a:ext cx="5503689" cy="3672408"/>
          </a:xfrm>
        </p:spPr>
      </p:pic>
    </p:spTree>
    <p:extLst>
      <p:ext uri="{BB962C8B-B14F-4D97-AF65-F5344CB8AC3E}">
        <p14:creationId xmlns:p14="http://schemas.microsoft.com/office/powerpoint/2010/main" val="13128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569" y="476672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ΑΦΡΙΚΗ / ΑΣΙΑ/ ΜΕΣΗ ΑΝΑΤΟΛΗ</a:t>
            </a:r>
            <a:endParaRPr lang="nl-NL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3681528"/>
          </a:xfrm>
        </p:spPr>
        <p:txBody>
          <a:bodyPr>
            <a:normAutofit/>
          </a:bodyPr>
          <a:lstStyle/>
          <a:p>
            <a:pPr>
              <a:buNone/>
            </a:pPr>
            <a:endParaRPr lang="el-GR" sz="2200" dirty="0" smtClean="0"/>
          </a:p>
          <a:p>
            <a:pPr algn="just"/>
            <a:r>
              <a:rPr lang="el-GR" sz="2200" b="1" dirty="0" smtClean="0"/>
              <a:t>Κλειτοριδεκτομή</a:t>
            </a:r>
          </a:p>
          <a:p>
            <a:pPr algn="just"/>
            <a:r>
              <a:rPr lang="el-GR" sz="2200" dirty="0" smtClean="0"/>
              <a:t>400.000.000</a:t>
            </a:r>
            <a:r>
              <a:rPr lang="en-US" sz="2200" dirty="0" smtClean="0"/>
              <a:t> </a:t>
            </a:r>
            <a:r>
              <a:rPr lang="el-GR" sz="2200" dirty="0" smtClean="0"/>
              <a:t>γυναίκες παγκοσμίως ή αλλιώς 6 κορίτσια ανά λεπτό!</a:t>
            </a:r>
            <a:endParaRPr lang="en-US" sz="2200" dirty="0" smtClean="0"/>
          </a:p>
          <a:p>
            <a:pPr algn="just"/>
            <a:r>
              <a:rPr lang="el-GR" sz="2200" dirty="0" smtClean="0"/>
              <a:t>Από </a:t>
            </a:r>
            <a:r>
              <a:rPr lang="el-GR" sz="2200" dirty="0"/>
              <a:t>το 2013</a:t>
            </a:r>
            <a:r>
              <a:rPr lang="el-GR" sz="2200" dirty="0" smtClean="0"/>
              <a:t>, </a:t>
            </a:r>
            <a:r>
              <a:rPr lang="el-GR" sz="2200" dirty="0"/>
              <a:t>η κλειτοριδεκτομή είναι παράνομη σε 26 αφρικάνικες </a:t>
            </a:r>
            <a:r>
              <a:rPr lang="el-GR" sz="2200" dirty="0" smtClean="0"/>
              <a:t>χώρες. Ο νόμος</a:t>
            </a:r>
            <a:r>
              <a:rPr lang="el-GR" sz="2200" dirty="0"/>
              <a:t>, ωστόσο, φαίνεται πως εξακολουθεί να μην </a:t>
            </a:r>
            <a:r>
              <a:rPr lang="el-GR" sz="2200" dirty="0" smtClean="0"/>
              <a:t>εφαρμόζεται.</a:t>
            </a:r>
          </a:p>
        </p:txBody>
      </p:sp>
      <p:pic>
        <p:nvPicPr>
          <p:cNvPr id="1026" name="Picture 2" descr="Daw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60" y="4437112"/>
            <a:ext cx="1692532" cy="224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84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1192" y="548680"/>
            <a:ext cx="7989752" cy="1083329"/>
          </a:xfrm>
        </p:spPr>
        <p:txBody>
          <a:bodyPr/>
          <a:lstStyle/>
          <a:p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ΡΩΣΙΑ</a:t>
            </a:r>
            <a:endParaRPr lang="el-G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852" y="2492896"/>
            <a:ext cx="5428431" cy="3622191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84" y="2860548"/>
            <a:ext cx="1703832" cy="113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1192" y="620688"/>
            <a:ext cx="7989752" cy="1083329"/>
          </a:xfrm>
        </p:spPr>
        <p:txBody>
          <a:bodyPr/>
          <a:lstStyle/>
          <a:p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ΤΟΥΡΚΙΑ</a:t>
            </a:r>
            <a:endParaRPr lang="el-G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81192" y="1704017"/>
            <a:ext cx="7989752" cy="2501806"/>
          </a:xfrm>
        </p:spPr>
        <p:txBody>
          <a:bodyPr/>
          <a:lstStyle/>
          <a:p>
            <a:pPr algn="just"/>
            <a:r>
              <a:rPr lang="el-GR" dirty="0"/>
              <a:t>Η δημοτική Αρχή της τουρκικής πόλης Κιουτάχειας μοιράζει δωρεάν αντίτυπα ενός οδηγού 394 σελίδων με τίτλο </a:t>
            </a:r>
            <a:r>
              <a:rPr lang="el-GR" b="1" i="1" dirty="0"/>
              <a:t>«Γάμος και Οικογενειακή Ζωή» </a:t>
            </a:r>
            <a:r>
              <a:rPr lang="el-GR" dirty="0"/>
              <a:t>στους νεόνυμφους.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93" y="3564592"/>
            <a:ext cx="63817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7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1192" y="595639"/>
            <a:ext cx="7989752" cy="1083329"/>
          </a:xfrm>
        </p:spPr>
        <p:txBody>
          <a:bodyPr/>
          <a:lstStyle/>
          <a:p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ΜΠΟΥΡΚΑ</a:t>
            </a:r>
            <a:endParaRPr lang="el-G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23089"/>
            <a:ext cx="328636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448225"/>
            <a:ext cx="3657382" cy="401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797152"/>
            <a:ext cx="1853982" cy="185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989752" cy="1083329"/>
          </a:xfrm>
        </p:spPr>
        <p:txBody>
          <a:bodyPr/>
          <a:lstStyle/>
          <a:p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ΑΠΑΓΟΡΕΥΣΗ ΜΠΟΥΡΚΙΝΙ</a:t>
            </a:r>
            <a:endParaRPr lang="el-G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5"/>
            <a:ext cx="4680520" cy="2608534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462" y="3356992"/>
            <a:ext cx="3091150" cy="291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6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539551" y="4725144"/>
            <a:ext cx="7989751" cy="1504844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ΟΙ ΓΥΝΑΙΚΕΣ ΣΤΗΝ ΕΛΛΑΔΑ…</a:t>
            </a:r>
            <a:endParaRPr lang="el-GR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07" y="692696"/>
            <a:ext cx="576064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7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ΣΤΗ ΧΩΡΑ ΜΑΣ…</a:t>
            </a:r>
            <a:endParaRPr lang="nl-NL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20888"/>
            <a:ext cx="3773020" cy="3609980"/>
          </a:xfrm>
        </p:spPr>
        <p:txBody>
          <a:bodyPr>
            <a:normAutofit/>
          </a:bodyPr>
          <a:lstStyle/>
          <a:p>
            <a:r>
              <a:rPr lang="el-GR" sz="2200" b="1" dirty="0" smtClean="0"/>
              <a:t>Ισονομία</a:t>
            </a:r>
            <a:r>
              <a:rPr lang="el-GR" sz="2200" dirty="0" smtClean="0"/>
              <a:t> (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1952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 1975</a:t>
            </a:r>
            <a:r>
              <a:rPr lang="el-GR" sz="2200" dirty="0"/>
              <a:t>) </a:t>
            </a:r>
            <a:endParaRPr lang="el-GR" sz="2200" dirty="0" smtClean="0"/>
          </a:p>
          <a:p>
            <a:pPr marL="0" indent="0">
              <a:buNone/>
            </a:pPr>
            <a:endParaRPr lang="el-GR" sz="2200" dirty="0"/>
          </a:p>
          <a:p>
            <a:pPr marL="0" indent="0">
              <a:buNone/>
            </a:pPr>
            <a:r>
              <a:rPr lang="el-GR" sz="2200" dirty="0" smtClean="0"/>
              <a:t>Έκτοτε έχουν γίνει τεράστιες αλλαγές!!</a:t>
            </a:r>
          </a:p>
          <a:p>
            <a:pPr marL="0" indent="0">
              <a:buNone/>
            </a:pPr>
            <a:r>
              <a:rPr lang="el-GR" sz="2200" dirty="0" smtClean="0"/>
              <a:t>Όμως εξακολουθούν να υπάρχουν προβλήματα και ανισότητες.</a:t>
            </a:r>
            <a:endParaRPr lang="nl-NL" sz="22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524" y="2852936"/>
            <a:ext cx="4232628" cy="3325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61883" y="576776"/>
            <a:ext cx="7989752" cy="1083329"/>
          </a:xfrm>
        </p:spPr>
        <p:txBody>
          <a:bodyPr/>
          <a:lstStyle/>
          <a:p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ΕΥΡΩΠΑΪΚΗ ΕΝΩΣΗ ΚΑΙ ΕΛΛΑΔΑ</a:t>
            </a:r>
            <a:endParaRPr lang="el-G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61883" y="2492896"/>
            <a:ext cx="7989752" cy="38610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200" dirty="0" smtClean="0"/>
              <a:t>Τελευταία </a:t>
            </a:r>
            <a:r>
              <a:rPr lang="el-GR" sz="2200" dirty="0"/>
              <a:t>η Ελλάδα </a:t>
            </a:r>
            <a:r>
              <a:rPr lang="el-GR" sz="2200" dirty="0" smtClean="0"/>
              <a:t>στην</a:t>
            </a:r>
            <a:r>
              <a:rPr lang="en-US" sz="2200" dirty="0" smtClean="0"/>
              <a:t> EE </a:t>
            </a:r>
            <a:r>
              <a:rPr lang="el-GR" sz="2200" dirty="0" smtClean="0"/>
              <a:t>στην </a:t>
            </a:r>
            <a:r>
              <a:rPr lang="el-GR" sz="2200" dirty="0"/>
              <a:t>ισότητα των δύο </a:t>
            </a:r>
            <a:r>
              <a:rPr lang="el-GR" sz="2200" dirty="0" smtClean="0"/>
              <a:t>φύλων. </a:t>
            </a:r>
          </a:p>
          <a:p>
            <a:pPr marL="0" indent="0" algn="just">
              <a:buNone/>
            </a:pPr>
            <a:endParaRPr lang="el-GR" sz="2000" b="1" dirty="0"/>
          </a:p>
          <a:p>
            <a:pPr marL="0" indent="0" algn="just">
              <a:buNone/>
            </a:pPr>
            <a:endParaRPr lang="el-GR" sz="2000" b="1" dirty="0" smtClean="0"/>
          </a:p>
          <a:p>
            <a:pPr marL="0" indent="0" algn="just">
              <a:buNone/>
            </a:pPr>
            <a:endParaRPr lang="el-GR" sz="2000" b="1" dirty="0"/>
          </a:p>
          <a:p>
            <a:pPr marL="0" indent="0" algn="just">
              <a:buNone/>
            </a:pPr>
            <a:endParaRPr lang="el-GR" sz="2000" b="1" dirty="0" smtClean="0"/>
          </a:p>
          <a:p>
            <a:pPr marL="0" indent="0" algn="r">
              <a:buNone/>
            </a:pPr>
            <a:endParaRPr lang="el-GR" b="1" i="1" u="sng" dirty="0" smtClean="0"/>
          </a:p>
          <a:p>
            <a:pPr marL="0" indent="0" algn="r">
              <a:buNone/>
            </a:pPr>
            <a:r>
              <a:rPr lang="el-GR" b="1" i="1" u="sng" dirty="0" smtClean="0"/>
              <a:t>Πηγή</a:t>
            </a:r>
            <a:r>
              <a:rPr lang="en-US" i="1" dirty="0" smtClean="0"/>
              <a:t>: </a:t>
            </a:r>
            <a:r>
              <a:rPr lang="el-GR" i="1" dirty="0" smtClean="0"/>
              <a:t>Δείκτης </a:t>
            </a:r>
            <a:r>
              <a:rPr lang="el-GR" i="1" dirty="0"/>
              <a:t>Ισότητας των </a:t>
            </a:r>
            <a:r>
              <a:rPr lang="el-GR" i="1" dirty="0" smtClean="0"/>
              <a:t>Φύλων</a:t>
            </a:r>
            <a:r>
              <a:rPr lang="en-US" i="1" dirty="0" smtClean="0"/>
              <a:t>,</a:t>
            </a:r>
            <a:r>
              <a:rPr lang="el-GR" i="1" dirty="0" smtClean="0"/>
              <a:t> 2017                                                                                              Ευρωπαϊκό </a:t>
            </a:r>
            <a:r>
              <a:rPr lang="el-GR" i="1" dirty="0"/>
              <a:t>Ινστιτούτο για την Ισότητα των </a:t>
            </a:r>
            <a:r>
              <a:rPr lang="el-GR" i="1" dirty="0" smtClean="0"/>
              <a:t>Φύλων</a:t>
            </a:r>
            <a:endParaRPr lang="el-GR" i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304163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0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496" y="404664"/>
            <a:ext cx="7572428" cy="1143000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ΠΑΓΚΟΣΜΙΑ ΗΜΕΡΑ ΤΗΣ ΓΥΝΑΙΚΑΣ</a:t>
            </a:r>
            <a:endParaRPr lang="nl-NL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356992"/>
            <a:ext cx="4624464" cy="1289874"/>
          </a:xfrm>
        </p:spPr>
        <p:txBody>
          <a:bodyPr/>
          <a:lstStyle/>
          <a:p>
            <a:r>
              <a:rPr lang="el-GR" sz="2200" dirty="0" smtClean="0"/>
              <a:t>Γιατί γιορτάζεται στις 8 Μαρτίου?</a:t>
            </a:r>
            <a:endParaRPr lang="en-US" sz="2200" dirty="0" smtClean="0"/>
          </a:p>
          <a:p>
            <a:endParaRPr lang="en-US" dirty="0" smtClean="0"/>
          </a:p>
          <a:p>
            <a:endParaRPr lang="el-GR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6024" y="3153909"/>
            <a:ext cx="3190876" cy="275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36838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ΑΝΙΣΟΤΗΤΕΣ</a:t>
            </a:r>
            <a:endParaRPr lang="nl-NL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452" y="1754757"/>
            <a:ext cx="8732428" cy="2538339"/>
          </a:xfrm>
        </p:spPr>
        <p:txBody>
          <a:bodyPr>
            <a:normAutofit lnSpcReduction="10000"/>
          </a:bodyPr>
          <a:lstStyle/>
          <a:p>
            <a:endParaRPr lang="el-GR" sz="2000" dirty="0" smtClean="0"/>
          </a:p>
          <a:p>
            <a:endParaRPr lang="el-GR" sz="2000" dirty="0"/>
          </a:p>
          <a:p>
            <a:endParaRPr lang="el-GR" sz="2000" dirty="0" smtClean="0"/>
          </a:p>
          <a:p>
            <a:r>
              <a:rPr lang="el-GR" sz="2200" dirty="0" smtClean="0"/>
              <a:t>Οι οικιακές εργασίες και η φροντίδα των παιδιών εξακολουθούν                 να είναι η πρωταρχική ευθύνη των</a:t>
            </a:r>
            <a:r>
              <a:rPr lang="en-US" sz="2200" dirty="0" smtClean="0"/>
              <a:t> </a:t>
            </a:r>
            <a:r>
              <a:rPr lang="el-GR" sz="2200" dirty="0" smtClean="0"/>
              <a:t>γυναικών.</a:t>
            </a:r>
          </a:p>
          <a:p>
            <a:r>
              <a:rPr lang="el-GR" sz="2200" dirty="0"/>
              <a:t>Άμισθη οικιακή εργασία (</a:t>
            </a:r>
            <a:r>
              <a:rPr lang="el-GR" sz="2200" dirty="0" smtClean="0"/>
              <a:t>κατά </a:t>
            </a:r>
            <a:r>
              <a:rPr lang="el-GR" sz="2200" dirty="0"/>
              <a:t>μέσο όρο 77 ώρες την εβδομάδα</a:t>
            </a:r>
            <a:r>
              <a:rPr lang="el-GR" sz="2200" dirty="0" smtClean="0"/>
              <a:t>!)</a:t>
            </a:r>
          </a:p>
          <a:p>
            <a:endParaRPr lang="en-US" sz="24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149080"/>
            <a:ext cx="4726336" cy="2512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503" y="3223482"/>
            <a:ext cx="2967980" cy="36345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36838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ΑΝΙΣΟΤΗΤΕΣ</a:t>
            </a:r>
            <a:endParaRPr lang="nl-NL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687" y="2531521"/>
            <a:ext cx="5261449" cy="32369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2200" dirty="0" smtClean="0"/>
          </a:p>
          <a:p>
            <a:r>
              <a:rPr lang="el-GR" sz="2200" dirty="0" smtClean="0"/>
              <a:t>Λιγότερες ευκαιρίες για επαγγελματική επιμόρφωση και εξέλιξη.</a:t>
            </a:r>
          </a:p>
          <a:p>
            <a:r>
              <a:rPr lang="el-GR" sz="2200" dirty="0" smtClean="0"/>
              <a:t>Αυξημένη συμμετοχή σε άτυπες μορφές απασχόλησης</a:t>
            </a:r>
            <a:r>
              <a:rPr lang="en-US" sz="2200" dirty="0" smtClean="0"/>
              <a:t> </a:t>
            </a:r>
            <a:r>
              <a:rPr lang="el-GR" sz="2200" dirty="0" smtClean="0"/>
              <a:t>ή μερικής απασχόλησης. </a:t>
            </a:r>
          </a:p>
          <a:p>
            <a:r>
              <a:rPr lang="el-GR" sz="2200" dirty="0" smtClean="0"/>
              <a:t>Υψηλότερα ποσοστά ανεργίας.</a:t>
            </a:r>
            <a:endParaRPr lang="en-US" sz="2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34687" y="2428055"/>
            <a:ext cx="75657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F3A447"/>
              </a:buClr>
              <a:buSzPct val="92000"/>
            </a:pPr>
            <a:r>
              <a:rPr lang="el-GR" sz="2200" dirty="0">
                <a:solidFill>
                  <a:srgbClr val="444D26"/>
                </a:solidFill>
              </a:rPr>
              <a:t>Αυτό έχει ως αποτέλεσμα οι γυναίκες στη χώρα μας να έχουν…</a:t>
            </a:r>
          </a:p>
        </p:txBody>
      </p:sp>
    </p:spTree>
    <p:extLst>
      <p:ext uri="{BB962C8B-B14F-4D97-AF65-F5344CB8AC3E}">
        <p14:creationId xmlns:p14="http://schemas.microsoft.com/office/powerpoint/2010/main" val="235105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268" y="3501008"/>
            <a:ext cx="4223908" cy="3356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958" y="660110"/>
            <a:ext cx="7989752" cy="1083329"/>
          </a:xfrm>
        </p:spPr>
        <p:txBody>
          <a:bodyPr/>
          <a:lstStyle/>
          <a:p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ΑΝΙΣΟΤΗΤΕΣ</a:t>
            </a:r>
            <a:endParaRPr lang="nl-NL" sz="1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249" y="1916832"/>
            <a:ext cx="4668122" cy="4221088"/>
          </a:xfrm>
        </p:spPr>
        <p:txBody>
          <a:bodyPr>
            <a:normAutofit/>
          </a:bodyPr>
          <a:lstStyle/>
          <a:p>
            <a:endParaRPr lang="el-GR" sz="2400" dirty="0" smtClean="0"/>
          </a:p>
          <a:p>
            <a:r>
              <a:rPr lang="el-GR" sz="2200" dirty="0" smtClean="0"/>
              <a:t>Διαχωρισμός επαγγελμάτων                   σε </a:t>
            </a:r>
            <a:r>
              <a:rPr lang="el-GR" sz="2200" i="1" dirty="0"/>
              <a:t>«ανδρικά» </a:t>
            </a:r>
            <a:r>
              <a:rPr lang="el-GR" sz="2200" dirty="0"/>
              <a:t>και </a:t>
            </a:r>
            <a:r>
              <a:rPr lang="el-GR" sz="2200" i="1" dirty="0"/>
              <a:t>«γυναικεία</a:t>
            </a:r>
            <a:r>
              <a:rPr lang="el-GR" sz="2200" i="1" dirty="0" smtClean="0"/>
              <a:t>».</a:t>
            </a:r>
          </a:p>
          <a:p>
            <a:r>
              <a:rPr lang="el-GR" sz="2200" dirty="0" smtClean="0"/>
              <a:t>Χάσμα αμοιβών μεταξύ </a:t>
            </a:r>
            <a:r>
              <a:rPr lang="el-GR" sz="2200" dirty="0"/>
              <a:t>ανδρών και γυναικών</a:t>
            </a:r>
            <a:r>
              <a:rPr lang="el-GR" sz="2200" dirty="0" smtClean="0"/>
              <a:t>.</a:t>
            </a:r>
          </a:p>
          <a:p>
            <a:r>
              <a:rPr lang="el-GR" sz="2200" dirty="0" smtClean="0"/>
              <a:t>Μειωμένη παρουσία των γυναικών στα κέντρα των αποφάσεων.</a:t>
            </a:r>
          </a:p>
          <a:p>
            <a:r>
              <a:rPr lang="el-GR" sz="2200" dirty="0" smtClean="0"/>
              <a:t>Οι γυναίκες είναι δυσανάλογα τα θύματα σε εγκλήματα βίας.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1192" y="476672"/>
            <a:ext cx="7989752" cy="1083329"/>
          </a:xfrm>
        </p:spPr>
        <p:txBody>
          <a:bodyPr/>
          <a:lstStyle/>
          <a:p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ΒΙΑ ΚΑΤΑ ΤΩΝ ΓΥΝΑΙΚΩΝ</a:t>
            </a:r>
            <a:endParaRPr lang="el-G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5608" y="2492896"/>
            <a:ext cx="8280920" cy="3888432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endParaRPr lang="el-GR" sz="3800" dirty="0"/>
          </a:p>
          <a:p>
            <a:pPr marL="0" indent="0">
              <a:buNone/>
            </a:pPr>
            <a:endParaRPr lang="el-GR" sz="6800" dirty="0" smtClean="0"/>
          </a:p>
          <a:p>
            <a:pPr marL="0" indent="0">
              <a:buNone/>
            </a:pPr>
            <a:r>
              <a:rPr lang="el-GR" sz="6800" i="1" dirty="0" smtClean="0"/>
              <a:t>Διεθνώς…</a:t>
            </a:r>
          </a:p>
          <a:p>
            <a:r>
              <a:rPr lang="el-GR" sz="6800" dirty="0" smtClean="0"/>
              <a:t> 1 στις 3 γυναίκες </a:t>
            </a:r>
            <a:r>
              <a:rPr lang="el-GR" sz="6800" dirty="0"/>
              <a:t>κάποια στιγμή στη ζωή της θα αντιμετωπίσει σωματική, ψυχολογική ή σεξουαλική βία από τον σύντροφό </a:t>
            </a:r>
            <a:r>
              <a:rPr lang="el-GR" sz="6800" dirty="0" smtClean="0"/>
              <a:t>της.</a:t>
            </a:r>
          </a:p>
          <a:p>
            <a:r>
              <a:rPr lang="el-GR" sz="6800" dirty="0" smtClean="0"/>
              <a:t>1 στις 5 γυναίκες </a:t>
            </a:r>
            <a:r>
              <a:rPr lang="el-GR" sz="6800" dirty="0"/>
              <a:t>θα πέσει θύμα βιασμού ή απόπειρας βιασμού</a:t>
            </a:r>
            <a:r>
              <a:rPr lang="el-GR" sz="6800" dirty="0" smtClean="0"/>
              <a:t>.</a:t>
            </a:r>
            <a:endParaRPr lang="el-GR" sz="6800" i="1" dirty="0" smtClean="0"/>
          </a:p>
          <a:p>
            <a:pPr marL="0" indent="0" algn="r">
              <a:buNone/>
            </a:pPr>
            <a:endParaRPr lang="el-GR" sz="5500" b="1" i="1" u="sng" dirty="0" smtClean="0"/>
          </a:p>
          <a:p>
            <a:pPr marL="0" indent="0" algn="r">
              <a:buNone/>
            </a:pPr>
            <a:r>
              <a:rPr lang="el-GR" sz="5500" b="1" i="1" u="sng" dirty="0" smtClean="0"/>
              <a:t>Πηγή</a:t>
            </a:r>
            <a:r>
              <a:rPr lang="en-US" sz="5500" b="1" i="1" u="sng" dirty="0" smtClean="0"/>
              <a:t>:</a:t>
            </a:r>
            <a:r>
              <a:rPr lang="en-US" sz="5500" i="1" dirty="0" smtClean="0"/>
              <a:t> OHE, 2017</a:t>
            </a:r>
            <a:endParaRPr lang="el-GR" sz="5500" dirty="0" smtClean="0"/>
          </a:p>
          <a:p>
            <a:endParaRPr lang="el-GR" sz="5500" dirty="0" smtClean="0"/>
          </a:p>
          <a:p>
            <a:endParaRPr lang="el-GR" sz="3800" b="1" i="1" dirty="0" smtClean="0"/>
          </a:p>
          <a:p>
            <a:pPr marL="0" indent="0" algn="just">
              <a:buNone/>
            </a:pPr>
            <a:endParaRPr lang="el-GR" sz="2200" b="1" i="1" dirty="0"/>
          </a:p>
          <a:p>
            <a:pPr algn="just"/>
            <a:endParaRPr lang="el-GR" sz="2200" b="1" i="1" dirty="0" smtClean="0"/>
          </a:p>
          <a:p>
            <a:pPr marL="0" indent="0" algn="just">
              <a:buNone/>
            </a:pPr>
            <a:endParaRPr lang="el-GR" sz="2000" dirty="0"/>
          </a:p>
          <a:p>
            <a:pPr marL="0" indent="0" algn="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119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3128" y="692696"/>
            <a:ext cx="7989752" cy="1083329"/>
          </a:xfrm>
        </p:spPr>
        <p:txBody>
          <a:bodyPr/>
          <a:lstStyle/>
          <a:p>
            <a:pPr algn="ctr"/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ΒΙΑ ΚΑΤΑ ΤΩΝ ΓΥΝΑΙΚΩΝ ΣΤΗΝ ΕΛΛΑΔΑ </a:t>
            </a:r>
            <a:b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ΚΑΙ ΝΟΜΟΘΕΣΙΑ</a:t>
            </a:r>
            <a:endParaRPr lang="el-G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916832"/>
            <a:ext cx="8280920" cy="566124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el-GR" sz="3800" dirty="0"/>
          </a:p>
          <a:p>
            <a:pPr marL="0" indent="0">
              <a:buNone/>
            </a:pPr>
            <a:endParaRPr lang="el-GR" sz="3600" dirty="0" smtClean="0"/>
          </a:p>
          <a:p>
            <a:pPr fontAlgn="base"/>
            <a:endParaRPr lang="el-GR" sz="3600" b="1" i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l-GR" sz="2600" dirty="0" smtClean="0"/>
              <a:t>Τηλεφωνική </a:t>
            </a:r>
            <a:r>
              <a:rPr lang="el-GR" sz="2600" dirty="0"/>
              <a:t>γραμμή SOS </a:t>
            </a:r>
            <a:r>
              <a:rPr lang="el-GR" sz="26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15900 </a:t>
            </a:r>
            <a:endParaRPr lang="el-GR" sz="2600" b="1" i="1" dirty="0" smtClean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600" dirty="0" smtClean="0"/>
              <a:t>Τηλεφωνική </a:t>
            </a:r>
            <a:r>
              <a:rPr lang="el-GR" sz="2600" dirty="0"/>
              <a:t>γραμμή </a:t>
            </a:r>
            <a:r>
              <a:rPr lang="el-GR" sz="2600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</a:t>
            </a:r>
            <a:r>
              <a:rPr lang="el-GR" sz="2600" b="1" i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</a:p>
          <a:p>
            <a:pPr marL="0" indent="0">
              <a:buNone/>
            </a:pPr>
            <a:endParaRPr lang="el-GR" sz="26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l-GR" sz="26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l-GR" sz="2600" dirty="0" smtClean="0"/>
              <a:t>Ψυχοκοινωνική Στήριξη </a:t>
            </a:r>
            <a:endParaRPr lang="en-US" sz="2600" dirty="0" smtClean="0"/>
          </a:p>
          <a:p>
            <a:r>
              <a:rPr lang="el-GR" sz="2600" dirty="0" smtClean="0"/>
              <a:t>Νομική Συμβουλευτική</a:t>
            </a:r>
            <a:endParaRPr lang="en-US" sz="2600" dirty="0" smtClean="0"/>
          </a:p>
          <a:p>
            <a:r>
              <a:rPr lang="el-GR" sz="2600" dirty="0" smtClean="0"/>
              <a:t>Πληροφορίες για κοινωνικές υπηρεσίες </a:t>
            </a:r>
            <a:r>
              <a:rPr lang="el-GR" sz="2600" dirty="0"/>
              <a:t>που παρέχουν </a:t>
            </a:r>
            <a:r>
              <a:rPr lang="el-GR" sz="2600" dirty="0" smtClean="0"/>
              <a:t>στέγη (ξενώνες </a:t>
            </a:r>
            <a:r>
              <a:rPr lang="el-GR" sz="2600" dirty="0"/>
              <a:t>κακοποιημένων </a:t>
            </a:r>
            <a:r>
              <a:rPr lang="el-GR" sz="2600" dirty="0" smtClean="0"/>
              <a:t>γυναικών).</a:t>
            </a:r>
          </a:p>
          <a:p>
            <a:pPr marL="0" indent="0">
              <a:buNone/>
            </a:pPr>
            <a:endParaRPr lang="el-GR" sz="31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el-GR" sz="3100" b="1" i="1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el-GR" sz="3100" b="1" i="1" dirty="0">
                <a:solidFill>
                  <a:schemeClr val="accent4">
                    <a:lumMod val="50000"/>
                  </a:schemeClr>
                </a:solidFill>
              </a:rPr>
              <a:t>Δεν είσαι η μόνη - Δεν είσαι μόνη»</a:t>
            </a:r>
            <a:endParaRPr lang="el-GR" sz="31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l-GR" sz="3100" b="1" i="1" dirty="0" smtClean="0"/>
          </a:p>
          <a:p>
            <a:pPr marL="0" indent="0" algn="just">
              <a:buNone/>
            </a:pPr>
            <a:endParaRPr lang="el-GR" sz="3100" b="1" i="1" dirty="0"/>
          </a:p>
          <a:p>
            <a:pPr algn="just"/>
            <a:endParaRPr lang="el-GR" sz="3100" b="1" i="1" dirty="0" smtClean="0"/>
          </a:p>
          <a:p>
            <a:pPr marL="0" indent="0" algn="just">
              <a:buNone/>
            </a:pPr>
            <a:endParaRPr lang="el-GR" sz="3100" dirty="0"/>
          </a:p>
          <a:p>
            <a:pPr marL="0" indent="0" algn="r">
              <a:buNone/>
            </a:pPr>
            <a:endParaRPr lang="en-US" sz="3100" dirty="0" smtClean="0"/>
          </a:p>
        </p:txBody>
      </p:sp>
      <p:pic>
        <p:nvPicPr>
          <p:cNvPr id="5" name="Picture 2" descr="Αποτέλεσμα εικόνας για βια κατα των γυναικω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3024336" cy="200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48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1192" y="548680"/>
            <a:ext cx="7989752" cy="1083329"/>
          </a:xfrm>
        </p:spPr>
        <p:txBody>
          <a:bodyPr/>
          <a:lstStyle/>
          <a:p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ΕΜΜΕΣΕΣ ΜΟΡΦΕΣ ΑΝΙΣΗΣ ΜΕΤΑΧΕΙΡΙΣΗΣ</a:t>
            </a:r>
            <a:endParaRPr lang="el-G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81192" y="2132856"/>
            <a:ext cx="7989752" cy="2717830"/>
          </a:xfrm>
        </p:spPr>
        <p:txBody>
          <a:bodyPr>
            <a:normAutofit/>
          </a:bodyPr>
          <a:lstStyle/>
          <a:p>
            <a:r>
              <a:rPr lang="el-GR" sz="2200" dirty="0"/>
              <a:t>Ο διττός κανόνας περί </a:t>
            </a:r>
            <a:r>
              <a:rPr lang="el-GR" sz="2200" dirty="0" smtClean="0"/>
              <a:t>ηθικής.</a:t>
            </a:r>
            <a:endParaRPr lang="en-US" sz="2200" dirty="0" smtClean="0"/>
          </a:p>
          <a:p>
            <a:r>
              <a:rPr lang="el-GR" sz="2200" dirty="0"/>
              <a:t>Σεξουαλική παρενόχληση</a:t>
            </a:r>
            <a:r>
              <a:rPr lang="el-GR" sz="2200" dirty="0" smtClean="0"/>
              <a:t>.</a:t>
            </a:r>
            <a:endParaRPr lang="el-GR" sz="2200" dirty="0"/>
          </a:p>
          <a:p>
            <a:r>
              <a:rPr lang="el-GR" sz="2200" dirty="0"/>
              <a:t>Η εικόνα των γυναικών στα </a:t>
            </a:r>
            <a:r>
              <a:rPr lang="el-GR" sz="2200" dirty="0" smtClean="0"/>
              <a:t>Μ.Μ.Ε. 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4576068" y="57484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i="1" u="sng" dirty="0" smtClean="0">
                <a:solidFill>
                  <a:schemeClr val="tx2"/>
                </a:solidFill>
              </a:rPr>
              <a:t>Πηγή</a:t>
            </a:r>
            <a:r>
              <a:rPr lang="en-US" i="1" dirty="0" smtClean="0">
                <a:solidFill>
                  <a:schemeClr val="tx2"/>
                </a:solidFill>
              </a:rPr>
              <a:t>: </a:t>
            </a:r>
            <a:r>
              <a:rPr lang="el-GR" i="1" dirty="0" smtClean="0">
                <a:solidFill>
                  <a:schemeClr val="tx2"/>
                </a:solidFill>
              </a:rPr>
              <a:t>Πανεπιστήμιο </a:t>
            </a:r>
            <a:r>
              <a:rPr lang="el-GR" i="1" dirty="0">
                <a:solidFill>
                  <a:schemeClr val="tx2"/>
                </a:solidFill>
              </a:rPr>
              <a:t>Αθηνών / Τμήμα Μ.Ι.Θ.Ε.</a:t>
            </a:r>
          </a:p>
          <a:p>
            <a:r>
              <a:rPr lang="el-GR" i="1" dirty="0">
                <a:solidFill>
                  <a:schemeClr val="tx2"/>
                </a:solidFill>
              </a:rPr>
              <a:t>Κοινωνιολογία των Έμφυλων Σχέσεων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993" y="2708920"/>
            <a:ext cx="3190951" cy="290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2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59720"/>
            <a:ext cx="7989752" cy="1083329"/>
          </a:xfrm>
        </p:spPr>
        <p:txBody>
          <a:bodyPr/>
          <a:lstStyle/>
          <a:p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ΓΥΝΑΙΚΕΙΑ ΠΕΡΙΟΔΙΚΑ</a:t>
            </a:r>
            <a:endParaRPr lang="nl-NL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eirini\Desktop\ΟΜΙΛΙΑ ΓΙΑ ΤΗΝ ΗΜΕΡΑ ΤΗΣ ΓΥΝΑΙΚΑΣ\ΕΞΩΦΥΛΛΑ\e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2714644" cy="3357586"/>
          </a:xfrm>
          <a:prstGeom prst="rect">
            <a:avLst/>
          </a:prstGeom>
          <a:noFill/>
        </p:spPr>
      </p:pic>
      <p:pic>
        <p:nvPicPr>
          <p:cNvPr id="1031" name="Picture 7" descr="C:\Users\eirini\Desktop\ΟΜΙΛΙΑ ΓΙΑ ΤΗΝ ΗΜΕΡΑ ΤΗΣ ΓΥΝΑΙΚΑΣ\ΕΞΩΦΥΛΛΑ\prevention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5214950"/>
            <a:ext cx="2786067" cy="3690944"/>
          </a:xfrm>
          <a:prstGeom prst="rect">
            <a:avLst/>
          </a:prstGeom>
          <a:noFill/>
        </p:spPr>
      </p:pic>
      <p:pic>
        <p:nvPicPr>
          <p:cNvPr id="1030" name="Picture 6" descr="C:\Users\eirini\Desktop\ΟΜΙΛΙΑ ΓΙΑ ΤΗΝ ΗΜΕΡΑ ΤΗΣ ΓΥΝΑΙΚΑΣ\ΕΞΩΦΥΛΛΑ\preven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000108"/>
            <a:ext cx="3071802" cy="3643338"/>
          </a:xfrm>
          <a:prstGeom prst="rect">
            <a:avLst/>
          </a:prstGeom>
          <a:noFill/>
        </p:spPr>
      </p:pic>
      <p:pic>
        <p:nvPicPr>
          <p:cNvPr id="1029" name="Picture 5" descr="C:\Users\eirini\Desktop\ΟΜΙΛΙΑ ΓΙΑ ΤΗΝ ΗΜΕΡΑ ΤΗΣ ΓΥΝΑΙΚΑΣ\ΕΞΩΦΥΛΛΑ\brite sty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857496"/>
            <a:ext cx="3714776" cy="3000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93" y="548680"/>
            <a:ext cx="7989752" cy="1083329"/>
          </a:xfrm>
        </p:spPr>
        <p:txBody>
          <a:bodyPr/>
          <a:lstStyle/>
          <a:p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ΑΝΔΡΙΚΑ ΠΕΡΙΟΔΙΚΑ</a:t>
            </a:r>
            <a:endParaRPr lang="nl-NL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" name="Picture 3" descr="C:\Users\eirini\Desktop\ΟΜΙΛΙΑ ΓΙΑ ΤΗΝ ΗΜΕΡΑ ΤΗΣ ΓΥΝΑΙΚΑΣ\ΕΞΩΦΥΛΛΑ\Stat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8740" y="682524"/>
            <a:ext cx="2512105" cy="3062354"/>
          </a:xfrm>
          <a:prstGeom prst="rect">
            <a:avLst/>
          </a:prstGeom>
          <a:noFill/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10275"/>
            <a:ext cx="2630693" cy="284772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02" y="2924944"/>
            <a:ext cx="2317721" cy="3231933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2402232" cy="320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1192" y="548680"/>
            <a:ext cx="7989752" cy="1083329"/>
          </a:xfrm>
        </p:spPr>
        <p:txBody>
          <a:bodyPr/>
          <a:lstStyle/>
          <a:p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ΑΙΤΙΕΣ ΔΙΑΙΩΝΙΣΗΣ ΤΩΝ ΑΝΙΣΟΤΗΤΩΝ</a:t>
            </a:r>
            <a:endParaRPr lang="el-G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81192" y="2636912"/>
            <a:ext cx="7989752" cy="3384376"/>
          </a:xfrm>
        </p:spPr>
        <p:txBody>
          <a:bodyPr>
            <a:normAutofit fontScale="92500" lnSpcReduction="20000"/>
          </a:bodyPr>
          <a:lstStyle/>
          <a:p>
            <a:endParaRPr lang="el-GR" sz="3200" dirty="0" smtClean="0"/>
          </a:p>
          <a:p>
            <a:r>
              <a:rPr lang="el-GR" sz="2400" dirty="0"/>
              <a:t>Τα Μέσα Μαζικής Ενημέρωσης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Τα εμπόδια στη μόρφωση </a:t>
            </a:r>
            <a:r>
              <a:rPr lang="el-GR" sz="2400" dirty="0"/>
              <a:t>και την επαγγελματική </a:t>
            </a:r>
            <a:r>
              <a:rPr lang="el-GR" sz="2400" dirty="0" smtClean="0"/>
              <a:t>κατάρτιση των γυναικών.</a:t>
            </a:r>
            <a:endParaRPr lang="el-GR" sz="2400" dirty="0"/>
          </a:p>
          <a:p>
            <a:r>
              <a:rPr lang="el-GR" sz="2400" dirty="0" smtClean="0"/>
              <a:t>Η </a:t>
            </a:r>
            <a:r>
              <a:rPr lang="el-GR" sz="2400" dirty="0"/>
              <a:t>αντίληψη των πατριαρχικών </a:t>
            </a:r>
            <a:r>
              <a:rPr lang="el-GR" sz="2400" dirty="0" smtClean="0"/>
              <a:t>κοινωνιών.</a:t>
            </a:r>
            <a:endParaRPr lang="el-GR" sz="2400" dirty="0"/>
          </a:p>
          <a:p>
            <a:r>
              <a:rPr lang="el-GR" sz="2400" dirty="0"/>
              <a:t> Τα μεταδιδόμενα στις επόμενες γενιές, κι από τις ίδιες τις γυναίκες, στερεότυπα και </a:t>
            </a:r>
            <a:r>
              <a:rPr lang="el-GR" sz="2400" dirty="0" smtClean="0"/>
              <a:t>προκαταλήψεις.</a:t>
            </a:r>
            <a:endParaRPr lang="el-GR" sz="2400" i="1" dirty="0" smtClean="0"/>
          </a:p>
          <a:p>
            <a:r>
              <a:rPr lang="el-GR" sz="2400" dirty="0"/>
              <a:t>Το εκπαιδευτικό σύστημα με τα πρότυπα που προβάλλει.</a:t>
            </a:r>
          </a:p>
          <a:p>
            <a:endParaRPr lang="el-GR" sz="2900" i="1" dirty="0"/>
          </a:p>
          <a:p>
            <a:endParaRPr lang="el-GR" sz="2900" i="1" dirty="0"/>
          </a:p>
        </p:txBody>
      </p:sp>
    </p:spTree>
    <p:extLst>
      <p:ext uri="{BB962C8B-B14F-4D97-AF65-F5344CB8AC3E}">
        <p14:creationId xmlns:p14="http://schemas.microsoft.com/office/powerpoint/2010/main" val="20191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ΣΤΕΡΕΟΤΥΠΑ ΦΥΛΟΥ ΣΤΟ ΕΚΠΑΙΔΕΥΤΙΚΟ ΣΥΣΤΗΜΑ</a:t>
            </a:r>
            <a:endParaRPr lang="el-G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41533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l-G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«Αν </a:t>
            </a:r>
            <a:r>
              <a:rPr lang="el-GR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τα σημερινά εγχειρίδια έχουν αναθεωρηθεί αρκετές φορές και </a:t>
            </a:r>
            <a:r>
              <a:rPr lang="el-GR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είναι </a:t>
            </a:r>
            <a:r>
              <a:rPr lang="el-GR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σίγουρα πολύ πιο προοδευτικά σε σύγκριση με τα παλαιότερα, </a:t>
            </a:r>
            <a:r>
              <a:rPr lang="el-GR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εξακολουθούν να εμπεριέχουν (συνειδητά ή ασυνείδητα) προκαταλήψεις για τα φύλα».</a:t>
            </a:r>
            <a:endParaRPr lang="el-GR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l-GR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l-GR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l-G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l-GR" sz="19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Πηγή</a:t>
            </a:r>
            <a:r>
              <a:rPr lang="en-US" sz="1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l-GR" sz="1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Έρευνα για την προώθηση της ισότητας των φύλων </a:t>
            </a:r>
            <a:r>
              <a:rPr lang="en-US" sz="1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l-GR" sz="1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στην εκπαιδευτική διαδικασία</a:t>
            </a:r>
            <a:r>
              <a:rPr lang="en-US" sz="1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                                                               </a:t>
            </a:r>
            <a:r>
              <a:rPr lang="el-GR" sz="1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Πανεπιστήμιο Ιωαννίνων, Αιγαίου, Α.Π.Θ. &amp; Πάντειο (2006-08</a:t>
            </a:r>
            <a:r>
              <a:rPr lang="el-GR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l-GR" i="1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86560"/>
            <a:ext cx="2251968" cy="225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77124" y="476672"/>
            <a:ext cx="7989752" cy="1083329"/>
          </a:xfrm>
        </p:spPr>
        <p:txBody>
          <a:bodyPr>
            <a:normAutofit/>
          </a:bodyPr>
          <a:lstStyle/>
          <a:p>
            <a:r>
              <a:rPr lang="el-GR" sz="2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ΜΑΡΤΙΟΥ 1857, ΝΕΑ ΥΟΡΚΗ</a:t>
            </a:r>
            <a:endParaRPr lang="el-GR" sz="26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Σχετική 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913" y="2348880"/>
            <a:ext cx="6192174" cy="397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53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ΤΕΤΡΑΔΙΟ ΕΡΓΑΣΙΩΝ ΤΩΝ ΜΑΘΗΜΑΤΙΚΩΝ ΤΗΣ ΣΤ’ ΤΑΞΗΣ</a:t>
            </a:r>
            <a:endParaRPr lang="el-G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32" y="2348880"/>
            <a:ext cx="6493672" cy="3744416"/>
          </a:xfrm>
        </p:spPr>
      </p:pic>
    </p:spTree>
    <p:extLst>
      <p:ext uri="{BB962C8B-B14F-4D97-AF65-F5344CB8AC3E}">
        <p14:creationId xmlns:p14="http://schemas.microsoft.com/office/powerpoint/2010/main" val="23362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132856"/>
            <a:ext cx="2704384" cy="1214446"/>
          </a:xfrm>
        </p:spPr>
        <p:txBody>
          <a:bodyPr>
            <a:normAutofit/>
          </a:bodyPr>
          <a:lstStyle/>
          <a:p>
            <a:r>
              <a:rPr lang="el-GR" b="1" dirty="0" smtClean="0"/>
              <a:t>ΜΕΓΑΛΩΝΟΝΤΑΣ ΣΑΝ ΚΟΡΙΤΣΙ ΕΜΑΘΑ...</a:t>
            </a:r>
            <a:endParaRPr lang="nl-NL" b="1" dirty="0"/>
          </a:p>
        </p:txBody>
      </p:sp>
      <p:graphicFrame>
        <p:nvGraphicFramePr>
          <p:cNvPr id="7" name="Picture Placeholder 6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984275879"/>
              </p:ext>
            </p:extLst>
          </p:nvPr>
        </p:nvGraphicFramePr>
        <p:xfrm>
          <a:off x="3491880" y="1196752"/>
          <a:ext cx="5040560" cy="4544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889535"/>
            <a:ext cx="1331640" cy="96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02043" y="6476734"/>
            <a:ext cx="213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         </a:t>
            </a:r>
            <a:r>
              <a:rPr lang="el-GR" dirty="0" smtClean="0">
                <a:solidFill>
                  <a:srgbClr val="C00000"/>
                </a:solidFill>
              </a:rPr>
              <a:t>Έρευνα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l-GR" dirty="0" smtClean="0">
                <a:solidFill>
                  <a:srgbClr val="C00000"/>
                </a:solidFill>
              </a:rPr>
              <a:t>2004</a:t>
            </a:r>
            <a:endParaRPr lang="nl-NL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2632376" cy="2037690"/>
          </a:xfrm>
        </p:spPr>
        <p:txBody>
          <a:bodyPr>
            <a:normAutofit/>
          </a:bodyPr>
          <a:lstStyle/>
          <a:p>
            <a:r>
              <a:rPr lang="el-GR" b="1" dirty="0" smtClean="0"/>
              <a:t>ΜΕΓΑΛΩΝΟΝΤΑΣ ΣΑΝ ΑΓΟΡΙ ΕΜΑΘΑ…</a:t>
            </a:r>
            <a:endParaRPr lang="nl-NL" b="1" dirty="0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782520704"/>
              </p:ext>
            </p:extLst>
          </p:nvPr>
        </p:nvGraphicFramePr>
        <p:xfrm>
          <a:off x="3275856" y="1153620"/>
          <a:ext cx="5390340" cy="4449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5974790"/>
            <a:ext cx="1214414" cy="88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429388" y="6488668"/>
            <a:ext cx="1517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C00000"/>
                </a:solidFill>
              </a:rPr>
              <a:t>Έρευνα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l-GR" dirty="0" smtClean="0">
                <a:solidFill>
                  <a:srgbClr val="C00000"/>
                </a:solidFill>
              </a:rPr>
              <a:t>2004</a:t>
            </a:r>
            <a:endParaRPr lang="nl-NL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8520" y="518462"/>
            <a:ext cx="7989752" cy="1083329"/>
          </a:xfrm>
        </p:spPr>
        <p:txBody>
          <a:bodyPr/>
          <a:lstStyle/>
          <a:p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ΣΥΜΠΕΡΑΣΜΑΤΑ - ΠΡΟΤΑΣΕΙΣ</a:t>
            </a:r>
            <a:endParaRPr lang="nl-NL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8596" y="2060848"/>
            <a:ext cx="8229600" cy="3384376"/>
          </a:xfrm>
        </p:spPr>
        <p:txBody>
          <a:bodyPr>
            <a:normAutofit/>
          </a:bodyPr>
          <a:lstStyle/>
          <a:p>
            <a:r>
              <a:rPr lang="el-GR" sz="2200" dirty="0"/>
              <a:t>Μ</a:t>
            </a:r>
            <a:r>
              <a:rPr lang="el-GR" sz="2200" dirty="0" smtClean="0"/>
              <a:t>έτρα από την πολιτεία.</a:t>
            </a:r>
          </a:p>
          <a:p>
            <a:r>
              <a:rPr lang="el-GR" sz="2200" dirty="0" smtClean="0"/>
              <a:t>Αλλαγές στο εκπαιδευτικό σύστημα.</a:t>
            </a:r>
          </a:p>
          <a:p>
            <a:r>
              <a:rPr lang="el-GR" sz="2200" dirty="0" smtClean="0"/>
              <a:t>Αλλαγές στον τρόπο διαπαιδαγώγησης των παιδιών.</a:t>
            </a:r>
          </a:p>
          <a:p>
            <a:r>
              <a:rPr lang="el-GR" sz="2200" dirty="0" smtClean="0"/>
              <a:t>Αλλαγές στον ατομικό τρόπο ζωής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r>
              <a:rPr lang="el-GR" sz="2200" b="1" dirty="0" smtClean="0"/>
              <a:t>Αλλαγή νοοτροπίας </a:t>
            </a:r>
            <a:r>
              <a:rPr lang="el-GR" sz="2200" dirty="0" smtClean="0"/>
              <a:t>των ανδρών αλλά κυρίως </a:t>
            </a:r>
            <a:r>
              <a:rPr lang="el-GR" sz="2200" b="1" dirty="0" smtClean="0"/>
              <a:t>των ίδιων των γυναικών!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074142"/>
            <a:ext cx="1656184" cy="15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40768"/>
            <a:ext cx="5562600" cy="417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1192" y="476672"/>
            <a:ext cx="7989752" cy="1083329"/>
          </a:xfrm>
        </p:spPr>
        <p:txBody>
          <a:bodyPr>
            <a:normAutofit/>
          </a:bodyPr>
          <a:lstStyle/>
          <a:p>
            <a:r>
              <a:rPr lang="el-GR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1908, </a:t>
            </a:r>
            <a:r>
              <a:rPr lang="el-GR" sz="2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ΝΕΑ ΥΟΡΚΗ</a:t>
            </a:r>
            <a:endParaRPr lang="el-GR" sz="26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72" y="2276872"/>
            <a:ext cx="4134824" cy="2881456"/>
          </a:xfrm>
        </p:spPr>
      </p:pic>
      <p:pic>
        <p:nvPicPr>
          <p:cNvPr id="1026" name="Picture 2" descr="https://2.bp.blogspot.com/-ZRhEgIAmB1I/WqAN7ycCzqI/AAAAAAAAQRI/n-YdaNAkVOU3G5tYT_58Y6GTqBYhQlligCEwYBhgL/s640/Votes-For-Women-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782920" cy="226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68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683568" y="4581128"/>
            <a:ext cx="7989751" cy="1504844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ΤΙ ΓΙΝΕΤΑΙ ΟΜΩΣ ΣΗΜΕΡΑ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;</a:t>
            </a:r>
            <a:endParaRPr lang="el-GR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48680"/>
            <a:ext cx="664845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1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989752" cy="1083329"/>
          </a:xfrm>
        </p:spPr>
        <p:txBody>
          <a:bodyPr/>
          <a:lstStyle/>
          <a:p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ΣΑΟΥΔΙΚΗ ΑΡΑΒΙΑ</a:t>
            </a:r>
            <a:endParaRPr lang="el-G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168" y="2852936"/>
            <a:ext cx="4536504" cy="3016250"/>
          </a:xfrm>
        </p:spPr>
      </p:pic>
    </p:spTree>
    <p:extLst>
      <p:ext uri="{BB962C8B-B14F-4D97-AF65-F5344CB8AC3E}">
        <p14:creationId xmlns:p14="http://schemas.microsoft.com/office/powerpoint/2010/main" val="104414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1192" y="620688"/>
            <a:ext cx="7989752" cy="1083329"/>
          </a:xfrm>
        </p:spPr>
        <p:txBody>
          <a:bodyPr/>
          <a:lstStyle/>
          <a:p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ΠΑΚΙΣΤΑΝ</a:t>
            </a:r>
            <a:endParaRPr lang="el-G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844" y="2204864"/>
            <a:ext cx="4032448" cy="4032448"/>
          </a:xfrm>
        </p:spPr>
      </p:pic>
    </p:spTree>
    <p:extLst>
      <p:ext uri="{BB962C8B-B14F-4D97-AF65-F5344CB8AC3E}">
        <p14:creationId xmlns:p14="http://schemas.microsoft.com/office/powerpoint/2010/main" val="13626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1192" y="548680"/>
            <a:ext cx="7989752" cy="1083329"/>
          </a:xfrm>
        </p:spPr>
        <p:txBody>
          <a:bodyPr/>
          <a:lstStyle/>
          <a:p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ΥΕΜΕΝΗ</a:t>
            </a:r>
            <a:endParaRPr lang="el-G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25" y="2492896"/>
            <a:ext cx="5427885" cy="3621827"/>
          </a:xfrm>
        </p:spPr>
      </p:pic>
    </p:spTree>
    <p:extLst>
      <p:ext uri="{BB962C8B-B14F-4D97-AF65-F5344CB8AC3E}">
        <p14:creationId xmlns:p14="http://schemas.microsoft.com/office/powerpoint/2010/main" val="11947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1192" y="620688"/>
            <a:ext cx="7989752" cy="1083329"/>
          </a:xfrm>
        </p:spPr>
        <p:txBody>
          <a:bodyPr/>
          <a:lstStyle/>
          <a:p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ΙΝΔΙΑ</a:t>
            </a:r>
            <a:endParaRPr lang="el-G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305" y="2636912"/>
            <a:ext cx="5343525" cy="3552825"/>
          </a:xfrm>
        </p:spPr>
      </p:pic>
    </p:spTree>
    <p:extLst>
      <p:ext uri="{BB962C8B-B14F-4D97-AF65-F5344CB8AC3E}">
        <p14:creationId xmlns:p14="http://schemas.microsoft.com/office/powerpoint/2010/main" val="105747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Μέρισμα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Μέρισμ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Μέρισμ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TM03457464[[fn=Μέρισμα]]</Template>
  <TotalTime>5059</TotalTime>
  <Words>597</Words>
  <Application>Microsoft Office PowerPoint</Application>
  <PresentationFormat>Προβολή στην οθόνη (4:3)</PresentationFormat>
  <Paragraphs>123</Paragraphs>
  <Slides>34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41" baseType="lpstr">
      <vt:lpstr>Arial</vt:lpstr>
      <vt:lpstr>Calibri</vt:lpstr>
      <vt:lpstr>Corbel</vt:lpstr>
      <vt:lpstr>Gill Sans MT</vt:lpstr>
      <vt:lpstr>Times New Roman</vt:lpstr>
      <vt:lpstr>Wingdings 2</vt:lpstr>
      <vt:lpstr>Μέρισμα</vt:lpstr>
      <vt:lpstr>    Ο ΡΟΛΟΣ ΤΗΣ ΓΥΝΑΙΚΑΣ ΣΗΜΕΡΑ </vt:lpstr>
      <vt:lpstr>ΠΑΓΚΟΣΜΙΑ ΗΜΕΡΑ ΤΗΣ ΓΥΝΑΙΚΑΣ</vt:lpstr>
      <vt:lpstr>8 ΜΑΡΤΙΟΥ 1857, ΝΕΑ ΥΟΡΚΗ</vt:lpstr>
      <vt:lpstr>1908, ΝΕΑ ΥΟΡΚΗ</vt:lpstr>
      <vt:lpstr>ΤΙ ΓΙΝΕΤΑΙ ΟΜΩΣ ΣΗΜΕΡΑ;</vt:lpstr>
      <vt:lpstr>ΣΑΟΥΔΙΚΗ ΑΡΑΒΙΑ</vt:lpstr>
      <vt:lpstr>ΠΑΚΙΣΤΑΝ</vt:lpstr>
      <vt:lpstr>ΥΕΜΕΝΗ</vt:lpstr>
      <vt:lpstr>ΙΝΔΙΑ</vt:lpstr>
      <vt:lpstr>ΙΡΑΝ</vt:lpstr>
      <vt:lpstr>ΛΕΣΟΤΟ, ΑΦΡΙΚΗ</vt:lpstr>
      <vt:lpstr>ΑΦΡΙΚΗ / ΑΣΙΑ/ ΜΕΣΗ ΑΝΑΤΟΛΗ</vt:lpstr>
      <vt:lpstr>ΡΩΣΙΑ</vt:lpstr>
      <vt:lpstr>ΤΟΥΡΚΙΑ</vt:lpstr>
      <vt:lpstr>ΜΠΟΥΡΚΑ</vt:lpstr>
      <vt:lpstr>ΑΠΑΓΟΡΕΥΣΗ ΜΠΟΥΡΚΙΝΙ</vt:lpstr>
      <vt:lpstr>ΟΙ ΓΥΝΑΙΚΕΣ ΣΤΗΝ ΕΛΛΑΔΑ…</vt:lpstr>
      <vt:lpstr>ΣΤΗ ΧΩΡΑ ΜΑΣ…</vt:lpstr>
      <vt:lpstr>ΕΥΡΩΠΑΪΚΗ ΕΝΩΣΗ ΚΑΙ ΕΛΛΑΔΑ</vt:lpstr>
      <vt:lpstr>ΑΝΙΣΟΤΗΤΕΣ</vt:lpstr>
      <vt:lpstr>ΑΝΙΣΟΤΗΤΕΣ</vt:lpstr>
      <vt:lpstr>ΑΝΙΣΟΤΗΤΕΣ</vt:lpstr>
      <vt:lpstr>ΒΙΑ ΚΑΤΑ ΤΩΝ ΓΥΝΑΙΚΩΝ</vt:lpstr>
      <vt:lpstr>ΒΙΑ ΚΑΤΑ ΤΩΝ ΓΥΝΑΙΚΩΝ ΣΤΗΝ ΕΛΛΑΔΑ  ΚΑΙ ΝΟΜΟΘΕΣΙΑ</vt:lpstr>
      <vt:lpstr>ΕΜΜΕΣΕΣ ΜΟΡΦΕΣ ΑΝΙΣΗΣ ΜΕΤΑΧΕΙΡΙΣΗΣ</vt:lpstr>
      <vt:lpstr>ΓΥΝΑΙΚΕΙΑ ΠΕΡΙΟΔΙΚΑ</vt:lpstr>
      <vt:lpstr>ΑΝΔΡΙΚΑ ΠΕΡΙΟΔΙΚΑ</vt:lpstr>
      <vt:lpstr>ΑΙΤΙΕΣ ΔΙΑΙΩΝΙΣΗΣ ΤΩΝ ΑΝΙΣΟΤΗΤΩΝ</vt:lpstr>
      <vt:lpstr>ΣΤΕΡΕΟΤΥΠΑ ΦΥΛΟΥ ΣΤΟ ΕΚΠΑΙΔΕΥΤΙΚΟ ΣΥΣΤΗΜΑ</vt:lpstr>
      <vt:lpstr>ΤΕΤΡΑΔΙΟ ΕΡΓΑΣΙΩΝ ΤΩΝ ΜΑΘΗΜΑΤΙΚΩΝ ΤΗΣ ΣΤ’ ΤΑΞΗΣ</vt:lpstr>
      <vt:lpstr>ΜΕΓΑΛΩΝΟΝΤΑΣ ΣΑΝ ΚΟΡΙΤΣΙ ΕΜΑΘΑ...</vt:lpstr>
      <vt:lpstr>ΜΕΓΑΛΩΝΟΝΤΑΣ ΣΑΝ ΑΓΟΡΙ ΕΜΑΘΑ…</vt:lpstr>
      <vt:lpstr>ΣΥΜΠΕΡΑΣΜΑΤΑ - ΠΡΟΤΑΣΕΙΣ</vt:lpstr>
      <vt:lpstr>Παρουσίαση του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ρόλος της γυναίκας σήμερα</dc:title>
  <dc:creator>eirini</dc:creator>
  <cp:lastModifiedBy>EIRINI</cp:lastModifiedBy>
  <cp:revision>254</cp:revision>
  <dcterms:created xsi:type="dcterms:W3CDTF">2010-02-25T08:46:35Z</dcterms:created>
  <dcterms:modified xsi:type="dcterms:W3CDTF">2018-03-15T11:44:16Z</dcterms:modified>
</cp:coreProperties>
</file>