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552" r:id="rId2"/>
    <p:sldId id="420" r:id="rId3"/>
    <p:sldId id="417" r:id="rId4"/>
    <p:sldId id="416" r:id="rId5"/>
    <p:sldId id="504" r:id="rId6"/>
    <p:sldId id="294" r:id="rId7"/>
    <p:sldId id="295" r:id="rId8"/>
    <p:sldId id="532" r:id="rId9"/>
    <p:sldId id="523" r:id="rId10"/>
    <p:sldId id="524" r:id="rId11"/>
    <p:sldId id="525" r:id="rId12"/>
    <p:sldId id="550" r:id="rId13"/>
    <p:sldId id="582" r:id="rId14"/>
    <p:sldId id="581" r:id="rId15"/>
    <p:sldId id="556" r:id="rId16"/>
    <p:sldId id="560" r:id="rId17"/>
    <p:sldId id="561" r:id="rId18"/>
    <p:sldId id="562" r:id="rId19"/>
    <p:sldId id="564" r:id="rId20"/>
    <p:sldId id="565" r:id="rId21"/>
    <p:sldId id="566" r:id="rId22"/>
    <p:sldId id="572" r:id="rId23"/>
    <p:sldId id="555" r:id="rId24"/>
    <p:sldId id="300" r:id="rId25"/>
    <p:sldId id="454" r:id="rId26"/>
    <p:sldId id="526" r:id="rId27"/>
    <p:sldId id="527" r:id="rId28"/>
    <p:sldId id="528" r:id="rId29"/>
    <p:sldId id="529" r:id="rId30"/>
    <p:sldId id="530" r:id="rId31"/>
    <p:sldId id="531" r:id="rId32"/>
    <p:sldId id="479" r:id="rId33"/>
    <p:sldId id="480" r:id="rId34"/>
    <p:sldId id="464" r:id="rId35"/>
    <p:sldId id="575" r:id="rId36"/>
    <p:sldId id="576" r:id="rId37"/>
    <p:sldId id="578" r:id="rId38"/>
    <p:sldId id="579" r:id="rId39"/>
    <p:sldId id="580"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9779" autoAdjust="0"/>
    <p:restoredTop sz="94660"/>
  </p:normalViewPr>
  <p:slideViewPr>
    <p:cSldViewPr>
      <p:cViewPr varScale="1">
        <p:scale>
          <a:sx n="68" d="100"/>
          <a:sy n="68" d="100"/>
        </p:scale>
        <p:origin x="-12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815BCC-1A80-464E-89D2-949C1C3E1F47}" type="datetimeFigureOut">
              <a:rPr lang="el-GR" smtClean="0"/>
              <a:pPr/>
              <a:t>25/1/2016</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516B46-F7A3-4CE9-BAA0-167985FFF502}" type="slidenum">
              <a:rPr lang="el-GR" smtClean="0"/>
              <a:pPr/>
              <a:t>‹#›</a:t>
            </a:fld>
            <a:endParaRPr lang="el-G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F910EF-699A-4072-98F0-FAFF92D795E1}" type="datetimeFigureOut">
              <a:rPr lang="el-GR" smtClean="0"/>
              <a:pPr/>
              <a:t>25/1/2016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842BAE-C375-47A8-9048-A98E139DC892}" type="slidenum">
              <a:rPr lang="el-GR" smtClean="0"/>
              <a:pPr/>
              <a:t>‹#›</a:t>
            </a:fld>
            <a:endParaRPr lang="el-G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81FD06-1551-4603-9D41-5B478C6B1414}" type="slidenum">
              <a:rPr lang="el-GR"/>
              <a:pPr fontAlgn="base">
                <a:spcBef>
                  <a:spcPct val="0"/>
                </a:spcBef>
                <a:spcAft>
                  <a:spcPct val="0"/>
                </a:spcAft>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1842BAE-C375-47A8-9048-A98E139DC892}"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3F81DCFC-F29D-4681-AC38-2D70CE78A879}" type="datetime1">
              <a:rPr lang="el-GR" smtClean="0"/>
              <a:pPr/>
              <a:t>25/1/2016</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r>
              <a:rPr lang="en-US" smtClean="0"/>
              <a:t>www.psychologos-kordera.gr</a:t>
            </a:r>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C16D42D7-35D7-48FF-B8F4-FFF31D2414F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430750C2-8F82-485E-8C40-F0D9C1BAF4F1}" type="datetime1">
              <a:rPr lang="el-GR" smtClean="0"/>
              <a:pPr/>
              <a:t>25/1/2016</a:t>
            </a:fld>
            <a:endParaRPr lang="el-GR"/>
          </a:p>
        </p:txBody>
      </p:sp>
      <p:sp>
        <p:nvSpPr>
          <p:cNvPr id="5" name="4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6" name="5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5F363DB-FFA7-49CF-904D-A0520D30FC4E}" type="datetime1">
              <a:rPr lang="el-GR" smtClean="0"/>
              <a:pPr/>
              <a:t>25/1/2016</a:t>
            </a:fld>
            <a:endParaRPr lang="el-GR"/>
          </a:p>
        </p:txBody>
      </p:sp>
      <p:sp>
        <p:nvSpPr>
          <p:cNvPr id="5" name="4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6" name="5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2D9FB65-6F17-4B3C-9AD6-53BA7BD8380F}" type="datetime1">
              <a:rPr lang="el-GR" smtClean="0"/>
              <a:pPr/>
              <a:t>25/1/2016</a:t>
            </a:fld>
            <a:endParaRPr lang="el-GR"/>
          </a:p>
        </p:txBody>
      </p:sp>
      <p:sp>
        <p:nvSpPr>
          <p:cNvPr id="5" name="4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6" name="5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6E9E09F0-BF87-43BA-8298-93C59CB9149D}" type="datetime1">
              <a:rPr lang="el-GR" smtClean="0"/>
              <a:pPr/>
              <a:t>25/1/2016</a:t>
            </a:fld>
            <a:endParaRPr lang="el-GR"/>
          </a:p>
        </p:txBody>
      </p:sp>
      <p:sp>
        <p:nvSpPr>
          <p:cNvPr id="5" name="4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6" name="5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A4C4EBD7-D489-4CBF-B48B-494533BD4874}" type="datetime1">
              <a:rPr lang="el-GR" smtClean="0"/>
              <a:pPr/>
              <a:t>25/1/2016</a:t>
            </a:fld>
            <a:endParaRPr lang="el-GR"/>
          </a:p>
        </p:txBody>
      </p:sp>
      <p:sp>
        <p:nvSpPr>
          <p:cNvPr id="6" name="5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7" name="6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FACE93E7-D4A7-40AA-9C8A-225E7546389F}" type="datetime1">
              <a:rPr lang="el-GR" smtClean="0"/>
              <a:pPr/>
              <a:t>25/1/2016</a:t>
            </a:fld>
            <a:endParaRPr lang="el-GR"/>
          </a:p>
        </p:txBody>
      </p:sp>
      <p:sp>
        <p:nvSpPr>
          <p:cNvPr id="8" name="7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9" name="8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D2EC17AD-B9FB-40E2-A0A9-BA9618A89E43}" type="datetime1">
              <a:rPr lang="el-GR" smtClean="0"/>
              <a:pPr/>
              <a:t>25/1/2016</a:t>
            </a:fld>
            <a:endParaRPr lang="el-GR"/>
          </a:p>
        </p:txBody>
      </p:sp>
      <p:sp>
        <p:nvSpPr>
          <p:cNvPr id="4" name="3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5" name="4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B63740B8-132D-478A-BDAB-1E2EDCD7E0F8}" type="datetime1">
              <a:rPr lang="el-GR" smtClean="0"/>
              <a:pPr/>
              <a:t>25/1/2016</a:t>
            </a:fld>
            <a:endParaRPr lang="el-GR"/>
          </a:p>
        </p:txBody>
      </p:sp>
      <p:sp>
        <p:nvSpPr>
          <p:cNvPr id="3" name="2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4" name="3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CB67A8F7-D6FA-490C-A9FD-CADDA7D57588}" type="datetime1">
              <a:rPr lang="el-GR" smtClean="0"/>
              <a:pPr/>
              <a:t>25/1/2016</a:t>
            </a:fld>
            <a:endParaRPr lang="el-GR"/>
          </a:p>
        </p:txBody>
      </p:sp>
      <p:sp>
        <p:nvSpPr>
          <p:cNvPr id="6" name="5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7" name="6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975D875E-E678-4F08-A76D-F5AEFA5EF944}" type="datetime1">
              <a:rPr lang="el-GR" smtClean="0"/>
              <a:pPr/>
              <a:t>25/1/2016</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www.psychologos-kordera.gr</a:t>
            </a:r>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C16D42D7-35D7-48FF-B8F4-FFF31D2414FF}"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411F067-D867-421B-AE8B-BEA1655FE429}" type="datetime1">
              <a:rPr lang="el-GR" smtClean="0"/>
              <a:pPr/>
              <a:t>25/1/2016</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www.psychologos-kordera.gr</a:t>
            </a:r>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16D42D7-35D7-48FF-B8F4-FFF31D2414F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Irini\Desktop\bullying.gif"/>
          <p:cNvPicPr>
            <a:picLocks noChangeAspect="1" noChangeArrowheads="1"/>
          </p:cNvPicPr>
          <p:nvPr/>
        </p:nvPicPr>
        <p:blipFill>
          <a:blip r:embed="rId3"/>
          <a:srcRect/>
          <a:stretch>
            <a:fillRect/>
          </a:stretch>
        </p:blipFill>
        <p:spPr bwMode="auto">
          <a:xfrm>
            <a:off x="0" y="1428736"/>
            <a:ext cx="3633813" cy="3406700"/>
          </a:xfrm>
          <a:prstGeom prst="rect">
            <a:avLst/>
          </a:prstGeom>
          <a:noFill/>
        </p:spPr>
      </p:pic>
      <p:sp>
        <p:nvSpPr>
          <p:cNvPr id="8" name="Title 7"/>
          <p:cNvSpPr>
            <a:spLocks noGrp="1"/>
          </p:cNvSpPr>
          <p:nvPr>
            <p:ph type="ctrTitle"/>
          </p:nvPr>
        </p:nvSpPr>
        <p:spPr>
          <a:xfrm>
            <a:off x="1285852" y="1500174"/>
            <a:ext cx="7529522" cy="1928826"/>
          </a:xfrm>
        </p:spPr>
        <p:txBody>
          <a:bodyPr>
            <a:noAutofit/>
          </a:bodyPr>
          <a:lstStyle/>
          <a:p>
            <a:pPr fontAlgn="auto">
              <a:spcAft>
                <a:spcPts val="0"/>
              </a:spcAft>
              <a:defRPr/>
            </a:pPr>
            <a:r>
              <a:rPr lang="el-GR" sz="4000" dirty="0" smtClean="0"/>
              <a:t>Αντιμετωπίζοντας τον</a:t>
            </a:r>
            <a:br>
              <a:rPr lang="el-GR" sz="4000" dirty="0" smtClean="0"/>
            </a:br>
            <a:r>
              <a:rPr lang="el-GR" sz="4000" dirty="0" smtClean="0"/>
              <a:t> Σχολικό Εκφοβισμό</a:t>
            </a:r>
            <a:br>
              <a:rPr lang="el-GR" sz="4000" dirty="0" smtClean="0"/>
            </a:br>
            <a:r>
              <a:rPr lang="el-GR" sz="4000" dirty="0" smtClean="0"/>
              <a:t>(</a:t>
            </a:r>
            <a:r>
              <a:rPr lang="en-US" sz="4000" dirty="0" smtClean="0"/>
              <a:t>Bullying</a:t>
            </a:r>
            <a:r>
              <a:rPr lang="el-GR" sz="4000" dirty="0" smtClean="0"/>
              <a:t>)</a:t>
            </a:r>
            <a:endParaRPr lang="el-GR" sz="4000" dirty="0">
              <a:effectLst/>
            </a:endParaRPr>
          </a:p>
        </p:txBody>
      </p:sp>
      <p:sp>
        <p:nvSpPr>
          <p:cNvPr id="9" name="Subtitle 8"/>
          <p:cNvSpPr>
            <a:spLocks noGrp="1"/>
          </p:cNvSpPr>
          <p:nvPr>
            <p:ph type="subTitle" idx="1"/>
          </p:nvPr>
        </p:nvSpPr>
        <p:spPr>
          <a:xfrm>
            <a:off x="1928813" y="3357562"/>
            <a:ext cx="6643687" cy="3500438"/>
          </a:xfrm>
        </p:spPr>
        <p:txBody>
          <a:bodyPr>
            <a:noAutofit/>
          </a:bodyPr>
          <a:lstStyle/>
          <a:p>
            <a:pPr marR="0"/>
            <a:endParaRPr lang="el-GR" sz="2000" dirty="0" smtClean="0"/>
          </a:p>
          <a:p>
            <a:pPr marR="0"/>
            <a:endParaRPr lang="el-GR" sz="2000" dirty="0" smtClean="0"/>
          </a:p>
          <a:p>
            <a:pPr marR="0"/>
            <a:endParaRPr lang="el-GR" sz="2000" dirty="0" smtClean="0"/>
          </a:p>
          <a:p>
            <a:pPr marR="0"/>
            <a:r>
              <a:rPr lang="el-GR" sz="2000" b="1" dirty="0" smtClean="0">
                <a:latin typeface="Constantia" pitchFamily="18" charset="0"/>
              </a:rPr>
              <a:t>Κορδερά Ειρήνη                                                         Ψυχολόγος</a:t>
            </a:r>
            <a:endParaRPr lang="el-GR" sz="2000" b="1" dirty="0" smtClean="0">
              <a:solidFill>
                <a:srgbClr val="D9D9D9"/>
              </a:solidFill>
              <a:latin typeface="Constantia" pitchFamily="18" charset="0"/>
            </a:endParaRPr>
          </a:p>
          <a:p>
            <a:pPr marR="0"/>
            <a:endParaRPr lang="el-GR" sz="1400" i="1" dirty="0" smtClean="0">
              <a:solidFill>
                <a:srgbClr val="D9D9D9"/>
              </a:solidFill>
            </a:endParaRPr>
          </a:p>
          <a:p>
            <a:pPr marR="0"/>
            <a:endParaRPr lang="el-GR" sz="1400" i="1" dirty="0" smtClean="0">
              <a:solidFill>
                <a:srgbClr val="D9D9D9"/>
              </a:solidFill>
            </a:endParaRPr>
          </a:p>
          <a:p>
            <a:pPr marR="0"/>
            <a:r>
              <a:rPr lang="en-US" sz="1800" b="1" i="1" dirty="0" smtClean="0">
                <a:solidFill>
                  <a:srgbClr val="D9D9D9"/>
                </a:solidFill>
                <a:latin typeface="Constantia" pitchFamily="18" charset="0"/>
              </a:rPr>
              <a:t>MSc </a:t>
            </a:r>
            <a:r>
              <a:rPr lang="el-GR" sz="1800" b="1" i="1" dirty="0" smtClean="0">
                <a:solidFill>
                  <a:srgbClr val="D9D9D9"/>
                </a:solidFill>
                <a:latin typeface="Constantia" pitchFamily="18" charset="0"/>
              </a:rPr>
              <a:t>Ψυχολογία Υγείας </a:t>
            </a:r>
          </a:p>
          <a:p>
            <a:pPr marR="0"/>
            <a:r>
              <a:rPr lang="en-US" sz="1800" b="1" i="1" dirty="0" smtClean="0">
                <a:solidFill>
                  <a:srgbClr val="D9D9D9"/>
                </a:solidFill>
                <a:latin typeface="Constantia" pitchFamily="18" charset="0"/>
              </a:rPr>
              <a:t>MSc </a:t>
            </a:r>
            <a:r>
              <a:rPr lang="el-GR" sz="1800" b="1" i="1" dirty="0" smtClean="0">
                <a:solidFill>
                  <a:srgbClr val="D9D9D9"/>
                </a:solidFill>
                <a:latin typeface="Constantia" pitchFamily="18" charset="0"/>
              </a:rPr>
              <a:t>Ψυχολογία Παιδιού &amp; Εφήβου</a:t>
            </a:r>
          </a:p>
          <a:p>
            <a:pPr marR="0"/>
            <a:r>
              <a:rPr lang="el-GR" sz="1800" b="1" i="1" dirty="0" smtClean="0">
                <a:solidFill>
                  <a:srgbClr val="D9D9D9"/>
                </a:solidFill>
                <a:latin typeface="Constantia" pitchFamily="18" charset="0"/>
              </a:rPr>
              <a:t>Συστημική Ψυχοθεραπεία</a:t>
            </a:r>
          </a:p>
          <a:p>
            <a:pPr marR="0"/>
            <a:endParaRPr lang="el-GR" sz="1400" b="1"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rini\Desktop\ΣΧΟΛΙΚΟΣ ΕΚΦΟΒΙΣΜΟΣ\Bullying, Μάρτιος 2010, Λύκειο Ιερισσού\Bullying photos\signs-your-child-is-being-bullied-1024x700.jpg"/>
          <p:cNvPicPr>
            <a:picLocks noChangeAspect="1" noChangeArrowheads="1"/>
          </p:cNvPicPr>
          <p:nvPr/>
        </p:nvPicPr>
        <p:blipFill>
          <a:blip r:embed="rId2" cstate="print"/>
          <a:srcRect/>
          <a:stretch>
            <a:fillRect/>
          </a:stretch>
        </p:blipFill>
        <p:spPr bwMode="auto">
          <a:xfrm>
            <a:off x="5643570" y="4500570"/>
            <a:ext cx="3143272" cy="2148721"/>
          </a:xfrm>
          <a:prstGeom prst="rect">
            <a:avLst/>
          </a:prstGeom>
          <a:noFill/>
        </p:spPr>
      </p:pic>
      <p:sp>
        <p:nvSpPr>
          <p:cNvPr id="4" name="3 - Θέση περιεχομένου"/>
          <p:cNvSpPr>
            <a:spLocks noGrp="1"/>
          </p:cNvSpPr>
          <p:nvPr>
            <p:ph idx="1"/>
          </p:nvPr>
        </p:nvSpPr>
        <p:spPr>
          <a:xfrm>
            <a:off x="428596" y="2000240"/>
            <a:ext cx="8229600" cy="3786213"/>
          </a:xfrm>
        </p:spPr>
        <p:txBody>
          <a:bodyPr>
            <a:normAutofit lnSpcReduction="10000"/>
          </a:bodyPr>
          <a:lstStyle/>
          <a:p>
            <a:pPr marL="509778" indent="-400050">
              <a:buFont typeface="+mj-lt"/>
              <a:buAutoNum type="arabicPeriod"/>
            </a:pPr>
            <a:r>
              <a:rPr lang="el-GR" sz="1700" dirty="0" smtClean="0"/>
              <a:t>Αλλαγές στη συμπεριφορά ή /και στη διάθεση.</a:t>
            </a:r>
          </a:p>
          <a:p>
            <a:pPr marL="509778" indent="-400050">
              <a:buFont typeface="+mj-lt"/>
              <a:buAutoNum type="arabicPeriod"/>
            </a:pPr>
            <a:r>
              <a:rPr lang="el-GR" sz="1700" b="1" dirty="0" smtClean="0"/>
              <a:t>Άρνηση να πάει στο σχολείο.</a:t>
            </a:r>
          </a:p>
          <a:p>
            <a:pPr marL="509778" indent="-400050">
              <a:buFont typeface="+mj-lt"/>
              <a:buAutoNum type="arabicPeriod"/>
            </a:pPr>
            <a:r>
              <a:rPr lang="el-GR" sz="1700" dirty="0" smtClean="0"/>
              <a:t>Ψυχοσωματικά συμπτώματα.</a:t>
            </a:r>
          </a:p>
          <a:p>
            <a:pPr marL="509778" indent="-400050">
              <a:buFont typeface="+mj-lt"/>
              <a:buAutoNum type="arabicPeriod"/>
            </a:pPr>
            <a:r>
              <a:rPr lang="el-GR" sz="1700" b="1" dirty="0" smtClean="0"/>
              <a:t>Φοβάται να πάει στο σχολείο.</a:t>
            </a:r>
            <a:endParaRPr lang="el-GR" sz="1700" i="1" dirty="0" smtClean="0"/>
          </a:p>
          <a:p>
            <a:pPr marL="509778" indent="-400050">
              <a:buFont typeface="+mj-lt"/>
              <a:buAutoNum type="arabicPeriod"/>
            </a:pPr>
            <a:r>
              <a:rPr lang="el-GR" sz="1700" dirty="0" smtClean="0"/>
              <a:t>Αποφεύγει τη βλεμματική επαφή.</a:t>
            </a:r>
          </a:p>
          <a:p>
            <a:pPr marL="509778" indent="-400050">
              <a:buFont typeface="+mj-lt"/>
              <a:buAutoNum type="arabicPeriod"/>
            </a:pPr>
            <a:r>
              <a:rPr lang="el-GR" sz="1700" dirty="0" smtClean="0"/>
              <a:t>Καθυστερεί να φτάσει στο σχολείο ή αργεί να επιστρέψει στο σπίτι.</a:t>
            </a:r>
          </a:p>
          <a:p>
            <a:pPr marL="509778" indent="-400050">
              <a:buFont typeface="+mj-lt"/>
              <a:buAutoNum type="arabicPeriod"/>
            </a:pPr>
            <a:r>
              <a:rPr lang="el-GR" sz="1700" dirty="0" smtClean="0"/>
              <a:t>Κάνει αδικαιολόγητες απουσίες – κοπάνες.</a:t>
            </a:r>
          </a:p>
          <a:p>
            <a:pPr marL="509778" indent="-400050">
              <a:buFont typeface="+mj-lt"/>
              <a:buAutoNum type="arabicPeriod"/>
            </a:pPr>
            <a:r>
              <a:rPr lang="el-GR" sz="1700" dirty="0" smtClean="0"/>
              <a:t>Πέφτει η σχολική του επίδοση.</a:t>
            </a:r>
          </a:p>
          <a:p>
            <a:pPr marL="509778" indent="-400050">
              <a:buFont typeface="+mj-lt"/>
              <a:buAutoNum type="arabicPeriod"/>
            </a:pPr>
            <a:r>
              <a:rPr lang="el-GR" sz="1700" b="1" dirty="0" smtClean="0"/>
              <a:t>Στα διαλείμματα περνά το χρόνο του                                             μέσα στην τάξη, γύρω από τους                                        εκπαιδευτικούς ή τα γραφεία.</a:t>
            </a:r>
          </a:p>
          <a:p>
            <a:pPr marL="509778" indent="-400050">
              <a:buFont typeface="+mj-lt"/>
              <a:buAutoNum type="arabicPeriod"/>
            </a:pPr>
            <a:r>
              <a:rPr lang="el-GR" sz="1700" dirty="0" smtClean="0"/>
              <a:t>Περιορισμένες κοινωνικές επαφές.</a:t>
            </a:r>
          </a:p>
          <a:p>
            <a:pPr marL="509778" indent="-400050">
              <a:buFont typeface="+mj-lt"/>
              <a:buAutoNum type="arabicPeriod"/>
            </a:pPr>
            <a:endParaRPr lang="el-GR" sz="1800" b="1" dirty="0" smtClean="0"/>
          </a:p>
          <a:p>
            <a:endParaRPr lang="el-GR" sz="5000" dirty="0" smtClean="0"/>
          </a:p>
          <a:p>
            <a:endParaRPr lang="el-GR" sz="5600" dirty="0" smtClean="0"/>
          </a:p>
          <a:p>
            <a:endParaRPr lang="el-GR" dirty="0"/>
          </a:p>
        </p:txBody>
      </p:sp>
      <p:sp>
        <p:nvSpPr>
          <p:cNvPr id="3" name="2 - Τίτλος"/>
          <p:cNvSpPr>
            <a:spLocks noGrp="1"/>
          </p:cNvSpPr>
          <p:nvPr>
            <p:ph type="title"/>
          </p:nvPr>
        </p:nvSpPr>
        <p:spPr/>
        <p:txBody>
          <a:bodyPr>
            <a:normAutofit fontScale="90000"/>
          </a:bodyPr>
          <a:lstStyle/>
          <a:p>
            <a:pPr algn="ctr"/>
            <a:r>
              <a:rPr lang="el-GR" dirty="0" smtClean="0"/>
              <a:t>Ενδείξεις ότι το παιδί έχει πέσει θύμα εκφοβισμού</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428596" y="2000240"/>
            <a:ext cx="8229600" cy="3857652"/>
          </a:xfrm>
        </p:spPr>
        <p:txBody>
          <a:bodyPr>
            <a:normAutofit/>
          </a:bodyPr>
          <a:lstStyle/>
          <a:p>
            <a:pPr marL="452628" indent="-342900">
              <a:buFont typeface="+mj-lt"/>
              <a:buAutoNum type="arabicPeriod" startAt="11"/>
            </a:pPr>
            <a:r>
              <a:rPr lang="el-GR" sz="1700" b="1" dirty="0" smtClean="0"/>
              <a:t>Δεν θέλει να συμμετέχει σε πάρτι ή εκδηλώσεις που βρίσκονται οι συμμαθητές του.</a:t>
            </a:r>
          </a:p>
          <a:p>
            <a:pPr marL="452628" indent="-342900">
              <a:buFont typeface="+mj-lt"/>
              <a:buAutoNum type="arabicPeriod" startAt="11"/>
            </a:pPr>
            <a:r>
              <a:rPr lang="el-GR" sz="1700" dirty="0" smtClean="0"/>
              <a:t>Ρούχα ή βιβλία σκισμένα/κατεστραμμένα.</a:t>
            </a:r>
          </a:p>
          <a:p>
            <a:pPr marL="452628" indent="-342900">
              <a:buFont typeface="+mj-lt"/>
              <a:buAutoNum type="arabicPeriod" startAt="11"/>
            </a:pPr>
            <a:r>
              <a:rPr lang="el-GR" sz="1700" b="1" dirty="0" smtClean="0"/>
              <a:t>Σημάδια και μελανιές στο σώμα.</a:t>
            </a:r>
          </a:p>
          <a:p>
            <a:pPr marL="452628" indent="-342900">
              <a:buFont typeface="+mj-lt"/>
              <a:buAutoNum type="arabicPeriod" startAt="11"/>
            </a:pPr>
            <a:r>
              <a:rPr lang="el-GR" sz="1700" b="1" dirty="0" smtClean="0"/>
              <a:t>Συχνά χάνει πράγματα, κολατσιό, χρήματα.</a:t>
            </a:r>
          </a:p>
          <a:p>
            <a:pPr marL="452628" indent="-342900">
              <a:buFont typeface="+mj-lt"/>
              <a:buAutoNum type="arabicPeriod" startAt="11"/>
            </a:pPr>
            <a:r>
              <a:rPr lang="el-GR" sz="1700" dirty="0" smtClean="0"/>
              <a:t>Φοβάται να χρησιμοποιήσει το κινητό του ή τον υπολογιστή.</a:t>
            </a:r>
          </a:p>
          <a:p>
            <a:pPr marL="452628" indent="-342900">
              <a:buFont typeface="+mj-lt"/>
              <a:buAutoNum type="arabicPeriod" startAt="11"/>
            </a:pPr>
            <a:r>
              <a:rPr lang="el-GR" sz="1700" dirty="0" smtClean="0"/>
              <a:t>Νιώθει ότι τον απορρίπτουν ή δεν τον συμπαθούν.</a:t>
            </a:r>
          </a:p>
          <a:p>
            <a:pPr marL="452628" indent="-342900">
              <a:buFont typeface="+mj-lt"/>
              <a:buAutoNum type="arabicPeriod" startAt="11"/>
            </a:pPr>
            <a:r>
              <a:rPr lang="el-GR" sz="1700" dirty="0" smtClean="0"/>
              <a:t>Χάνει την αυτό-πεποίθησή του.</a:t>
            </a:r>
          </a:p>
          <a:p>
            <a:pPr marL="452628" indent="-342900">
              <a:buFont typeface="+mj-lt"/>
              <a:buAutoNum type="arabicPeriod" startAt="11"/>
            </a:pPr>
            <a:r>
              <a:rPr lang="el-GR" sz="1700" dirty="0" smtClean="0"/>
              <a:t>Προβλήματα στον ύπνο </a:t>
            </a:r>
          </a:p>
          <a:p>
            <a:pPr marL="452628" indent="-342900">
              <a:buFont typeface="+mj-lt"/>
              <a:buAutoNum type="arabicPeriod" startAt="11"/>
            </a:pPr>
            <a:r>
              <a:rPr lang="el-GR" sz="1700" dirty="0" smtClean="0"/>
              <a:t>Προβλήματα στο φαγητό.</a:t>
            </a:r>
          </a:p>
          <a:p>
            <a:pPr marL="452628" indent="-342900">
              <a:buFont typeface="+mj-lt"/>
              <a:buAutoNum type="arabicPeriod" startAt="11"/>
            </a:pPr>
            <a:r>
              <a:rPr lang="el-GR" sz="1700" dirty="0" smtClean="0"/>
              <a:t>Απειλεί συχνά ότι θα φύγει ή                                                                            ότι θα αυτοκτονήσει.</a:t>
            </a:r>
          </a:p>
          <a:p>
            <a:endParaRPr lang="el-GR" dirty="0"/>
          </a:p>
        </p:txBody>
      </p:sp>
      <p:sp>
        <p:nvSpPr>
          <p:cNvPr id="3" name="2 - Τίτλος"/>
          <p:cNvSpPr>
            <a:spLocks noGrp="1"/>
          </p:cNvSpPr>
          <p:nvPr>
            <p:ph type="title"/>
          </p:nvPr>
        </p:nvSpPr>
        <p:spPr/>
        <p:txBody>
          <a:bodyPr>
            <a:normAutofit fontScale="90000"/>
          </a:bodyPr>
          <a:lstStyle/>
          <a:p>
            <a:pPr algn="ctr"/>
            <a:r>
              <a:rPr lang="el-GR" dirty="0" smtClean="0"/>
              <a:t>Ενδείξεις ότι το παιδί έχει πέσει θύμα εκφοβισμού</a:t>
            </a:r>
            <a:endParaRPr lang="el-GR" dirty="0"/>
          </a:p>
        </p:txBody>
      </p:sp>
      <p:pic>
        <p:nvPicPr>
          <p:cNvPr id="7172" name="Picture 4" descr="C:\Users\Irini\Desktop\ΣΧΟΛΙΚΟΣ ΕΚΦΟΒΙΣΜΟΣ\Bullying, Μάρτιος 2010, Λύκειο Ιερισσού\Bullying photos\thumbnail.jpg"/>
          <p:cNvPicPr>
            <a:picLocks noChangeAspect="1" noChangeArrowheads="1"/>
          </p:cNvPicPr>
          <p:nvPr/>
        </p:nvPicPr>
        <p:blipFill>
          <a:blip r:embed="rId2"/>
          <a:srcRect/>
          <a:stretch>
            <a:fillRect/>
          </a:stretch>
        </p:blipFill>
        <p:spPr bwMode="auto">
          <a:xfrm>
            <a:off x="5643570" y="4429132"/>
            <a:ext cx="3071834" cy="203989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1071538" y="3071810"/>
            <a:ext cx="7715304" cy="1829761"/>
          </a:xfrm>
        </p:spPr>
        <p:txBody>
          <a:bodyPr>
            <a:normAutofit/>
          </a:bodyPr>
          <a:lstStyle/>
          <a:p>
            <a:r>
              <a:rPr lang="el-GR" sz="4200" dirty="0" smtClean="0"/>
              <a:t>αιτίες του φαινομένου  </a:t>
            </a:r>
            <a:endParaRPr lang="el-GR" sz="4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500034" y="1857364"/>
            <a:ext cx="8229600" cy="3714776"/>
          </a:xfrm>
        </p:spPr>
        <p:txBody>
          <a:bodyPr>
            <a:normAutofit fontScale="85000" lnSpcReduction="20000"/>
          </a:bodyPr>
          <a:lstStyle/>
          <a:p>
            <a:pPr>
              <a:buFont typeface="Wingdings" pitchFamily="2" charset="2"/>
              <a:buChar char="q"/>
            </a:pPr>
            <a:r>
              <a:rPr lang="el-GR" sz="2000" b="1" dirty="0" smtClean="0"/>
              <a:t>Ατομικά Χαρακτηριστικά                                                                         </a:t>
            </a:r>
            <a:r>
              <a:rPr lang="el-GR" sz="2000" dirty="0" smtClean="0"/>
              <a:t>του Θύτη / του Θύματος/ των Παρατηρητών</a:t>
            </a:r>
          </a:p>
          <a:p>
            <a:pPr>
              <a:buFont typeface="Wingdings" pitchFamily="2" charset="2"/>
              <a:buChar char="q"/>
            </a:pPr>
            <a:endParaRPr lang="el-GR" sz="2000" dirty="0" smtClean="0"/>
          </a:p>
          <a:p>
            <a:pPr>
              <a:buFont typeface="Wingdings" pitchFamily="2" charset="2"/>
              <a:buChar char="q"/>
            </a:pPr>
            <a:r>
              <a:rPr lang="el-GR" sz="2000" dirty="0" smtClean="0"/>
              <a:t>χαρακτηριστικά </a:t>
            </a:r>
            <a:r>
              <a:rPr lang="el-GR" sz="2000" b="1" dirty="0" smtClean="0"/>
              <a:t>της Οικογένειας</a:t>
            </a:r>
          </a:p>
          <a:p>
            <a:pPr>
              <a:buFont typeface="Wingdings" pitchFamily="2" charset="2"/>
              <a:buChar char="q"/>
            </a:pPr>
            <a:endParaRPr lang="el-GR" sz="2000" dirty="0" smtClean="0"/>
          </a:p>
          <a:p>
            <a:pPr>
              <a:buFont typeface="Wingdings" pitchFamily="2" charset="2"/>
              <a:buChar char="q"/>
            </a:pPr>
            <a:r>
              <a:rPr lang="el-GR" sz="2000" dirty="0" smtClean="0"/>
              <a:t>χαρακτηριστικά </a:t>
            </a:r>
            <a:r>
              <a:rPr lang="el-GR" sz="2000" b="1" dirty="0" smtClean="0"/>
              <a:t>του Σχολείου</a:t>
            </a:r>
          </a:p>
          <a:p>
            <a:pPr>
              <a:buFont typeface="Wingdings" pitchFamily="2" charset="2"/>
              <a:buChar char="q"/>
            </a:pPr>
            <a:endParaRPr lang="el-GR" sz="2000" dirty="0" smtClean="0"/>
          </a:p>
          <a:p>
            <a:pPr>
              <a:buFont typeface="Wingdings" pitchFamily="2" charset="2"/>
              <a:buChar char="q"/>
            </a:pPr>
            <a:r>
              <a:rPr lang="el-GR" sz="2000" dirty="0" smtClean="0"/>
              <a:t>χαρακτηριστικά </a:t>
            </a:r>
            <a:r>
              <a:rPr lang="el-GR" sz="2000" b="1" dirty="0" smtClean="0"/>
              <a:t>της Κοινωνίας</a:t>
            </a:r>
          </a:p>
          <a:p>
            <a:pPr>
              <a:buFont typeface="Wingdings" pitchFamily="2" charset="2"/>
              <a:buChar char="q"/>
            </a:pPr>
            <a:endParaRPr lang="el-GR" sz="2000" dirty="0" smtClean="0"/>
          </a:p>
          <a:p>
            <a:pPr>
              <a:buFont typeface="Wingdings" pitchFamily="2" charset="2"/>
              <a:buChar char="q"/>
            </a:pPr>
            <a:r>
              <a:rPr lang="el-GR" sz="2000" dirty="0" smtClean="0"/>
              <a:t>Υπέρμετρη </a:t>
            </a:r>
            <a:r>
              <a:rPr lang="el-GR" sz="2000" b="1" dirty="0" smtClean="0"/>
              <a:t>Έκθεση σε Βία</a:t>
            </a:r>
          </a:p>
          <a:p>
            <a:pPr>
              <a:buFont typeface="Wingdings" pitchFamily="2" charset="2"/>
              <a:buChar char="q"/>
            </a:pPr>
            <a:endParaRPr lang="el-GR" sz="2000" b="1" dirty="0" smtClean="0"/>
          </a:p>
          <a:p>
            <a:pPr>
              <a:buFont typeface="Wingdings" pitchFamily="2" charset="2"/>
              <a:buChar char="q"/>
            </a:pPr>
            <a:r>
              <a:rPr lang="el-GR" sz="2000" b="1" dirty="0" smtClean="0"/>
              <a:t>ΜΜΕ</a:t>
            </a:r>
            <a:endParaRPr lang="el-GR" sz="2000" dirty="0" smtClean="0"/>
          </a:p>
          <a:p>
            <a:pPr>
              <a:buFont typeface="Wingdings" pitchFamily="2" charset="2"/>
              <a:buChar char="q"/>
            </a:pPr>
            <a:endParaRPr lang="el-GR" sz="2000" dirty="0" smtClean="0"/>
          </a:p>
          <a:p>
            <a:pPr>
              <a:buFont typeface="Wingdings" pitchFamily="2" charset="2"/>
              <a:buChar char="q"/>
            </a:pPr>
            <a:r>
              <a:rPr lang="el-GR" sz="2000" b="1" dirty="0" smtClean="0"/>
              <a:t>Στάση των γονιών απέναντι στους χειρισμούς του σχολείου</a:t>
            </a:r>
          </a:p>
          <a:p>
            <a:endParaRPr lang="el-GR" dirty="0" smtClean="0"/>
          </a:p>
          <a:p>
            <a:endParaRPr lang="el-GR" dirty="0"/>
          </a:p>
        </p:txBody>
      </p:sp>
      <p:sp>
        <p:nvSpPr>
          <p:cNvPr id="4" name="3 - Τίτλος"/>
          <p:cNvSpPr>
            <a:spLocks noGrp="1"/>
          </p:cNvSpPr>
          <p:nvPr>
            <p:ph type="title"/>
          </p:nvPr>
        </p:nvSpPr>
        <p:spPr/>
        <p:txBody>
          <a:bodyPr>
            <a:normAutofit fontScale="90000"/>
          </a:bodyPr>
          <a:lstStyle/>
          <a:p>
            <a:r>
              <a:rPr lang="el-GR" dirty="0" smtClean="0"/>
              <a:t>αιτίες του σχολικού εκφοβισμού</a:t>
            </a:r>
            <a:endParaRPr lang="el-GR" dirty="0"/>
          </a:p>
        </p:txBody>
      </p:sp>
      <p:pic>
        <p:nvPicPr>
          <p:cNvPr id="21506" name="Picture 2" descr="http://www.ikarditsa.gr/wp-content/uploads/2013/03/dialeksi_endosxoliki_via_7-3-2013.jpg"/>
          <p:cNvPicPr>
            <a:picLocks noChangeAspect="1" noChangeArrowheads="1"/>
          </p:cNvPicPr>
          <p:nvPr/>
        </p:nvPicPr>
        <p:blipFill>
          <a:blip r:embed="rId2"/>
          <a:srcRect/>
          <a:stretch>
            <a:fillRect/>
          </a:stretch>
        </p:blipFill>
        <p:spPr bwMode="auto">
          <a:xfrm>
            <a:off x="5643570" y="2571744"/>
            <a:ext cx="2857520" cy="215975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rini\Desktop\13) Αντιμετωπίζοντας τον Σχολικό Εκφοβισμό (Bullying). 2ο Δημοτικό Σχολείο Ιερισσού. 23.03.2015\Bullying, Μάρτιος 2010, Λύκειο Ιερισσού\Bullying photos\3.jpg"/>
          <p:cNvPicPr>
            <a:picLocks noChangeAspect="1" noChangeArrowheads="1"/>
          </p:cNvPicPr>
          <p:nvPr/>
        </p:nvPicPr>
        <p:blipFill>
          <a:blip r:embed="rId2"/>
          <a:srcRect/>
          <a:stretch>
            <a:fillRect/>
          </a:stretch>
        </p:blipFill>
        <p:spPr bwMode="auto">
          <a:xfrm>
            <a:off x="1428729" y="1494332"/>
            <a:ext cx="6357982" cy="4065376"/>
          </a:xfrm>
          <a:prstGeom prst="rect">
            <a:avLst/>
          </a:prstGeom>
          <a:noFill/>
        </p:spPr>
      </p:pic>
      <p:sp>
        <p:nvSpPr>
          <p:cNvPr id="2" name="1 - Θέση περιεχομένου"/>
          <p:cNvSpPr>
            <a:spLocks noGrp="1"/>
          </p:cNvSpPr>
          <p:nvPr>
            <p:ph idx="1"/>
          </p:nvPr>
        </p:nvSpPr>
        <p:spPr>
          <a:xfrm>
            <a:off x="1714480" y="1214422"/>
            <a:ext cx="3214710" cy="376035"/>
          </a:xfrm>
        </p:spPr>
        <p:txBody>
          <a:bodyPr>
            <a:normAutofit lnSpcReduction="10000"/>
          </a:bodyPr>
          <a:lstStyle/>
          <a:p>
            <a:pPr>
              <a:buNone/>
            </a:pPr>
            <a:r>
              <a:rPr lang="el-GR" sz="2000" dirty="0" smtClean="0"/>
              <a:t>Παιδιά </a:t>
            </a:r>
            <a:r>
              <a:rPr lang="en-US" sz="2000" dirty="0" smtClean="0"/>
              <a:t>- </a:t>
            </a:r>
            <a:r>
              <a:rPr lang="el-GR" sz="2000" dirty="0" smtClean="0"/>
              <a:t>Δράστες</a:t>
            </a:r>
          </a:p>
        </p:txBody>
      </p:sp>
      <p:sp>
        <p:nvSpPr>
          <p:cNvPr id="6" name="5 - TextBox"/>
          <p:cNvSpPr txBox="1"/>
          <p:nvPr/>
        </p:nvSpPr>
        <p:spPr>
          <a:xfrm>
            <a:off x="4357686" y="2071678"/>
            <a:ext cx="3357554" cy="369332"/>
          </a:xfrm>
          <a:prstGeom prst="rect">
            <a:avLst/>
          </a:prstGeom>
          <a:noFill/>
        </p:spPr>
        <p:txBody>
          <a:bodyPr wrap="square" rtlCol="0">
            <a:spAutoFit/>
          </a:bodyPr>
          <a:lstStyle/>
          <a:p>
            <a:r>
              <a:rPr lang="el-GR" dirty="0" smtClean="0"/>
              <a:t>Παιδιά - Θύματα</a:t>
            </a:r>
          </a:p>
        </p:txBody>
      </p:sp>
      <p:sp>
        <p:nvSpPr>
          <p:cNvPr id="8" name="7 - TextBox"/>
          <p:cNvSpPr txBox="1"/>
          <p:nvPr/>
        </p:nvSpPr>
        <p:spPr>
          <a:xfrm>
            <a:off x="1928794" y="5357826"/>
            <a:ext cx="3571900" cy="646331"/>
          </a:xfrm>
          <a:prstGeom prst="rect">
            <a:avLst/>
          </a:prstGeom>
          <a:noFill/>
        </p:spPr>
        <p:txBody>
          <a:bodyPr wrap="square" rtlCol="0">
            <a:spAutoFit/>
          </a:bodyPr>
          <a:lstStyle/>
          <a:p>
            <a:endParaRPr lang="en-US" dirty="0" smtClean="0"/>
          </a:p>
          <a:p>
            <a:r>
              <a:rPr lang="el-GR" dirty="0" smtClean="0"/>
              <a:t>Παιδιά - Παρατηρητές</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C:\Users\Irini\Desktop\13) Αντιμετωπίζοντας τον Σχολικό Εκφοβισμό (Bullying). 2ο Δημοτικό Σχολείο Ιερισσού. 23.03.2015\Bullying, Μάρτιος 2010, Λύκειο Ιερισσού\Bullying photos\PJ-BS928_WORKFA_G_20140128172745.jpg"/>
          <p:cNvPicPr>
            <a:picLocks noChangeAspect="1" noChangeArrowheads="1"/>
          </p:cNvPicPr>
          <p:nvPr/>
        </p:nvPicPr>
        <p:blipFill>
          <a:blip r:embed="rId2"/>
          <a:srcRect/>
          <a:stretch>
            <a:fillRect/>
          </a:stretch>
        </p:blipFill>
        <p:spPr bwMode="auto">
          <a:xfrm>
            <a:off x="6000760" y="1674498"/>
            <a:ext cx="3143240" cy="2097388"/>
          </a:xfrm>
          <a:prstGeom prst="rect">
            <a:avLst/>
          </a:prstGeom>
          <a:noFill/>
        </p:spPr>
      </p:pic>
      <p:sp>
        <p:nvSpPr>
          <p:cNvPr id="2" name="1 - Θέση περιεχομένου"/>
          <p:cNvSpPr>
            <a:spLocks noGrp="1"/>
          </p:cNvSpPr>
          <p:nvPr>
            <p:ph idx="1"/>
          </p:nvPr>
        </p:nvSpPr>
        <p:spPr>
          <a:xfrm>
            <a:off x="500034" y="1928802"/>
            <a:ext cx="8229600" cy="4525963"/>
          </a:xfrm>
        </p:spPr>
        <p:txBody>
          <a:bodyPr>
            <a:normAutofit/>
          </a:bodyPr>
          <a:lstStyle/>
          <a:p>
            <a:r>
              <a:rPr lang="el-GR" sz="1700" dirty="0" smtClean="0"/>
              <a:t>από ανασφάλεια</a:t>
            </a:r>
          </a:p>
          <a:p>
            <a:r>
              <a:rPr lang="el-GR" sz="1700" dirty="0" smtClean="0"/>
              <a:t>για να γίνουν αρχηγοί</a:t>
            </a:r>
          </a:p>
          <a:p>
            <a:r>
              <a:rPr lang="el-GR" sz="1700" dirty="0" smtClean="0"/>
              <a:t>λόγω ζήλιας</a:t>
            </a:r>
            <a:endParaRPr lang="en-US" sz="1700" dirty="0" smtClean="0"/>
          </a:p>
          <a:p>
            <a:r>
              <a:rPr lang="el-GR" sz="1700" dirty="0" smtClean="0"/>
              <a:t>για να κερδίσουν κάτι υλικό</a:t>
            </a:r>
          </a:p>
          <a:p>
            <a:pPr lvl="0"/>
            <a:r>
              <a:rPr lang="el-GR" sz="1700" dirty="0" smtClean="0"/>
              <a:t>για να σπάσουν τη μονοτονία τους</a:t>
            </a:r>
          </a:p>
          <a:p>
            <a:r>
              <a:rPr lang="el-GR" sz="1700" dirty="0" smtClean="0"/>
              <a:t>για να τραβήξουν την προσοχή</a:t>
            </a:r>
          </a:p>
          <a:p>
            <a:pPr lvl="0"/>
            <a:r>
              <a:rPr lang="el-GR" sz="1700" dirty="0" smtClean="0"/>
              <a:t>ένας τρόπος να εκφράσουν το θυμό τους για κάτι άλλο</a:t>
            </a:r>
          </a:p>
          <a:p>
            <a:pPr lvl="0"/>
            <a:r>
              <a:rPr lang="el-GR" sz="1700" dirty="0" smtClean="0"/>
              <a:t>μιμούνται επιθετικές συμπεριφορές άλλων</a:t>
            </a:r>
          </a:p>
          <a:p>
            <a:pPr lvl="0"/>
            <a:r>
              <a:rPr lang="el-GR" sz="1700" dirty="0" smtClean="0"/>
              <a:t>λόγω έντονης έκθεσης σε βία</a:t>
            </a:r>
          </a:p>
          <a:p>
            <a:pPr lvl="0"/>
            <a:r>
              <a:rPr lang="el-GR" sz="1700" dirty="0" smtClean="0"/>
              <a:t>δεν έχουν μάθει να αποδέχονται τη διαφορετικότητα</a:t>
            </a:r>
          </a:p>
          <a:p>
            <a:pPr lvl="0"/>
            <a:r>
              <a:rPr lang="el-GR" sz="1700" dirty="0" smtClean="0"/>
              <a:t>δεν έχουν μάθει να δέχονται τη ματαίωση των επιθυμιών τους</a:t>
            </a:r>
          </a:p>
          <a:p>
            <a:pPr lvl="0"/>
            <a:r>
              <a:rPr lang="el-GR" sz="1700" dirty="0" smtClean="0"/>
              <a:t>πιέζονται από την ομάδα των συνομηλίκων</a:t>
            </a:r>
          </a:p>
          <a:p>
            <a:r>
              <a:rPr lang="el-GR" sz="1700" dirty="0" smtClean="0"/>
              <a:t>είναι και οι ίδιοι αποδέκτες εκφοβιστικών ή βίαιων συμπεριφορών</a:t>
            </a:r>
          </a:p>
          <a:p>
            <a:pPr lvl="0"/>
            <a:r>
              <a:rPr lang="el-GR" sz="1700" dirty="0" smtClean="0"/>
              <a:t>απορριπτικό και βίαιο οικογενειακό περιβάλλον</a:t>
            </a:r>
          </a:p>
          <a:p>
            <a:pPr lvl="0"/>
            <a:endParaRPr lang="el-GR" sz="1700" dirty="0" smtClean="0"/>
          </a:p>
          <a:p>
            <a:endParaRPr lang="el-GR" sz="2000" dirty="0" smtClean="0"/>
          </a:p>
          <a:p>
            <a:pPr>
              <a:buNone/>
            </a:pPr>
            <a:endParaRPr lang="el-GR" sz="2000" dirty="0" smtClean="0"/>
          </a:p>
          <a:p>
            <a:endParaRPr lang="el-GR" dirty="0" smtClean="0"/>
          </a:p>
          <a:p>
            <a:endParaRPr lang="el-GR" dirty="0"/>
          </a:p>
        </p:txBody>
      </p:sp>
      <p:sp>
        <p:nvSpPr>
          <p:cNvPr id="3" name="2 - Τίτλος"/>
          <p:cNvSpPr>
            <a:spLocks noGrp="1"/>
          </p:cNvSpPr>
          <p:nvPr>
            <p:ph type="title"/>
          </p:nvPr>
        </p:nvSpPr>
        <p:spPr>
          <a:xfrm>
            <a:off x="428596" y="357166"/>
            <a:ext cx="8229600" cy="1143000"/>
          </a:xfrm>
        </p:spPr>
        <p:txBody>
          <a:bodyPr>
            <a:normAutofit fontScale="90000"/>
          </a:bodyPr>
          <a:lstStyle/>
          <a:p>
            <a:pPr algn="ctr"/>
            <a:r>
              <a:rPr lang="el-GR" dirty="0" smtClean="0"/>
              <a:t>Για ποιούς λόγους τα παιδιά εκφοβίζουν;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2">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2">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p:cTn id="34" dur="500" fill="hold"/>
                                        <p:tgtEl>
                                          <p:spTgt spid="2">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2">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p:cTn id="43" dur="500" fill="hold"/>
                                        <p:tgtEl>
                                          <p:spTgt spid="2">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2">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2">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 calcmode="lin" valueType="num">
                                      <p:cBhvr>
                                        <p:cTn id="52" dur="500" fill="hold"/>
                                        <p:tgtEl>
                                          <p:spTgt spid="2">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2">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2">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2">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nodeType="clickEffect">
                                  <p:stCondLst>
                                    <p:cond delay="0"/>
                                  </p:stCondLst>
                                  <p:childTnLst>
                                    <p:set>
                                      <p:cBhvr>
                                        <p:cTn id="60" dur="1" fill="hold">
                                          <p:stCondLst>
                                            <p:cond delay="0"/>
                                          </p:stCondLst>
                                        </p:cTn>
                                        <p:tgtEl>
                                          <p:spTgt spid="2">
                                            <p:txEl>
                                              <p:pRg st="6" end="6"/>
                                            </p:txEl>
                                          </p:spTgt>
                                        </p:tgtEl>
                                        <p:attrNameLst>
                                          <p:attrName>style.visibility</p:attrName>
                                        </p:attrNameLst>
                                      </p:cBhvr>
                                      <p:to>
                                        <p:strVal val="visible"/>
                                      </p:to>
                                    </p:set>
                                    <p:anim calcmode="lin" valueType="num">
                                      <p:cBhvr>
                                        <p:cTn id="61" dur="500" fill="hold"/>
                                        <p:tgtEl>
                                          <p:spTgt spid="2">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2">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2">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2">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nodeType="clickEffect">
                                  <p:stCondLst>
                                    <p:cond delay="0"/>
                                  </p:stCondLst>
                                  <p:childTnLst>
                                    <p:set>
                                      <p:cBhvr>
                                        <p:cTn id="69" dur="1" fill="hold">
                                          <p:stCondLst>
                                            <p:cond delay="0"/>
                                          </p:stCondLst>
                                        </p:cTn>
                                        <p:tgtEl>
                                          <p:spTgt spid="2">
                                            <p:txEl>
                                              <p:pRg st="7" end="7"/>
                                            </p:txEl>
                                          </p:spTgt>
                                        </p:tgtEl>
                                        <p:attrNameLst>
                                          <p:attrName>style.visibility</p:attrName>
                                        </p:attrNameLst>
                                      </p:cBhvr>
                                      <p:to>
                                        <p:strVal val="visible"/>
                                      </p:to>
                                    </p:set>
                                    <p:anim calcmode="lin" valueType="num">
                                      <p:cBhvr>
                                        <p:cTn id="70" dur="500" fill="hold"/>
                                        <p:tgtEl>
                                          <p:spTgt spid="2">
                                            <p:txEl>
                                              <p:pRg st="7" end="7"/>
                                            </p:txEl>
                                          </p:spTgt>
                                        </p:tgtEl>
                                        <p:attrNameLst>
                                          <p:attrName>ppt_w</p:attrName>
                                        </p:attrNameLst>
                                      </p:cBhvr>
                                      <p:tavLst>
                                        <p:tav tm="0">
                                          <p:val>
                                            <p:strVal val="#ppt_w*2.5"/>
                                          </p:val>
                                        </p:tav>
                                        <p:tav tm="100000">
                                          <p:val>
                                            <p:strVal val="#ppt_w"/>
                                          </p:val>
                                        </p:tav>
                                      </p:tavLst>
                                    </p:anim>
                                    <p:anim calcmode="lin" valueType="num">
                                      <p:cBhvr>
                                        <p:cTn id="71" dur="500" fill="hold"/>
                                        <p:tgtEl>
                                          <p:spTgt spid="2">
                                            <p:txEl>
                                              <p:pRg st="7" end="7"/>
                                            </p:txEl>
                                          </p:spTgt>
                                        </p:tgtEl>
                                        <p:attrNameLst>
                                          <p:attrName>ppt_h</p:attrName>
                                        </p:attrNameLst>
                                      </p:cBhvr>
                                      <p:tavLst>
                                        <p:tav tm="0">
                                          <p:val>
                                            <p:strVal val="#ppt_h*0.01"/>
                                          </p:val>
                                        </p:tav>
                                        <p:tav tm="100000">
                                          <p:val>
                                            <p:strVal val="#ppt_h"/>
                                          </p:val>
                                        </p:tav>
                                      </p:tavLst>
                                    </p:anim>
                                    <p:anim calcmode="lin" valueType="num">
                                      <p:cBhvr>
                                        <p:cTn id="72"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73" dur="500" fill="hold"/>
                                        <p:tgtEl>
                                          <p:spTgt spid="2">
                                            <p:txEl>
                                              <p:pRg st="7" end="7"/>
                                            </p:txEl>
                                          </p:spTgt>
                                        </p:tgtEl>
                                        <p:attrNameLst>
                                          <p:attrName>ppt_y</p:attrName>
                                        </p:attrNameLst>
                                      </p:cBhvr>
                                      <p:tavLst>
                                        <p:tav tm="0">
                                          <p:val>
                                            <p:strVal val="#ppt_h+1"/>
                                          </p:val>
                                        </p:tav>
                                        <p:tav tm="100000">
                                          <p:val>
                                            <p:strVal val="#ppt_y"/>
                                          </p:val>
                                        </p:tav>
                                      </p:tavLst>
                                    </p:anim>
                                    <p:animEffect transition="in" filter="fade">
                                      <p:cBhvr>
                                        <p:cTn id="74" dur="500"/>
                                        <p:tgtEl>
                                          <p:spTgt spid="2">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8" presetClass="entr" presetSubtype="0" accel="100000" fill="hold" nodeType="clickEffect">
                                  <p:stCondLst>
                                    <p:cond delay="0"/>
                                  </p:stCondLst>
                                  <p:childTnLst>
                                    <p:set>
                                      <p:cBhvr>
                                        <p:cTn id="78" dur="1" fill="hold">
                                          <p:stCondLst>
                                            <p:cond delay="0"/>
                                          </p:stCondLst>
                                        </p:cTn>
                                        <p:tgtEl>
                                          <p:spTgt spid="2">
                                            <p:txEl>
                                              <p:pRg st="8" end="8"/>
                                            </p:txEl>
                                          </p:spTgt>
                                        </p:tgtEl>
                                        <p:attrNameLst>
                                          <p:attrName>style.visibility</p:attrName>
                                        </p:attrNameLst>
                                      </p:cBhvr>
                                      <p:to>
                                        <p:strVal val="visible"/>
                                      </p:to>
                                    </p:set>
                                    <p:anim calcmode="lin" valueType="num">
                                      <p:cBhvr>
                                        <p:cTn id="79" dur="500" fill="hold"/>
                                        <p:tgtEl>
                                          <p:spTgt spid="2">
                                            <p:txEl>
                                              <p:pRg st="8" end="8"/>
                                            </p:txEl>
                                          </p:spTgt>
                                        </p:tgtEl>
                                        <p:attrNameLst>
                                          <p:attrName>ppt_w</p:attrName>
                                        </p:attrNameLst>
                                      </p:cBhvr>
                                      <p:tavLst>
                                        <p:tav tm="0">
                                          <p:val>
                                            <p:strVal val="#ppt_w*2.5"/>
                                          </p:val>
                                        </p:tav>
                                        <p:tav tm="100000">
                                          <p:val>
                                            <p:strVal val="#ppt_w"/>
                                          </p:val>
                                        </p:tav>
                                      </p:tavLst>
                                    </p:anim>
                                    <p:anim calcmode="lin" valueType="num">
                                      <p:cBhvr>
                                        <p:cTn id="80" dur="500" fill="hold"/>
                                        <p:tgtEl>
                                          <p:spTgt spid="2">
                                            <p:txEl>
                                              <p:pRg st="8" end="8"/>
                                            </p:txEl>
                                          </p:spTgt>
                                        </p:tgtEl>
                                        <p:attrNameLst>
                                          <p:attrName>ppt_h</p:attrName>
                                        </p:attrNameLst>
                                      </p:cBhvr>
                                      <p:tavLst>
                                        <p:tav tm="0">
                                          <p:val>
                                            <p:strVal val="#ppt_h*0.01"/>
                                          </p:val>
                                        </p:tav>
                                        <p:tav tm="100000">
                                          <p:val>
                                            <p:strVal val="#ppt_h"/>
                                          </p:val>
                                        </p:tav>
                                      </p:tavLst>
                                    </p:anim>
                                    <p:anim calcmode="lin" valueType="num">
                                      <p:cBhvr>
                                        <p:cTn id="8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82" dur="500" fill="hold"/>
                                        <p:tgtEl>
                                          <p:spTgt spid="2">
                                            <p:txEl>
                                              <p:pRg st="8" end="8"/>
                                            </p:txEl>
                                          </p:spTgt>
                                        </p:tgtEl>
                                        <p:attrNameLst>
                                          <p:attrName>ppt_y</p:attrName>
                                        </p:attrNameLst>
                                      </p:cBhvr>
                                      <p:tavLst>
                                        <p:tav tm="0">
                                          <p:val>
                                            <p:strVal val="#ppt_h+1"/>
                                          </p:val>
                                        </p:tav>
                                        <p:tav tm="100000">
                                          <p:val>
                                            <p:strVal val="#ppt_y"/>
                                          </p:val>
                                        </p:tav>
                                      </p:tavLst>
                                    </p:anim>
                                    <p:animEffect transition="in" filter="fade">
                                      <p:cBhvr>
                                        <p:cTn id="83" dur="500"/>
                                        <p:tgtEl>
                                          <p:spTgt spid="2">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8" presetClass="entr" presetSubtype="0" accel="100000" fill="hold" nodeType="clickEffect">
                                  <p:stCondLst>
                                    <p:cond delay="0"/>
                                  </p:stCondLst>
                                  <p:childTnLst>
                                    <p:set>
                                      <p:cBhvr>
                                        <p:cTn id="87" dur="1" fill="hold">
                                          <p:stCondLst>
                                            <p:cond delay="0"/>
                                          </p:stCondLst>
                                        </p:cTn>
                                        <p:tgtEl>
                                          <p:spTgt spid="2">
                                            <p:txEl>
                                              <p:pRg st="9" end="9"/>
                                            </p:txEl>
                                          </p:spTgt>
                                        </p:tgtEl>
                                        <p:attrNameLst>
                                          <p:attrName>style.visibility</p:attrName>
                                        </p:attrNameLst>
                                      </p:cBhvr>
                                      <p:to>
                                        <p:strVal val="visible"/>
                                      </p:to>
                                    </p:set>
                                    <p:anim calcmode="lin" valueType="num">
                                      <p:cBhvr>
                                        <p:cTn id="88" dur="500" fill="hold"/>
                                        <p:tgtEl>
                                          <p:spTgt spid="2">
                                            <p:txEl>
                                              <p:pRg st="9" end="9"/>
                                            </p:txEl>
                                          </p:spTgt>
                                        </p:tgtEl>
                                        <p:attrNameLst>
                                          <p:attrName>ppt_w</p:attrName>
                                        </p:attrNameLst>
                                      </p:cBhvr>
                                      <p:tavLst>
                                        <p:tav tm="0">
                                          <p:val>
                                            <p:strVal val="#ppt_w*2.5"/>
                                          </p:val>
                                        </p:tav>
                                        <p:tav tm="100000">
                                          <p:val>
                                            <p:strVal val="#ppt_w"/>
                                          </p:val>
                                        </p:tav>
                                      </p:tavLst>
                                    </p:anim>
                                    <p:anim calcmode="lin" valueType="num">
                                      <p:cBhvr>
                                        <p:cTn id="89" dur="500" fill="hold"/>
                                        <p:tgtEl>
                                          <p:spTgt spid="2">
                                            <p:txEl>
                                              <p:pRg st="9" end="9"/>
                                            </p:txEl>
                                          </p:spTgt>
                                        </p:tgtEl>
                                        <p:attrNameLst>
                                          <p:attrName>ppt_h</p:attrName>
                                        </p:attrNameLst>
                                      </p:cBhvr>
                                      <p:tavLst>
                                        <p:tav tm="0">
                                          <p:val>
                                            <p:strVal val="#ppt_h*0.01"/>
                                          </p:val>
                                        </p:tav>
                                        <p:tav tm="100000">
                                          <p:val>
                                            <p:strVal val="#ppt_h"/>
                                          </p:val>
                                        </p:tav>
                                      </p:tavLst>
                                    </p:anim>
                                    <p:anim calcmode="lin" valueType="num">
                                      <p:cBhvr>
                                        <p:cTn id="90"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91" dur="500" fill="hold"/>
                                        <p:tgtEl>
                                          <p:spTgt spid="2">
                                            <p:txEl>
                                              <p:pRg st="9" end="9"/>
                                            </p:txEl>
                                          </p:spTgt>
                                        </p:tgtEl>
                                        <p:attrNameLst>
                                          <p:attrName>ppt_y</p:attrName>
                                        </p:attrNameLst>
                                      </p:cBhvr>
                                      <p:tavLst>
                                        <p:tav tm="0">
                                          <p:val>
                                            <p:strVal val="#ppt_h+1"/>
                                          </p:val>
                                        </p:tav>
                                        <p:tav tm="100000">
                                          <p:val>
                                            <p:strVal val="#ppt_y"/>
                                          </p:val>
                                        </p:tav>
                                      </p:tavLst>
                                    </p:anim>
                                    <p:animEffect transition="in" filter="fade">
                                      <p:cBhvr>
                                        <p:cTn id="92" dur="500"/>
                                        <p:tgtEl>
                                          <p:spTgt spid="2">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8" presetClass="entr" presetSubtype="0" accel="100000" fill="hold" nodeType="clickEffect">
                                  <p:stCondLst>
                                    <p:cond delay="0"/>
                                  </p:stCondLst>
                                  <p:childTnLst>
                                    <p:set>
                                      <p:cBhvr>
                                        <p:cTn id="96" dur="1" fill="hold">
                                          <p:stCondLst>
                                            <p:cond delay="0"/>
                                          </p:stCondLst>
                                        </p:cTn>
                                        <p:tgtEl>
                                          <p:spTgt spid="2">
                                            <p:txEl>
                                              <p:pRg st="10" end="10"/>
                                            </p:txEl>
                                          </p:spTgt>
                                        </p:tgtEl>
                                        <p:attrNameLst>
                                          <p:attrName>style.visibility</p:attrName>
                                        </p:attrNameLst>
                                      </p:cBhvr>
                                      <p:to>
                                        <p:strVal val="visible"/>
                                      </p:to>
                                    </p:set>
                                    <p:anim calcmode="lin" valueType="num">
                                      <p:cBhvr>
                                        <p:cTn id="97" dur="500" fill="hold"/>
                                        <p:tgtEl>
                                          <p:spTgt spid="2">
                                            <p:txEl>
                                              <p:pRg st="10" end="10"/>
                                            </p:txEl>
                                          </p:spTgt>
                                        </p:tgtEl>
                                        <p:attrNameLst>
                                          <p:attrName>ppt_w</p:attrName>
                                        </p:attrNameLst>
                                      </p:cBhvr>
                                      <p:tavLst>
                                        <p:tav tm="0">
                                          <p:val>
                                            <p:strVal val="#ppt_w*2.5"/>
                                          </p:val>
                                        </p:tav>
                                        <p:tav tm="100000">
                                          <p:val>
                                            <p:strVal val="#ppt_w"/>
                                          </p:val>
                                        </p:tav>
                                      </p:tavLst>
                                    </p:anim>
                                    <p:anim calcmode="lin" valueType="num">
                                      <p:cBhvr>
                                        <p:cTn id="98" dur="500" fill="hold"/>
                                        <p:tgtEl>
                                          <p:spTgt spid="2">
                                            <p:txEl>
                                              <p:pRg st="10" end="10"/>
                                            </p:txEl>
                                          </p:spTgt>
                                        </p:tgtEl>
                                        <p:attrNameLst>
                                          <p:attrName>ppt_h</p:attrName>
                                        </p:attrNameLst>
                                      </p:cBhvr>
                                      <p:tavLst>
                                        <p:tav tm="0">
                                          <p:val>
                                            <p:strVal val="#ppt_h*0.01"/>
                                          </p:val>
                                        </p:tav>
                                        <p:tav tm="100000">
                                          <p:val>
                                            <p:strVal val="#ppt_h"/>
                                          </p:val>
                                        </p:tav>
                                      </p:tavLst>
                                    </p:anim>
                                    <p:anim calcmode="lin" valueType="num">
                                      <p:cBhvr>
                                        <p:cTn id="9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100" dur="500" fill="hold"/>
                                        <p:tgtEl>
                                          <p:spTgt spid="2">
                                            <p:txEl>
                                              <p:pRg st="10" end="10"/>
                                            </p:txEl>
                                          </p:spTgt>
                                        </p:tgtEl>
                                        <p:attrNameLst>
                                          <p:attrName>ppt_y</p:attrName>
                                        </p:attrNameLst>
                                      </p:cBhvr>
                                      <p:tavLst>
                                        <p:tav tm="0">
                                          <p:val>
                                            <p:strVal val="#ppt_h+1"/>
                                          </p:val>
                                        </p:tav>
                                        <p:tav tm="100000">
                                          <p:val>
                                            <p:strVal val="#ppt_y"/>
                                          </p:val>
                                        </p:tav>
                                      </p:tavLst>
                                    </p:anim>
                                    <p:animEffect transition="in" filter="fade">
                                      <p:cBhvr>
                                        <p:cTn id="101" dur="500"/>
                                        <p:tgtEl>
                                          <p:spTgt spid="2">
                                            <p:txEl>
                                              <p:pRg st="10" end="1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8" presetClass="entr" presetSubtype="0" accel="100000" fill="hold" nodeType="clickEffect">
                                  <p:stCondLst>
                                    <p:cond delay="0"/>
                                  </p:stCondLst>
                                  <p:childTnLst>
                                    <p:set>
                                      <p:cBhvr>
                                        <p:cTn id="105" dur="1" fill="hold">
                                          <p:stCondLst>
                                            <p:cond delay="0"/>
                                          </p:stCondLst>
                                        </p:cTn>
                                        <p:tgtEl>
                                          <p:spTgt spid="2">
                                            <p:txEl>
                                              <p:pRg st="11" end="11"/>
                                            </p:txEl>
                                          </p:spTgt>
                                        </p:tgtEl>
                                        <p:attrNameLst>
                                          <p:attrName>style.visibility</p:attrName>
                                        </p:attrNameLst>
                                      </p:cBhvr>
                                      <p:to>
                                        <p:strVal val="visible"/>
                                      </p:to>
                                    </p:set>
                                    <p:anim calcmode="lin" valueType="num">
                                      <p:cBhvr>
                                        <p:cTn id="106" dur="500" fill="hold"/>
                                        <p:tgtEl>
                                          <p:spTgt spid="2">
                                            <p:txEl>
                                              <p:pRg st="11" end="11"/>
                                            </p:txEl>
                                          </p:spTgt>
                                        </p:tgtEl>
                                        <p:attrNameLst>
                                          <p:attrName>ppt_w</p:attrName>
                                        </p:attrNameLst>
                                      </p:cBhvr>
                                      <p:tavLst>
                                        <p:tav tm="0">
                                          <p:val>
                                            <p:strVal val="#ppt_w*2.5"/>
                                          </p:val>
                                        </p:tav>
                                        <p:tav tm="100000">
                                          <p:val>
                                            <p:strVal val="#ppt_w"/>
                                          </p:val>
                                        </p:tav>
                                      </p:tavLst>
                                    </p:anim>
                                    <p:anim calcmode="lin" valueType="num">
                                      <p:cBhvr>
                                        <p:cTn id="107" dur="500" fill="hold"/>
                                        <p:tgtEl>
                                          <p:spTgt spid="2">
                                            <p:txEl>
                                              <p:pRg st="11" end="11"/>
                                            </p:txEl>
                                          </p:spTgt>
                                        </p:tgtEl>
                                        <p:attrNameLst>
                                          <p:attrName>ppt_h</p:attrName>
                                        </p:attrNameLst>
                                      </p:cBhvr>
                                      <p:tavLst>
                                        <p:tav tm="0">
                                          <p:val>
                                            <p:strVal val="#ppt_h*0.01"/>
                                          </p:val>
                                        </p:tav>
                                        <p:tav tm="100000">
                                          <p:val>
                                            <p:strVal val="#ppt_h"/>
                                          </p:val>
                                        </p:tav>
                                      </p:tavLst>
                                    </p:anim>
                                    <p:anim calcmode="lin" valueType="num">
                                      <p:cBhvr>
                                        <p:cTn id="108"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109" dur="500" fill="hold"/>
                                        <p:tgtEl>
                                          <p:spTgt spid="2">
                                            <p:txEl>
                                              <p:pRg st="11" end="11"/>
                                            </p:txEl>
                                          </p:spTgt>
                                        </p:tgtEl>
                                        <p:attrNameLst>
                                          <p:attrName>ppt_y</p:attrName>
                                        </p:attrNameLst>
                                      </p:cBhvr>
                                      <p:tavLst>
                                        <p:tav tm="0">
                                          <p:val>
                                            <p:strVal val="#ppt_h+1"/>
                                          </p:val>
                                        </p:tav>
                                        <p:tav tm="100000">
                                          <p:val>
                                            <p:strVal val="#ppt_y"/>
                                          </p:val>
                                        </p:tav>
                                      </p:tavLst>
                                    </p:anim>
                                    <p:animEffect transition="in" filter="fade">
                                      <p:cBhvr>
                                        <p:cTn id="110" dur="500"/>
                                        <p:tgtEl>
                                          <p:spTgt spid="2">
                                            <p:txEl>
                                              <p:pRg st="11" end="1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8" presetClass="entr" presetSubtype="0" accel="100000" fill="hold" nodeType="clickEffect">
                                  <p:stCondLst>
                                    <p:cond delay="0"/>
                                  </p:stCondLst>
                                  <p:childTnLst>
                                    <p:set>
                                      <p:cBhvr>
                                        <p:cTn id="114" dur="1" fill="hold">
                                          <p:stCondLst>
                                            <p:cond delay="0"/>
                                          </p:stCondLst>
                                        </p:cTn>
                                        <p:tgtEl>
                                          <p:spTgt spid="2">
                                            <p:txEl>
                                              <p:pRg st="12" end="12"/>
                                            </p:txEl>
                                          </p:spTgt>
                                        </p:tgtEl>
                                        <p:attrNameLst>
                                          <p:attrName>style.visibility</p:attrName>
                                        </p:attrNameLst>
                                      </p:cBhvr>
                                      <p:to>
                                        <p:strVal val="visible"/>
                                      </p:to>
                                    </p:set>
                                    <p:anim calcmode="lin" valueType="num">
                                      <p:cBhvr>
                                        <p:cTn id="115" dur="500" fill="hold"/>
                                        <p:tgtEl>
                                          <p:spTgt spid="2">
                                            <p:txEl>
                                              <p:pRg st="12" end="12"/>
                                            </p:txEl>
                                          </p:spTgt>
                                        </p:tgtEl>
                                        <p:attrNameLst>
                                          <p:attrName>ppt_w</p:attrName>
                                        </p:attrNameLst>
                                      </p:cBhvr>
                                      <p:tavLst>
                                        <p:tav tm="0">
                                          <p:val>
                                            <p:strVal val="#ppt_w*2.5"/>
                                          </p:val>
                                        </p:tav>
                                        <p:tav tm="100000">
                                          <p:val>
                                            <p:strVal val="#ppt_w"/>
                                          </p:val>
                                        </p:tav>
                                      </p:tavLst>
                                    </p:anim>
                                    <p:anim calcmode="lin" valueType="num">
                                      <p:cBhvr>
                                        <p:cTn id="116" dur="500" fill="hold"/>
                                        <p:tgtEl>
                                          <p:spTgt spid="2">
                                            <p:txEl>
                                              <p:pRg st="12" end="12"/>
                                            </p:txEl>
                                          </p:spTgt>
                                        </p:tgtEl>
                                        <p:attrNameLst>
                                          <p:attrName>ppt_h</p:attrName>
                                        </p:attrNameLst>
                                      </p:cBhvr>
                                      <p:tavLst>
                                        <p:tav tm="0">
                                          <p:val>
                                            <p:strVal val="#ppt_h*0.01"/>
                                          </p:val>
                                        </p:tav>
                                        <p:tav tm="100000">
                                          <p:val>
                                            <p:strVal val="#ppt_h"/>
                                          </p:val>
                                        </p:tav>
                                      </p:tavLst>
                                    </p:anim>
                                    <p:anim calcmode="lin" valueType="num">
                                      <p:cBhvr>
                                        <p:cTn id="11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118" dur="500" fill="hold"/>
                                        <p:tgtEl>
                                          <p:spTgt spid="2">
                                            <p:txEl>
                                              <p:pRg st="12" end="12"/>
                                            </p:txEl>
                                          </p:spTgt>
                                        </p:tgtEl>
                                        <p:attrNameLst>
                                          <p:attrName>ppt_y</p:attrName>
                                        </p:attrNameLst>
                                      </p:cBhvr>
                                      <p:tavLst>
                                        <p:tav tm="0">
                                          <p:val>
                                            <p:strVal val="#ppt_h+1"/>
                                          </p:val>
                                        </p:tav>
                                        <p:tav tm="100000">
                                          <p:val>
                                            <p:strVal val="#ppt_y"/>
                                          </p:val>
                                        </p:tav>
                                      </p:tavLst>
                                    </p:anim>
                                    <p:animEffect transition="in" filter="fade">
                                      <p:cBhvr>
                                        <p:cTn id="119" dur="500"/>
                                        <p:tgtEl>
                                          <p:spTgt spid="2">
                                            <p:txEl>
                                              <p:pRg st="12" end="1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58" presetClass="entr" presetSubtype="0" accel="100000" fill="hold" nodeType="clickEffect">
                                  <p:stCondLst>
                                    <p:cond delay="0"/>
                                  </p:stCondLst>
                                  <p:childTnLst>
                                    <p:set>
                                      <p:cBhvr>
                                        <p:cTn id="123" dur="1" fill="hold">
                                          <p:stCondLst>
                                            <p:cond delay="0"/>
                                          </p:stCondLst>
                                        </p:cTn>
                                        <p:tgtEl>
                                          <p:spTgt spid="2">
                                            <p:txEl>
                                              <p:pRg st="13" end="13"/>
                                            </p:txEl>
                                          </p:spTgt>
                                        </p:tgtEl>
                                        <p:attrNameLst>
                                          <p:attrName>style.visibility</p:attrName>
                                        </p:attrNameLst>
                                      </p:cBhvr>
                                      <p:to>
                                        <p:strVal val="visible"/>
                                      </p:to>
                                    </p:set>
                                    <p:anim calcmode="lin" valueType="num">
                                      <p:cBhvr>
                                        <p:cTn id="124" dur="500" fill="hold"/>
                                        <p:tgtEl>
                                          <p:spTgt spid="2">
                                            <p:txEl>
                                              <p:pRg st="13" end="13"/>
                                            </p:txEl>
                                          </p:spTgt>
                                        </p:tgtEl>
                                        <p:attrNameLst>
                                          <p:attrName>ppt_w</p:attrName>
                                        </p:attrNameLst>
                                      </p:cBhvr>
                                      <p:tavLst>
                                        <p:tav tm="0">
                                          <p:val>
                                            <p:strVal val="#ppt_w*2.5"/>
                                          </p:val>
                                        </p:tav>
                                        <p:tav tm="100000">
                                          <p:val>
                                            <p:strVal val="#ppt_w"/>
                                          </p:val>
                                        </p:tav>
                                      </p:tavLst>
                                    </p:anim>
                                    <p:anim calcmode="lin" valueType="num">
                                      <p:cBhvr>
                                        <p:cTn id="125" dur="500" fill="hold"/>
                                        <p:tgtEl>
                                          <p:spTgt spid="2">
                                            <p:txEl>
                                              <p:pRg st="13" end="13"/>
                                            </p:txEl>
                                          </p:spTgt>
                                        </p:tgtEl>
                                        <p:attrNameLst>
                                          <p:attrName>ppt_h</p:attrName>
                                        </p:attrNameLst>
                                      </p:cBhvr>
                                      <p:tavLst>
                                        <p:tav tm="0">
                                          <p:val>
                                            <p:strVal val="#ppt_h*0.01"/>
                                          </p:val>
                                        </p:tav>
                                        <p:tav tm="100000">
                                          <p:val>
                                            <p:strVal val="#ppt_h"/>
                                          </p:val>
                                        </p:tav>
                                      </p:tavLst>
                                    </p:anim>
                                    <p:anim calcmode="lin" valueType="num">
                                      <p:cBhvr>
                                        <p:cTn id="126"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27" dur="500" fill="hold"/>
                                        <p:tgtEl>
                                          <p:spTgt spid="2">
                                            <p:txEl>
                                              <p:pRg st="13" end="13"/>
                                            </p:txEl>
                                          </p:spTgt>
                                        </p:tgtEl>
                                        <p:attrNameLst>
                                          <p:attrName>ppt_y</p:attrName>
                                        </p:attrNameLst>
                                      </p:cBhvr>
                                      <p:tavLst>
                                        <p:tav tm="0">
                                          <p:val>
                                            <p:strVal val="#ppt_h+1"/>
                                          </p:val>
                                        </p:tav>
                                        <p:tav tm="100000">
                                          <p:val>
                                            <p:strVal val="#ppt_y"/>
                                          </p:val>
                                        </p:tav>
                                      </p:tavLst>
                                    </p:anim>
                                    <p:animEffect transition="in" filter="fade">
                                      <p:cBhvr>
                                        <p:cTn id="128"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85794"/>
            <a:ext cx="8158162" cy="1643074"/>
          </a:xfrm>
        </p:spPr>
        <p:txBody>
          <a:bodyPr>
            <a:noAutofit/>
          </a:bodyPr>
          <a:lstStyle/>
          <a:p>
            <a:pPr algn="ctr"/>
            <a:r>
              <a:rPr lang="el-GR" sz="3600" dirty="0" smtClean="0"/>
              <a:t>Για ποιούς λόγους ένα παιδί δέχεται εκφοβισμό;</a:t>
            </a:r>
            <a:endParaRPr lang="el-GR" sz="3600" dirty="0"/>
          </a:p>
        </p:txBody>
      </p:sp>
      <p:sp>
        <p:nvSpPr>
          <p:cNvPr id="3" name="Content Placeholder 2"/>
          <p:cNvSpPr>
            <a:spLocks noGrp="1"/>
          </p:cNvSpPr>
          <p:nvPr>
            <p:ph idx="1"/>
          </p:nvPr>
        </p:nvSpPr>
        <p:spPr>
          <a:xfrm>
            <a:off x="428596" y="3071810"/>
            <a:ext cx="8229600" cy="2786082"/>
          </a:xfrm>
        </p:spPr>
        <p:txBody>
          <a:bodyPr>
            <a:normAutofit/>
          </a:bodyPr>
          <a:lstStyle/>
          <a:p>
            <a:r>
              <a:rPr lang="el-GR" sz="2000" dirty="0" smtClean="0"/>
              <a:t>δεν σημαίνει ότι έχει κάνει κάτι λάθος</a:t>
            </a:r>
          </a:p>
          <a:p>
            <a:endParaRPr lang="el-GR" sz="2000" dirty="0" smtClean="0"/>
          </a:p>
          <a:p>
            <a:r>
              <a:rPr lang="el-GR" sz="2000" dirty="0" smtClean="0"/>
              <a:t>πολλές φορές </a:t>
            </a:r>
            <a:r>
              <a:rPr lang="el-GR" sz="2000" b="1" dirty="0" smtClean="0"/>
              <a:t>στόχος γίνεται το “διαφορετικό”</a:t>
            </a:r>
            <a:r>
              <a:rPr lang="el-GR" sz="2000" dirty="0" smtClean="0"/>
              <a:t>,</a:t>
            </a:r>
            <a:r>
              <a:rPr lang="el-GR" sz="2000" b="1" dirty="0" smtClean="0"/>
              <a:t> </a:t>
            </a:r>
            <a:r>
              <a:rPr lang="el-GR" sz="2000" dirty="0" smtClean="0"/>
              <a:t>το οποίο μπορεί να αφορά σε οποιοδήποτε ανθρώπινο γνώρισμα, είτε εξωτερικό είτε εσωτερικό.</a:t>
            </a:r>
            <a:endParaRPr lang="el-GR" sz="2000"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214414" y="1500174"/>
            <a:ext cx="7158030" cy="857248"/>
          </a:xfrm>
        </p:spPr>
        <p:txBody>
          <a:bodyPr>
            <a:normAutofit fontScale="90000"/>
          </a:bodyPr>
          <a:lstStyle/>
          <a:p>
            <a:r>
              <a:rPr lang="el-GR" dirty="0" smtClean="0"/>
              <a:t>παιδιά-θύματα εκφοβισμού</a:t>
            </a:r>
            <a:endParaRPr lang="el-GR" dirty="0"/>
          </a:p>
        </p:txBody>
      </p:sp>
      <p:sp>
        <p:nvSpPr>
          <p:cNvPr id="12" name="11 - Αριστερό-δεξιό-άνω βέλος"/>
          <p:cNvSpPr/>
          <p:nvPr/>
        </p:nvSpPr>
        <p:spPr>
          <a:xfrm>
            <a:off x="3428992" y="3000372"/>
            <a:ext cx="2357454" cy="178595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642910" y="4071942"/>
            <a:ext cx="2414444" cy="707886"/>
          </a:xfrm>
          <a:prstGeom prst="rect">
            <a:avLst/>
          </a:prstGeom>
        </p:spPr>
        <p:txBody>
          <a:bodyPr wrap="none">
            <a:spAutoFit/>
          </a:bodyPr>
          <a:lstStyle/>
          <a:p>
            <a:r>
              <a:rPr lang="el-GR" sz="2000" b="1" dirty="0" smtClean="0"/>
              <a:t>με «προκλητική» </a:t>
            </a:r>
          </a:p>
          <a:p>
            <a:r>
              <a:rPr lang="el-GR" sz="2000" b="1" dirty="0" smtClean="0"/>
              <a:t>συμπεριφορά </a:t>
            </a:r>
            <a:endParaRPr lang="el-GR" sz="2000" dirty="0"/>
          </a:p>
        </p:txBody>
      </p:sp>
      <p:sp>
        <p:nvSpPr>
          <p:cNvPr id="17" name="16 - Ορθογώνιο"/>
          <p:cNvSpPr/>
          <p:nvPr/>
        </p:nvSpPr>
        <p:spPr>
          <a:xfrm>
            <a:off x="6429388" y="4000504"/>
            <a:ext cx="2148345" cy="707886"/>
          </a:xfrm>
          <a:prstGeom prst="rect">
            <a:avLst/>
          </a:prstGeom>
        </p:spPr>
        <p:txBody>
          <a:bodyPr wrap="none">
            <a:spAutoFit/>
          </a:bodyPr>
          <a:lstStyle/>
          <a:p>
            <a:r>
              <a:rPr lang="el-GR" sz="2000" b="1" dirty="0" smtClean="0"/>
              <a:t>με «παθητική» </a:t>
            </a:r>
          </a:p>
          <a:p>
            <a:r>
              <a:rPr lang="el-GR" sz="2000" b="1" dirty="0" smtClean="0"/>
              <a:t>συμπεριφορά </a:t>
            </a:r>
            <a:endParaRPr lang="el-G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C:\Users\Irini\Desktop\13) Αντιμετωπίζοντας τον Σχολικό Εκφοβισμό (Bullying). 2ο Δημοτικό Σχολείο Ιερισσού. 23.03.2015\Bullying, Μάρτιος 2010, Λύκειο Ιερισσού\Bullying photos\αρχείο λήψης (4).jpg"/>
          <p:cNvPicPr>
            <a:picLocks noChangeAspect="1" noChangeArrowheads="1"/>
          </p:cNvPicPr>
          <p:nvPr/>
        </p:nvPicPr>
        <p:blipFill>
          <a:blip r:embed="rId2"/>
          <a:srcRect/>
          <a:stretch>
            <a:fillRect/>
          </a:stretch>
        </p:blipFill>
        <p:spPr bwMode="auto">
          <a:xfrm>
            <a:off x="6854531" y="5143512"/>
            <a:ext cx="2289469" cy="1714488"/>
          </a:xfrm>
          <a:prstGeom prst="rect">
            <a:avLst/>
          </a:prstGeom>
          <a:noFill/>
        </p:spPr>
      </p:pic>
      <p:sp>
        <p:nvSpPr>
          <p:cNvPr id="2" name="1 - Θέση περιεχομένου"/>
          <p:cNvSpPr>
            <a:spLocks noGrp="1"/>
          </p:cNvSpPr>
          <p:nvPr>
            <p:ph idx="1"/>
          </p:nvPr>
        </p:nvSpPr>
        <p:spPr>
          <a:xfrm>
            <a:off x="485804" y="2071678"/>
            <a:ext cx="8229600" cy="4292803"/>
          </a:xfrm>
        </p:spPr>
        <p:txBody>
          <a:bodyPr>
            <a:normAutofit fontScale="62500" lnSpcReduction="20000"/>
          </a:bodyPr>
          <a:lstStyle/>
          <a:p>
            <a:pPr lvl="0"/>
            <a:r>
              <a:rPr lang="el-GR" sz="2600" dirty="0" smtClean="0"/>
              <a:t>ανασφάλεια</a:t>
            </a:r>
          </a:p>
          <a:p>
            <a:pPr lvl="0"/>
            <a:r>
              <a:rPr lang="el-GR" sz="2600" dirty="0" smtClean="0"/>
              <a:t>υπερβολικά ήσυχα &amp; ευαίσθητα στα πειράγματα</a:t>
            </a:r>
          </a:p>
          <a:p>
            <a:pPr lvl="0"/>
            <a:r>
              <a:rPr lang="el-GR" sz="2600" dirty="0" smtClean="0"/>
              <a:t>εσωστρεφή &amp; ντροπαλά</a:t>
            </a:r>
          </a:p>
          <a:p>
            <a:pPr lvl="0"/>
            <a:r>
              <a:rPr lang="el-GR" sz="2600" dirty="0" smtClean="0"/>
              <a:t>χαμηλή αυτοεκτίμηση </a:t>
            </a:r>
            <a:r>
              <a:rPr lang="el-GR" sz="2600" dirty="0" smtClean="0">
                <a:sym typeface="Wingdings" pitchFamily="2" charset="2"/>
              </a:rPr>
              <a:t> </a:t>
            </a:r>
            <a:r>
              <a:rPr lang="el-GR" sz="2600" dirty="0" smtClean="0"/>
              <a:t>δεν πιστεύουν πολύ στον εαυτό τους</a:t>
            </a:r>
          </a:p>
          <a:p>
            <a:pPr lvl="0"/>
            <a:r>
              <a:rPr lang="el-GR" sz="2600" dirty="0" smtClean="0"/>
              <a:t>δυσκολία να υπερασπιστούν τον εαυτό τους</a:t>
            </a:r>
          </a:p>
          <a:p>
            <a:r>
              <a:rPr lang="el-GR" sz="2600" dirty="0" smtClean="0"/>
              <a:t>δεν διεκδικούν αυτό που θέλουν, υποχωρούν εύκολα</a:t>
            </a:r>
          </a:p>
          <a:p>
            <a:r>
              <a:rPr lang="el-GR" sz="2600" dirty="0" smtClean="0"/>
              <a:t>ελλιπείς κοινωνικές δεξιότητες &amp; δυνατότητα επίλυσης προβλημάτων</a:t>
            </a:r>
          </a:p>
          <a:p>
            <a:r>
              <a:rPr lang="el-GR" sz="2600" dirty="0" smtClean="0"/>
              <a:t>μοναχικά</a:t>
            </a:r>
          </a:p>
          <a:p>
            <a:r>
              <a:rPr lang="el-GR" sz="2600" dirty="0" smtClean="0"/>
              <a:t>προτιμούν να μένουν στο περιθώριο και να μη συμμετέχουν σε σχολικές δραστηριότητες</a:t>
            </a:r>
          </a:p>
          <a:p>
            <a:r>
              <a:rPr lang="el-GR" sz="2600" dirty="0" smtClean="0"/>
              <a:t>κλαίνε συχνά</a:t>
            </a:r>
          </a:p>
          <a:p>
            <a:pPr lvl="0"/>
            <a:r>
              <a:rPr lang="el-GR" sz="2600" dirty="0" smtClean="0"/>
              <a:t>έχουν κάποια ιδιαιτερότητα ή κάποιο χαρακτηριστικό που τα διαφοροποιεί από το μέσο όρο</a:t>
            </a:r>
          </a:p>
          <a:p>
            <a:pPr lvl="0"/>
            <a:r>
              <a:rPr lang="el-GR" sz="2600" dirty="0" smtClean="0"/>
              <a:t>συχνά προέρχονται από υπερπροστατευτικές οικογένειες</a:t>
            </a:r>
          </a:p>
          <a:p>
            <a:endParaRPr lang="el-GR" sz="2000" dirty="0" smtClean="0"/>
          </a:p>
          <a:p>
            <a:pPr lvl="0">
              <a:buNone/>
            </a:pPr>
            <a:r>
              <a:rPr lang="el-GR" sz="2000" dirty="0" smtClean="0"/>
              <a:t/>
            </a:r>
            <a:br>
              <a:rPr lang="el-GR" sz="2000" dirty="0" smtClean="0"/>
            </a:br>
            <a:r>
              <a:rPr lang="el-GR" sz="2000" dirty="0" smtClean="0"/>
              <a:t/>
            </a:r>
            <a:br>
              <a:rPr lang="el-GR" sz="2000" dirty="0" smtClean="0"/>
            </a:br>
            <a:endParaRPr lang="el-GR" sz="2000" dirty="0" smtClean="0"/>
          </a:p>
          <a:p>
            <a:pPr lvl="0"/>
            <a:endParaRPr lang="el-GR" sz="2200" dirty="0" smtClean="0"/>
          </a:p>
          <a:p>
            <a:pPr lvl="0"/>
            <a:endParaRPr lang="el-GR" sz="2200" dirty="0" smtClean="0"/>
          </a:p>
          <a:p>
            <a:endParaRPr lang="el-GR" dirty="0"/>
          </a:p>
        </p:txBody>
      </p:sp>
      <p:sp>
        <p:nvSpPr>
          <p:cNvPr id="3" name="2 - Τίτλος"/>
          <p:cNvSpPr>
            <a:spLocks noGrp="1"/>
          </p:cNvSpPr>
          <p:nvPr>
            <p:ph type="title"/>
          </p:nvPr>
        </p:nvSpPr>
        <p:spPr>
          <a:xfrm>
            <a:off x="428596" y="714356"/>
            <a:ext cx="8229600" cy="1143000"/>
          </a:xfrm>
        </p:spPr>
        <p:txBody>
          <a:bodyPr>
            <a:normAutofit fontScale="90000"/>
          </a:bodyPr>
          <a:lstStyle/>
          <a:p>
            <a:pPr algn="ctr"/>
            <a:r>
              <a:rPr lang="el-GR" sz="3900" dirty="0" smtClean="0"/>
              <a:t>Ατομικά χαρακτηριστικά</a:t>
            </a:r>
            <a:r>
              <a:rPr lang="en-US" sz="3900" dirty="0" smtClean="0"/>
              <a:t> </a:t>
            </a:r>
            <a:r>
              <a:rPr lang="el-GR" sz="3900" dirty="0" smtClean="0"/>
              <a:t>                   </a:t>
            </a:r>
            <a:r>
              <a:rPr lang="el-GR" sz="3100" dirty="0" smtClean="0"/>
              <a:t>των παιδιών που εκφοβίζονται</a:t>
            </a:r>
            <a:br>
              <a:rPr lang="el-GR" sz="3100" dirty="0" smtClean="0"/>
            </a:br>
            <a:endParaRPr lang="el-GR" sz="3100" dirty="0"/>
          </a:p>
        </p:txBody>
      </p:sp>
      <p:sp>
        <p:nvSpPr>
          <p:cNvPr id="25604" name="AutoShape 4" descr="Αποτέλεσμα εικόνας για low self este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571612"/>
            <a:ext cx="8215370" cy="4572032"/>
          </a:xfrm>
        </p:spPr>
        <p:txBody>
          <a:bodyPr>
            <a:normAutofit/>
          </a:bodyPr>
          <a:lstStyle/>
          <a:p>
            <a:pPr>
              <a:buNone/>
            </a:pPr>
            <a:r>
              <a:rPr lang="el-GR" sz="1900" b="1" dirty="0" smtClean="0"/>
              <a:t>Τα παιδιά-παρατηρητές </a:t>
            </a:r>
            <a:r>
              <a:rPr lang="el-GR" sz="1900" dirty="0" smtClean="0"/>
              <a:t>είναι η μεγαλύτερη ομάδα                        </a:t>
            </a:r>
            <a:r>
              <a:rPr lang="el-GR" sz="1900" b="1" dirty="0" smtClean="0"/>
              <a:t>(80% περίπου)</a:t>
            </a:r>
            <a:r>
              <a:rPr lang="el-GR" sz="1900" dirty="0" smtClean="0"/>
              <a:t>. </a:t>
            </a:r>
          </a:p>
          <a:p>
            <a:pPr>
              <a:buNone/>
            </a:pPr>
            <a:endParaRPr lang="el-GR" sz="1900" dirty="0" smtClean="0"/>
          </a:p>
          <a:p>
            <a:pPr>
              <a:buNone/>
            </a:pPr>
            <a:endParaRPr lang="el-GR" sz="1900" dirty="0" smtClean="0"/>
          </a:p>
          <a:p>
            <a:pPr>
              <a:buNone/>
            </a:pPr>
            <a:r>
              <a:rPr lang="el-GR" sz="1900" dirty="0" smtClean="0"/>
              <a:t>Τα παιδιά παρατηρητές διαχωρίζονται σε εκείνα που:</a:t>
            </a:r>
          </a:p>
          <a:p>
            <a:pPr>
              <a:buNone/>
            </a:pPr>
            <a:endParaRPr lang="el-GR" sz="2100" dirty="0" smtClean="0"/>
          </a:p>
          <a:p>
            <a:pPr marL="624078" indent="-514350">
              <a:buFont typeface="+mj-lt"/>
              <a:buAutoNum type="romanLcPeriod"/>
            </a:pPr>
            <a:r>
              <a:rPr lang="el-GR" sz="1600" dirty="0" smtClean="0"/>
              <a:t>επιδοκιμάζουν τον δράστη </a:t>
            </a:r>
            <a:r>
              <a:rPr lang="el-GR" sz="1400" i="1" dirty="0" smtClean="0"/>
              <a:t>(π.χ. με γέλια, χειροκροτήματα)</a:t>
            </a:r>
          </a:p>
          <a:p>
            <a:pPr marL="624078" indent="-514350">
              <a:buFont typeface="+mj-lt"/>
              <a:buAutoNum type="romanLcPeriod"/>
            </a:pPr>
            <a:r>
              <a:rPr lang="el-GR" sz="1600" dirty="0" smtClean="0"/>
              <a:t>απομακρύνονται από τη σκηνή και κάνουν ότι δεν είδαν τίποτα </a:t>
            </a:r>
          </a:p>
          <a:p>
            <a:pPr marL="624078" indent="-514350">
              <a:buFont typeface="+mj-lt"/>
              <a:buAutoNum type="romanLcPeriod"/>
            </a:pPr>
            <a:r>
              <a:rPr lang="el-GR" sz="1600" dirty="0" smtClean="0"/>
              <a:t>τρομοκρατούνται, «παγώνουν», θυματοποιούνται</a:t>
            </a:r>
          </a:p>
          <a:p>
            <a:pPr marL="624078" indent="-514350">
              <a:buFont typeface="+mj-lt"/>
              <a:buAutoNum type="romanLcPeriod"/>
            </a:pPr>
            <a:r>
              <a:rPr lang="el-GR" sz="1600" dirty="0" smtClean="0"/>
              <a:t>δεν ξέρουν τι να κάνουν, είναι σε αμφιθυμία και δεν παίρνουν θέση</a:t>
            </a:r>
          </a:p>
          <a:p>
            <a:pPr marL="624078" indent="-514350">
              <a:buFont typeface="+mj-lt"/>
              <a:buAutoNum type="romanLcPeriod"/>
            </a:pPr>
            <a:r>
              <a:rPr lang="el-GR" sz="1600" dirty="0" smtClean="0"/>
              <a:t>προσπαθούν να βοηθήσουν το θύμα, αποδοκιμάζουν το θύτη και τρέχουν να φέρουν βοήθεια</a:t>
            </a:r>
          </a:p>
          <a:p>
            <a:pPr>
              <a:buNone/>
            </a:pPr>
            <a:endParaRPr lang="el-GR" dirty="0" smtClean="0"/>
          </a:p>
          <a:p>
            <a:pPr>
              <a:buNone/>
            </a:pPr>
            <a:endParaRPr lang="el-GR" dirty="0" smtClean="0"/>
          </a:p>
          <a:p>
            <a:pPr>
              <a:buNone/>
            </a:pPr>
            <a:endParaRPr lang="el-GR" dirty="0" smtClean="0"/>
          </a:p>
          <a:p>
            <a:endParaRPr lang="el-GR" dirty="0" smtClean="0"/>
          </a:p>
          <a:p>
            <a:endParaRPr lang="el-GR" dirty="0" smtClean="0"/>
          </a:p>
          <a:p>
            <a:endParaRPr lang="el-GR" dirty="0" smtClean="0"/>
          </a:p>
          <a:p>
            <a:endParaRPr lang="el-GR" dirty="0"/>
          </a:p>
        </p:txBody>
      </p:sp>
      <p:sp>
        <p:nvSpPr>
          <p:cNvPr id="3" name="2 - Τίτλος"/>
          <p:cNvSpPr>
            <a:spLocks noGrp="1"/>
          </p:cNvSpPr>
          <p:nvPr>
            <p:ph type="title"/>
          </p:nvPr>
        </p:nvSpPr>
        <p:spPr/>
        <p:txBody>
          <a:bodyPr/>
          <a:lstStyle/>
          <a:p>
            <a:r>
              <a:rPr lang="el-GR" dirty="0" smtClean="0"/>
              <a:t>τα παιδιά-παρατηρητές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 calcmode="lin" valueType="num">
                                      <p:cBhvr additive="base">
                                        <p:cTn id="23"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8" end="8"/>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 calcmode="lin" valueType="num">
                                      <p:cBhvr additive="base">
                                        <p:cTn id="27"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571612"/>
            <a:ext cx="8229600" cy="4525963"/>
          </a:xfrm>
        </p:spPr>
        <p:txBody>
          <a:bodyPr/>
          <a:lstStyle/>
          <a:p>
            <a:pPr>
              <a:buNone/>
            </a:pPr>
            <a:endParaRPr lang="en-US" sz="2000" dirty="0" smtClean="0"/>
          </a:p>
          <a:p>
            <a:endParaRPr lang="el-GR" sz="2000" dirty="0" smtClean="0"/>
          </a:p>
          <a:p>
            <a:endParaRPr lang="el-GR" dirty="0" smtClean="0"/>
          </a:p>
          <a:p>
            <a:r>
              <a:rPr lang="el-GR" sz="2400" i="1" dirty="0" smtClean="0"/>
              <a:t>Πώς καταλαβαίνουμε ότι μια πράξη συνιστά εκφοβισμό;</a:t>
            </a:r>
            <a:endParaRPr lang="el-GR" dirty="0"/>
          </a:p>
        </p:txBody>
      </p:sp>
      <p:sp>
        <p:nvSpPr>
          <p:cNvPr id="3" name="2 - Τίτλος"/>
          <p:cNvSpPr>
            <a:spLocks noGrp="1"/>
          </p:cNvSpPr>
          <p:nvPr>
            <p:ph type="title"/>
          </p:nvPr>
        </p:nvSpPr>
        <p:spPr>
          <a:xfrm>
            <a:off x="500034" y="642918"/>
            <a:ext cx="8229600" cy="1143000"/>
          </a:xfrm>
        </p:spPr>
        <p:txBody>
          <a:bodyPr>
            <a:normAutofit fontScale="90000"/>
          </a:bodyPr>
          <a:lstStyle/>
          <a:p>
            <a:pPr algn="ctr"/>
            <a:r>
              <a:rPr lang="el-GR" sz="3800" dirty="0" smtClean="0"/>
              <a:t>σχολικός εκφοβισμός/</a:t>
            </a:r>
            <a:r>
              <a:rPr lang="en-US" sz="3800" dirty="0" smtClean="0"/>
              <a:t/>
            </a:r>
            <a:br>
              <a:rPr lang="en-US" sz="3800" dirty="0" smtClean="0"/>
            </a:br>
            <a:r>
              <a:rPr lang="el-GR" sz="3800" dirty="0" smtClean="0"/>
              <a:t>ενδοσχολική βία</a:t>
            </a:r>
            <a:endParaRPr lang="el-GR" sz="3800" dirty="0"/>
          </a:p>
        </p:txBody>
      </p:sp>
      <p:pic>
        <p:nvPicPr>
          <p:cNvPr id="4098" name="Picture 2" descr="C:\Users\Irini\Desktop\ΣΧΟΛΙΚΟΣ ΕΚΦΟΒΙΣΜΟΣ\Bullying, Μάρτιος 2010, Λύκειο Ιερισσού\Bullying photos\bullying5.png"/>
          <p:cNvPicPr>
            <a:picLocks noChangeAspect="1" noChangeArrowheads="1"/>
          </p:cNvPicPr>
          <p:nvPr/>
        </p:nvPicPr>
        <p:blipFill>
          <a:blip r:embed="rId3"/>
          <a:srcRect/>
          <a:stretch>
            <a:fillRect/>
          </a:stretch>
        </p:blipFill>
        <p:spPr bwMode="auto">
          <a:xfrm>
            <a:off x="3714744" y="4071942"/>
            <a:ext cx="4224347" cy="234374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571612"/>
            <a:ext cx="8229600" cy="4525963"/>
          </a:xfrm>
        </p:spPr>
        <p:txBody>
          <a:bodyPr>
            <a:normAutofit/>
          </a:bodyPr>
          <a:lstStyle/>
          <a:p>
            <a:pPr>
              <a:buNone/>
            </a:pPr>
            <a:r>
              <a:rPr lang="el-GR" sz="1900" dirty="0" smtClean="0"/>
              <a:t>Πολύ λίγα όμως παιδιά </a:t>
            </a:r>
            <a:r>
              <a:rPr lang="el-GR" sz="1900" b="1" dirty="0" smtClean="0"/>
              <a:t>(μόνο το 10%) παρεμβαίνουν </a:t>
            </a:r>
            <a:r>
              <a:rPr lang="el-GR" sz="1900" dirty="0" smtClean="0"/>
              <a:t>για να σταματήσει ο εκφοβισμός. Τα περισσότερα δεν κάνουν τίποτα!</a:t>
            </a:r>
          </a:p>
          <a:p>
            <a:pPr>
              <a:buNone/>
            </a:pPr>
            <a:endParaRPr lang="el-GR" sz="1900" b="1" dirty="0" smtClean="0"/>
          </a:p>
          <a:p>
            <a:pPr>
              <a:buNone/>
            </a:pPr>
            <a:endParaRPr lang="el-GR" sz="1900" b="1" dirty="0" smtClean="0"/>
          </a:p>
          <a:p>
            <a:pPr>
              <a:buNone/>
            </a:pPr>
            <a:r>
              <a:rPr lang="el-GR" sz="1900" b="1" dirty="0" smtClean="0"/>
              <a:t>Κι αυτό μπορεί να συμβαίνει γιατί: </a:t>
            </a:r>
          </a:p>
          <a:p>
            <a:pPr>
              <a:buFont typeface="Wingdings" pitchFamily="2" charset="2"/>
              <a:buChar char="§"/>
            </a:pPr>
            <a:r>
              <a:rPr lang="el-GR" sz="1700" dirty="0" smtClean="0"/>
              <a:t>φοβούνται μήπως γίνουν στόχος </a:t>
            </a:r>
          </a:p>
          <a:p>
            <a:pPr>
              <a:buFont typeface="Wingdings" pitchFamily="2" charset="2"/>
              <a:buChar char="§"/>
            </a:pPr>
            <a:r>
              <a:rPr lang="el-GR" sz="1700" dirty="0" smtClean="0"/>
              <a:t>δεν ξέρουν τι να κάνουν </a:t>
            </a:r>
          </a:p>
          <a:p>
            <a:pPr>
              <a:buFont typeface="Wingdings" pitchFamily="2" charset="2"/>
              <a:buChar char="§"/>
            </a:pPr>
            <a:r>
              <a:rPr lang="el-GR" sz="1700" dirty="0" smtClean="0"/>
              <a:t>πιστεύουν πως θα βοηθήσει κάποιος άλλος </a:t>
            </a:r>
          </a:p>
          <a:p>
            <a:pPr>
              <a:buFont typeface="Wingdings" pitchFamily="2" charset="2"/>
              <a:buChar char="§"/>
            </a:pPr>
            <a:r>
              <a:rPr lang="el-GR" sz="1700" dirty="0" smtClean="0"/>
              <a:t>δεν θέλουν να ταυτιστούν με τον «αδύναμο» </a:t>
            </a:r>
          </a:p>
          <a:p>
            <a:pPr>
              <a:buFont typeface="Wingdings" pitchFamily="2" charset="2"/>
              <a:buChar char="§"/>
            </a:pPr>
            <a:r>
              <a:rPr lang="el-GR" sz="1700" dirty="0" smtClean="0"/>
              <a:t>δικαιολογούν αυτό που γίνεται </a:t>
            </a:r>
          </a:p>
          <a:p>
            <a:pPr>
              <a:buFont typeface="Wingdings" pitchFamily="2" charset="2"/>
              <a:buChar char="§"/>
            </a:pPr>
            <a:r>
              <a:rPr lang="el-GR" sz="1700" dirty="0" smtClean="0"/>
              <a:t>πιέζονται από ομάδες συνομηλίκων </a:t>
            </a:r>
          </a:p>
          <a:p>
            <a:pPr>
              <a:buFont typeface="Wingdings" pitchFamily="2" charset="2"/>
              <a:buChar char="§"/>
            </a:pPr>
            <a:r>
              <a:rPr lang="el-GR" sz="1700" dirty="0" smtClean="0"/>
              <a:t>δεν καταλαβαίνουν πως ο εκφοβισμός είναι υπόθεση όλων μας</a:t>
            </a:r>
          </a:p>
          <a:p>
            <a:endParaRPr lang="el-GR" dirty="0"/>
          </a:p>
        </p:txBody>
      </p:sp>
      <p:sp>
        <p:nvSpPr>
          <p:cNvPr id="3" name="2 - Τίτλος"/>
          <p:cNvSpPr>
            <a:spLocks noGrp="1"/>
          </p:cNvSpPr>
          <p:nvPr>
            <p:ph type="title"/>
          </p:nvPr>
        </p:nvSpPr>
        <p:spPr/>
        <p:txBody>
          <a:bodyPr/>
          <a:lstStyle/>
          <a:p>
            <a:r>
              <a:rPr lang="el-GR" dirty="0" smtClean="0"/>
              <a:t>τα παιδιά-παρατηρητές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
                                        <p:tgtEl>
                                          <p:spTgt spid="2">
                                            <p:txEl>
                                              <p:pRg st="3" end="3"/>
                                            </p:txEl>
                                          </p:spTgt>
                                        </p:tgtEl>
                                      </p:cBhvr>
                                    </p:animEffect>
                                    <p:anim calcmode="lin" valueType="num">
                                      <p:cBhvr>
                                        <p:cTn id="8" dur="4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400" fill="hold"/>
                                        <p:tgtEl>
                                          <p:spTgt spid="2">
                                            <p:txEl>
                                              <p:pRg st="3" end="3"/>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
                                        <p:tgtEl>
                                          <p:spTgt spid="2">
                                            <p:txEl>
                                              <p:pRg st="4" end="4"/>
                                            </p:txEl>
                                          </p:spTgt>
                                        </p:tgtEl>
                                      </p:cBhvr>
                                    </p:animEffect>
                                    <p:anim calcmode="lin" valueType="num">
                                      <p:cBhvr>
                                        <p:cTn id="15" dur="4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400" fill="hold"/>
                                        <p:tgtEl>
                                          <p:spTgt spid="2">
                                            <p:txEl>
                                              <p:pRg st="4" end="4"/>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
                                        <p:tgtEl>
                                          <p:spTgt spid="2">
                                            <p:txEl>
                                              <p:pRg st="5" end="5"/>
                                            </p:txEl>
                                          </p:spTgt>
                                        </p:tgtEl>
                                      </p:cBhvr>
                                    </p:animEffect>
                                    <p:anim calcmode="lin" valueType="num">
                                      <p:cBhvr>
                                        <p:cTn id="22" dur="4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400" fill="hold"/>
                                        <p:tgtEl>
                                          <p:spTgt spid="2">
                                            <p:txEl>
                                              <p:pRg st="5" end="5"/>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2">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2">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
                                        <p:tgtEl>
                                          <p:spTgt spid="2">
                                            <p:txEl>
                                              <p:pRg st="6" end="6"/>
                                            </p:txEl>
                                          </p:spTgt>
                                        </p:tgtEl>
                                      </p:cBhvr>
                                    </p:animEffect>
                                    <p:anim calcmode="lin" valueType="num">
                                      <p:cBhvr>
                                        <p:cTn id="29" dur="4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400" fill="hold"/>
                                        <p:tgtEl>
                                          <p:spTgt spid="2">
                                            <p:txEl>
                                              <p:pRg st="6" end="6"/>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2">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2">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3" presetID="43" presetClass="entr" presetSubtype="0"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
                                        <p:tgtEl>
                                          <p:spTgt spid="2">
                                            <p:txEl>
                                              <p:pRg st="7" end="7"/>
                                            </p:txEl>
                                          </p:spTgt>
                                        </p:tgtEl>
                                      </p:cBhvr>
                                    </p:animEffect>
                                    <p:anim calcmode="lin" valueType="num">
                                      <p:cBhvr>
                                        <p:cTn id="36" dur="4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400" fill="hold"/>
                                        <p:tgtEl>
                                          <p:spTgt spid="2">
                                            <p:txEl>
                                              <p:pRg st="7" end="7"/>
                                            </p:tx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2">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2">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0" presetID="43" presetClass="entr" presetSubtype="0" fill="hold" nodeType="with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0"/>
                                        <p:tgtEl>
                                          <p:spTgt spid="2">
                                            <p:txEl>
                                              <p:pRg st="8" end="8"/>
                                            </p:txEl>
                                          </p:spTgt>
                                        </p:tgtEl>
                                      </p:cBhvr>
                                    </p:animEffect>
                                    <p:anim calcmode="lin" valueType="num">
                                      <p:cBhvr>
                                        <p:cTn id="43" dur="4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400" fill="hold"/>
                                        <p:tgtEl>
                                          <p:spTgt spid="2">
                                            <p:txEl>
                                              <p:pRg st="8" end="8"/>
                                            </p:txEl>
                                          </p:spTgt>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2">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2">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7" presetID="43" presetClass="entr" presetSubtype="0"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100"/>
                                        <p:tgtEl>
                                          <p:spTgt spid="2">
                                            <p:txEl>
                                              <p:pRg st="9" end="9"/>
                                            </p:txEl>
                                          </p:spTgt>
                                        </p:tgtEl>
                                      </p:cBhvr>
                                    </p:animEffect>
                                    <p:anim calcmode="lin" valueType="num">
                                      <p:cBhvr>
                                        <p:cTn id="50" dur="4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400" fill="hold"/>
                                        <p:tgtEl>
                                          <p:spTgt spid="2">
                                            <p:txEl>
                                              <p:pRg st="9" end="9"/>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2">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2">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4" presetID="43" presetClass="entr" presetSubtype="0" fill="hold" nodeType="withEffect">
                                  <p:stCondLst>
                                    <p:cond delay="0"/>
                                  </p:stCondLst>
                                  <p:childTnLst>
                                    <p:set>
                                      <p:cBhvr>
                                        <p:cTn id="55" dur="1" fill="hold">
                                          <p:stCondLst>
                                            <p:cond delay="0"/>
                                          </p:stCondLst>
                                        </p:cTn>
                                        <p:tgtEl>
                                          <p:spTgt spid="2">
                                            <p:txEl>
                                              <p:pRg st="10" end="10"/>
                                            </p:txEl>
                                          </p:spTgt>
                                        </p:tgtEl>
                                        <p:attrNameLst>
                                          <p:attrName>style.visibility</p:attrName>
                                        </p:attrNameLst>
                                      </p:cBhvr>
                                      <p:to>
                                        <p:strVal val="visible"/>
                                      </p:to>
                                    </p:set>
                                    <p:animEffect transition="in" filter="fade">
                                      <p:cBhvr>
                                        <p:cTn id="56" dur="100"/>
                                        <p:tgtEl>
                                          <p:spTgt spid="2">
                                            <p:txEl>
                                              <p:pRg st="10" end="10"/>
                                            </p:txEl>
                                          </p:spTgt>
                                        </p:tgtEl>
                                      </p:cBhvr>
                                    </p:animEffect>
                                    <p:anim calcmode="lin" valueType="num">
                                      <p:cBhvr>
                                        <p:cTn id="57" dur="4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8" dur="400" fill="hold"/>
                                        <p:tgtEl>
                                          <p:spTgt spid="2">
                                            <p:txEl>
                                              <p:pRg st="10" end="10"/>
                                            </p:txEl>
                                          </p:spTgt>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2">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2">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857364"/>
            <a:ext cx="8229600" cy="4525963"/>
          </a:xfrm>
        </p:spPr>
        <p:txBody>
          <a:bodyPr>
            <a:normAutofit/>
          </a:bodyPr>
          <a:lstStyle/>
          <a:p>
            <a:pPr algn="just">
              <a:buNone/>
            </a:pPr>
            <a:r>
              <a:rPr lang="el-GR" sz="1900" i="1" dirty="0" smtClean="0"/>
              <a:t>Οι δράστες ενδιαφέρονται περισσότερο για τη γνώμη των συμμαθητών τους παρά για τη γνώμη των δασκάλων και των γονιών τους. Αν οι παρατηρητές πάρουν το μέρος των θυμάτων, υποστηρίζοντάς τα και προστατεύοντάς τα, τότε μπορούν να σταματήσουν τον εκφοβισμό! </a:t>
            </a:r>
            <a:endParaRPr lang="el-GR" sz="1900" i="1" dirty="0"/>
          </a:p>
        </p:txBody>
      </p:sp>
      <p:pic>
        <p:nvPicPr>
          <p:cNvPr id="2051" name="Picture 3" descr="C:\Users\Irini\Desktop\13) Αντιμετωπίζοντας τον Σχολικό Εκφοβισμό (Bullying). 2ο Δημοτικό Σχολείο Ιερισσού. 23.03.2015\Bullying, Μάρτιος 2010, Λύκειο Ιερισσού\Bullying photos\kcasvvs.jpg"/>
          <p:cNvPicPr>
            <a:picLocks noChangeAspect="1" noChangeArrowheads="1"/>
          </p:cNvPicPr>
          <p:nvPr/>
        </p:nvPicPr>
        <p:blipFill>
          <a:blip r:embed="rId2"/>
          <a:srcRect/>
          <a:stretch>
            <a:fillRect/>
          </a:stretch>
        </p:blipFill>
        <p:spPr bwMode="auto">
          <a:xfrm>
            <a:off x="5024439" y="4071942"/>
            <a:ext cx="3190878" cy="239315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500034" y="1857364"/>
            <a:ext cx="8229600" cy="3714776"/>
          </a:xfrm>
        </p:spPr>
        <p:txBody>
          <a:bodyPr>
            <a:normAutofit fontScale="85000" lnSpcReduction="20000"/>
          </a:bodyPr>
          <a:lstStyle/>
          <a:p>
            <a:pPr>
              <a:buFont typeface="Wingdings" pitchFamily="2" charset="2"/>
              <a:buChar char="q"/>
            </a:pPr>
            <a:r>
              <a:rPr lang="el-GR" sz="2000" b="1" dirty="0" smtClean="0"/>
              <a:t>Ατομικά Χαρακτηριστικά                                                                         </a:t>
            </a:r>
            <a:r>
              <a:rPr lang="el-GR" sz="2000" dirty="0" smtClean="0"/>
              <a:t>του Θύτη / του Θύματος/ των Παρατηρητών</a:t>
            </a:r>
          </a:p>
          <a:p>
            <a:pPr>
              <a:buFont typeface="Wingdings" pitchFamily="2" charset="2"/>
              <a:buChar char="q"/>
            </a:pPr>
            <a:endParaRPr lang="el-GR" sz="2000" dirty="0" smtClean="0"/>
          </a:p>
          <a:p>
            <a:pPr>
              <a:buFont typeface="Wingdings" pitchFamily="2" charset="2"/>
              <a:buChar char="q"/>
            </a:pPr>
            <a:r>
              <a:rPr lang="el-GR" sz="2000" dirty="0" smtClean="0"/>
              <a:t>χαρακτηριστικά </a:t>
            </a:r>
            <a:r>
              <a:rPr lang="el-GR" sz="2000" b="1" dirty="0" smtClean="0"/>
              <a:t>της Οικογένειας</a:t>
            </a:r>
          </a:p>
          <a:p>
            <a:pPr>
              <a:buFont typeface="Wingdings" pitchFamily="2" charset="2"/>
              <a:buChar char="q"/>
            </a:pPr>
            <a:endParaRPr lang="el-GR" sz="2000" dirty="0" smtClean="0"/>
          </a:p>
          <a:p>
            <a:pPr>
              <a:buFont typeface="Wingdings" pitchFamily="2" charset="2"/>
              <a:buChar char="q"/>
            </a:pPr>
            <a:r>
              <a:rPr lang="el-GR" sz="2000" dirty="0" smtClean="0"/>
              <a:t>χαρακτηριστικά </a:t>
            </a:r>
            <a:r>
              <a:rPr lang="el-GR" sz="2000" b="1" dirty="0" smtClean="0"/>
              <a:t>του Σχολείου</a:t>
            </a:r>
          </a:p>
          <a:p>
            <a:pPr>
              <a:buFont typeface="Wingdings" pitchFamily="2" charset="2"/>
              <a:buChar char="q"/>
            </a:pPr>
            <a:endParaRPr lang="el-GR" sz="2000" dirty="0" smtClean="0"/>
          </a:p>
          <a:p>
            <a:pPr>
              <a:buFont typeface="Wingdings" pitchFamily="2" charset="2"/>
              <a:buChar char="q"/>
            </a:pPr>
            <a:r>
              <a:rPr lang="el-GR" sz="2000" dirty="0" smtClean="0"/>
              <a:t>χαρακτηριστικά </a:t>
            </a:r>
            <a:r>
              <a:rPr lang="el-GR" sz="2000" b="1" dirty="0" smtClean="0"/>
              <a:t>της Κοινωνίας</a:t>
            </a:r>
          </a:p>
          <a:p>
            <a:pPr>
              <a:buFont typeface="Wingdings" pitchFamily="2" charset="2"/>
              <a:buChar char="q"/>
            </a:pPr>
            <a:endParaRPr lang="el-GR" sz="2000" dirty="0" smtClean="0"/>
          </a:p>
          <a:p>
            <a:pPr>
              <a:buFont typeface="Wingdings" pitchFamily="2" charset="2"/>
              <a:buChar char="q"/>
            </a:pPr>
            <a:r>
              <a:rPr lang="el-GR" sz="2000" dirty="0" smtClean="0"/>
              <a:t>Υπέρμετρη </a:t>
            </a:r>
            <a:r>
              <a:rPr lang="el-GR" sz="2000" b="1" dirty="0" smtClean="0"/>
              <a:t>Έκθεση σε Βία</a:t>
            </a:r>
          </a:p>
          <a:p>
            <a:pPr>
              <a:buFont typeface="Wingdings" pitchFamily="2" charset="2"/>
              <a:buChar char="q"/>
            </a:pPr>
            <a:endParaRPr lang="el-GR" sz="2000" b="1" dirty="0" smtClean="0"/>
          </a:p>
          <a:p>
            <a:pPr>
              <a:buFont typeface="Wingdings" pitchFamily="2" charset="2"/>
              <a:buChar char="q"/>
            </a:pPr>
            <a:r>
              <a:rPr lang="el-GR" sz="2000" b="1" dirty="0" smtClean="0"/>
              <a:t>ΜΜΕ</a:t>
            </a:r>
            <a:endParaRPr lang="el-GR" sz="2000" dirty="0" smtClean="0"/>
          </a:p>
          <a:p>
            <a:pPr>
              <a:buFont typeface="Wingdings" pitchFamily="2" charset="2"/>
              <a:buChar char="q"/>
            </a:pPr>
            <a:endParaRPr lang="el-GR" sz="2000" dirty="0" smtClean="0"/>
          </a:p>
          <a:p>
            <a:pPr>
              <a:buFont typeface="Wingdings" pitchFamily="2" charset="2"/>
              <a:buChar char="q"/>
            </a:pPr>
            <a:r>
              <a:rPr lang="el-GR" sz="2000" b="1" dirty="0" smtClean="0"/>
              <a:t>Στάση των γονιών απέναντι στους χειρισμούς του σχολείου</a:t>
            </a:r>
          </a:p>
          <a:p>
            <a:endParaRPr lang="el-GR" dirty="0" smtClean="0"/>
          </a:p>
          <a:p>
            <a:endParaRPr lang="el-GR" dirty="0"/>
          </a:p>
        </p:txBody>
      </p:sp>
      <p:sp>
        <p:nvSpPr>
          <p:cNvPr id="4" name="3 - Τίτλος"/>
          <p:cNvSpPr>
            <a:spLocks noGrp="1"/>
          </p:cNvSpPr>
          <p:nvPr>
            <p:ph type="title"/>
          </p:nvPr>
        </p:nvSpPr>
        <p:spPr/>
        <p:txBody>
          <a:bodyPr>
            <a:normAutofit fontScale="90000"/>
          </a:bodyPr>
          <a:lstStyle/>
          <a:p>
            <a:r>
              <a:rPr lang="el-GR" dirty="0" smtClean="0"/>
              <a:t>αιτίες του σχολικού εκφοβισμού</a:t>
            </a:r>
            <a:endParaRPr lang="el-GR" dirty="0"/>
          </a:p>
        </p:txBody>
      </p:sp>
      <p:pic>
        <p:nvPicPr>
          <p:cNvPr id="21506" name="Picture 2" descr="http://www.ikarditsa.gr/wp-content/uploads/2013/03/dialeksi_endosxoliki_via_7-3-2013.jpg"/>
          <p:cNvPicPr>
            <a:picLocks noChangeAspect="1" noChangeArrowheads="1"/>
          </p:cNvPicPr>
          <p:nvPr/>
        </p:nvPicPr>
        <p:blipFill>
          <a:blip r:embed="rId2"/>
          <a:srcRect/>
          <a:stretch>
            <a:fillRect/>
          </a:stretch>
        </p:blipFill>
        <p:spPr bwMode="auto">
          <a:xfrm>
            <a:off x="5643570" y="2571744"/>
            <a:ext cx="2857520" cy="215975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Irini\Desktop\ΣΧΟΛΙΚΟΣ ΕΚΦΟΒΙΣΜΟΣ\Bullying, Μάρτιος 2010, Λύκειο Ιερισσού\Bullying photos\Βαθμοί.jpg"/>
          <p:cNvPicPr>
            <a:picLocks noChangeAspect="1" noChangeArrowheads="1"/>
          </p:cNvPicPr>
          <p:nvPr/>
        </p:nvPicPr>
        <p:blipFill>
          <a:blip r:embed="rId2"/>
          <a:srcRect/>
          <a:stretch>
            <a:fillRect/>
          </a:stretch>
        </p:blipFill>
        <p:spPr bwMode="auto">
          <a:xfrm>
            <a:off x="1142976" y="928670"/>
            <a:ext cx="7219074" cy="490118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ctrTitle"/>
          </p:nvPr>
        </p:nvSpPr>
        <p:spPr>
          <a:xfrm>
            <a:off x="642910" y="3071810"/>
            <a:ext cx="7772400" cy="1829761"/>
          </a:xfrm>
        </p:spPr>
        <p:txBody>
          <a:bodyPr>
            <a:normAutofit/>
          </a:bodyPr>
          <a:lstStyle/>
          <a:p>
            <a:r>
              <a:rPr lang="el-GR" sz="4200" dirty="0" smtClean="0"/>
              <a:t>αντιμετώπιση</a:t>
            </a:r>
            <a:endParaRPr lang="el-GR" sz="4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p:txBody>
          <a:bodyPr>
            <a:normAutofit/>
          </a:bodyPr>
          <a:lstStyle/>
          <a:p>
            <a:pPr>
              <a:buNone/>
            </a:pPr>
            <a:r>
              <a:rPr lang="el-GR" sz="1800" i="1" dirty="0" smtClean="0"/>
              <a:t>Η αντιμετώπιση χρειάζεται να είναι πολυεπίπεδη και να τους εμπλέκει όλους</a:t>
            </a:r>
            <a:r>
              <a:rPr lang="en-US" sz="1800" i="1" dirty="0" smtClean="0"/>
              <a:t>:</a:t>
            </a:r>
            <a:endParaRPr lang="el-GR" sz="1800" i="1" dirty="0" smtClean="0"/>
          </a:p>
          <a:p>
            <a:pPr>
              <a:buNone/>
            </a:pPr>
            <a:endParaRPr lang="el-GR" sz="2000" dirty="0" smtClean="0"/>
          </a:p>
          <a:p>
            <a:r>
              <a:rPr lang="el-GR" sz="2000" dirty="0" smtClean="0"/>
              <a:t>διευθυντής</a:t>
            </a:r>
            <a:r>
              <a:rPr lang="en-US" sz="2000" dirty="0" smtClean="0"/>
              <a:t> </a:t>
            </a:r>
            <a:r>
              <a:rPr lang="el-GR" sz="2000" dirty="0" smtClean="0"/>
              <a:t>του σχολείου</a:t>
            </a:r>
          </a:p>
          <a:p>
            <a:r>
              <a:rPr lang="el-GR" sz="2000" dirty="0" smtClean="0"/>
              <a:t>εκπαιδευτικοί</a:t>
            </a:r>
          </a:p>
          <a:p>
            <a:r>
              <a:rPr lang="el-GR" sz="2000" dirty="0" smtClean="0"/>
              <a:t>συμμαθητές μέσα στην τάξη</a:t>
            </a:r>
          </a:p>
          <a:p>
            <a:r>
              <a:rPr lang="el-GR" sz="2000" dirty="0" smtClean="0"/>
              <a:t>γονείς του παιδιού που εκφοβίζεται</a:t>
            </a:r>
          </a:p>
          <a:p>
            <a:r>
              <a:rPr lang="el-GR" sz="2000" dirty="0" smtClean="0"/>
              <a:t>γονείς του παιδιού που εκφοβίζει</a:t>
            </a:r>
          </a:p>
          <a:p>
            <a:r>
              <a:rPr lang="el-GR" sz="2000" dirty="0" smtClean="0"/>
              <a:t>παιδί που εκφοβίζεται</a:t>
            </a:r>
          </a:p>
          <a:p>
            <a:r>
              <a:rPr lang="el-GR" sz="2000" dirty="0" smtClean="0"/>
              <a:t>παιδί που εκφοβίζει</a:t>
            </a:r>
          </a:p>
          <a:p>
            <a:r>
              <a:rPr lang="el-GR" sz="2000" dirty="0" smtClean="0"/>
              <a:t>παιδιά - παρατηρητές</a:t>
            </a:r>
          </a:p>
          <a:p>
            <a:endParaRPr lang="el-GR" dirty="0" smtClean="0"/>
          </a:p>
          <a:p>
            <a:pPr>
              <a:buNone/>
            </a:pPr>
            <a:endParaRPr lang="el-GR" dirty="0" smtClean="0"/>
          </a:p>
          <a:p>
            <a:pPr>
              <a:buNone/>
            </a:pPr>
            <a:endParaRPr lang="el-GR" dirty="0" smtClean="0"/>
          </a:p>
          <a:p>
            <a:endParaRPr lang="el-GR" dirty="0" smtClean="0"/>
          </a:p>
          <a:p>
            <a:endParaRPr lang="el-GR" dirty="0" smtClean="0"/>
          </a:p>
          <a:p>
            <a:endParaRPr lang="el-GR" dirty="0" smtClean="0"/>
          </a:p>
          <a:p>
            <a:endParaRPr lang="el-GR" dirty="0"/>
          </a:p>
        </p:txBody>
      </p:sp>
      <p:pic>
        <p:nvPicPr>
          <p:cNvPr id="3074" name="Picture 2" descr="C:\Users\Irini\Desktop\ΣΧΟΛΙΚΟΣ ΕΚΦΟΒΙΣΜΟΣ\Bullying, Μάρτιος 2010, Λύκειο Ιερισσού\Bullying photos\anti_bullying.gif"/>
          <p:cNvPicPr>
            <a:picLocks noChangeAspect="1" noChangeArrowheads="1"/>
          </p:cNvPicPr>
          <p:nvPr/>
        </p:nvPicPr>
        <p:blipFill>
          <a:blip r:embed="rId2"/>
          <a:srcRect/>
          <a:stretch>
            <a:fillRect/>
          </a:stretch>
        </p:blipFill>
        <p:spPr bwMode="auto">
          <a:xfrm>
            <a:off x="5643570" y="2356180"/>
            <a:ext cx="3057730" cy="3075560"/>
          </a:xfrm>
          <a:prstGeom prst="rect">
            <a:avLst/>
          </a:prstGeom>
          <a:noFill/>
        </p:spPr>
      </p:pic>
      <p:sp>
        <p:nvSpPr>
          <p:cNvPr id="4" name="3 - Τίτλος"/>
          <p:cNvSpPr>
            <a:spLocks noGrp="1"/>
          </p:cNvSpPr>
          <p:nvPr>
            <p:ph type="title"/>
          </p:nvPr>
        </p:nvSpPr>
        <p:spPr/>
        <p:txBody>
          <a:bodyPr/>
          <a:lstStyle/>
          <a:p>
            <a:r>
              <a:rPr lang="el-GR" dirty="0" smtClean="0"/>
              <a:t>αντιμετώπιση</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714348" y="3000372"/>
            <a:ext cx="7772400" cy="1829761"/>
          </a:xfrm>
        </p:spPr>
        <p:txBody>
          <a:bodyPr>
            <a:normAutofit/>
          </a:bodyPr>
          <a:lstStyle/>
          <a:p>
            <a:r>
              <a:rPr lang="el-GR" sz="4000" dirty="0" smtClean="0"/>
              <a:t>οι γονείς του παιδιού που εκφοβίζεται</a:t>
            </a:r>
            <a:endParaRPr lang="el-GR"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rini\Desktop\ΣΧΟΛΙΚΟΣ ΕΚΦΟΒΙΣΜΟΣ\Bullying, Μάρτιος 2010, Λύκειο Ιερισσού\Bullying photos\Cartoon-family-on-a-settee.jpg"/>
          <p:cNvPicPr>
            <a:picLocks noChangeAspect="1" noChangeArrowheads="1"/>
          </p:cNvPicPr>
          <p:nvPr/>
        </p:nvPicPr>
        <p:blipFill>
          <a:blip r:embed="rId2"/>
          <a:srcRect/>
          <a:stretch>
            <a:fillRect/>
          </a:stretch>
        </p:blipFill>
        <p:spPr bwMode="auto">
          <a:xfrm>
            <a:off x="6143636" y="4717541"/>
            <a:ext cx="2524126" cy="2140458"/>
          </a:xfrm>
          <a:prstGeom prst="rect">
            <a:avLst/>
          </a:prstGeom>
          <a:noFill/>
        </p:spPr>
      </p:pic>
      <p:sp>
        <p:nvSpPr>
          <p:cNvPr id="2" name="1 - Θέση περιεχομένου"/>
          <p:cNvSpPr>
            <a:spLocks noGrp="1"/>
          </p:cNvSpPr>
          <p:nvPr>
            <p:ph idx="1"/>
          </p:nvPr>
        </p:nvSpPr>
        <p:spPr>
          <a:xfrm>
            <a:off x="642910" y="1785926"/>
            <a:ext cx="8001056" cy="4311649"/>
          </a:xfrm>
        </p:spPr>
        <p:txBody>
          <a:bodyPr>
            <a:normAutofit/>
          </a:bodyPr>
          <a:lstStyle/>
          <a:p>
            <a:r>
              <a:rPr lang="el-GR" sz="1700" dirty="0" smtClean="0"/>
              <a:t>Ενημερωθείτε για τις προειδοποιητικές ενδείξεις του σχολικού εκφοβισμού.</a:t>
            </a:r>
          </a:p>
          <a:p>
            <a:r>
              <a:rPr lang="el-GR" sz="1700" b="1" dirty="0" smtClean="0"/>
              <a:t>Χτίστε μια ουσιαστική επικοινωνία </a:t>
            </a:r>
            <a:r>
              <a:rPr lang="el-GR" sz="1700" dirty="0" smtClean="0"/>
              <a:t>με τα παιδιά σας.</a:t>
            </a:r>
            <a:endParaRPr lang="el-GR" sz="1700" dirty="0" smtClean="0">
              <a:sym typeface="Wingdings" pitchFamily="2" charset="2"/>
            </a:endParaRPr>
          </a:p>
          <a:p>
            <a:r>
              <a:rPr lang="el-GR" sz="1700" b="1" dirty="0" smtClean="0"/>
              <a:t>Πάρτε στα σοβαρά </a:t>
            </a:r>
            <a:r>
              <a:rPr lang="el-GR" sz="1700" dirty="0" smtClean="0"/>
              <a:t>όταν το παιδί σας αναφέρει τέτοιες συμπεριφορές.</a:t>
            </a:r>
          </a:p>
          <a:p>
            <a:r>
              <a:rPr lang="el-GR" sz="1700" b="1" dirty="0" smtClean="0"/>
              <a:t>Παραμείνετε ψύχραιμοι</a:t>
            </a:r>
            <a:r>
              <a:rPr lang="el-GR" sz="1700" dirty="0" smtClean="0"/>
              <a:t>, δείξτε κατανόηση και ενδιαφέρον.</a:t>
            </a:r>
          </a:p>
          <a:p>
            <a:r>
              <a:rPr lang="el-GR" sz="1700" b="1" dirty="0" smtClean="0"/>
              <a:t>Μάθετε όσα περισσότερα μπορείτε </a:t>
            </a:r>
            <a:r>
              <a:rPr lang="el-GR" sz="1700" dirty="0" smtClean="0"/>
              <a:t>σχετικά με την κατάσταση.</a:t>
            </a:r>
          </a:p>
          <a:p>
            <a:r>
              <a:rPr lang="el-GR" sz="1700" dirty="0" smtClean="0"/>
              <a:t>Ενθαρρύνεται το παιδί να μοιραστεί μαζί σας τα συναισθήματά του.</a:t>
            </a:r>
          </a:p>
          <a:p>
            <a:pPr lvl="0"/>
            <a:r>
              <a:rPr lang="el-GR" sz="1700" dirty="0" smtClean="0"/>
              <a:t>Ανακαλύψτε τι έχει ήδη δοκιμάσει το παιδί σας για να σταματήσει τον εκφοβισμό.</a:t>
            </a:r>
          </a:p>
          <a:p>
            <a:r>
              <a:rPr lang="el-GR" sz="1700" b="1" dirty="0" smtClean="0"/>
              <a:t>Τονίστε στο παιδί ότι δεν ευθύνεται το ίδιο</a:t>
            </a:r>
            <a:r>
              <a:rPr lang="el-GR" sz="1700" dirty="0" smtClean="0"/>
              <a:t>.</a:t>
            </a:r>
          </a:p>
          <a:p>
            <a:endParaRPr lang="el-GR" sz="5500" dirty="0" smtClean="0"/>
          </a:p>
          <a:p>
            <a:endParaRPr lang="el-GR" dirty="0"/>
          </a:p>
        </p:txBody>
      </p:sp>
      <p:sp>
        <p:nvSpPr>
          <p:cNvPr id="3" name="2 - Τίτλος"/>
          <p:cNvSpPr>
            <a:spLocks noGrp="1"/>
          </p:cNvSpPr>
          <p:nvPr>
            <p:ph type="title"/>
          </p:nvPr>
        </p:nvSpPr>
        <p:spPr/>
        <p:txBody>
          <a:bodyPr>
            <a:normAutofit/>
          </a:bodyPr>
          <a:lstStyle/>
          <a:p>
            <a:pPr algn="ctr"/>
            <a:r>
              <a:rPr lang="el-GR" sz="3400" dirty="0" smtClean="0"/>
              <a:t>Τι να κάνουν οι γονείς του παιδιού που εκφοβίζεται…</a:t>
            </a:r>
            <a:endParaRPr lang="el-GR"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p:cTn id="27"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p:cTn id="37" dur="500" decel="50000" fill="hold">
                                          <p:stCondLst>
                                            <p:cond delay="0"/>
                                          </p:stCondLst>
                                        </p:cTn>
                                        <p:tgtEl>
                                          <p:spTgt spid="2">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
                                            <p:txEl>
                                              <p:pRg st="3" end="3"/>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 calcmode="lin" valueType="num">
                                      <p:cBhvr>
                                        <p:cTn id="47" dur="500" decel="50000" fill="hold">
                                          <p:stCondLst>
                                            <p:cond delay="0"/>
                                          </p:stCondLst>
                                        </p:cTn>
                                        <p:tgtEl>
                                          <p:spTgt spid="2">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
                                            <p:txEl>
                                              <p:pRg st="4" end="4"/>
                                            </p:txEl>
                                          </p:spTgt>
                                        </p:tgtEl>
                                      </p:cBhvr>
                                    </p:animEffect>
                                  </p:childTnLst>
                                </p:cTn>
                              </p:par>
                              <p:par>
                                <p:cTn id="55" presetID="25" presetClass="entr" presetSubtype="0" fill="hold" nodeType="withEffect">
                                  <p:stCondLst>
                                    <p:cond delay="0"/>
                                  </p:stCondLst>
                                  <p:childTnLst>
                                    <p:set>
                                      <p:cBhvr>
                                        <p:cTn id="56" dur="1" fill="hold">
                                          <p:stCondLst>
                                            <p:cond delay="0"/>
                                          </p:stCondLst>
                                        </p:cTn>
                                        <p:tgtEl>
                                          <p:spTgt spid="2">
                                            <p:txEl>
                                              <p:pRg st="5" end="5"/>
                                            </p:txEl>
                                          </p:spTgt>
                                        </p:tgtEl>
                                        <p:attrNameLst>
                                          <p:attrName>style.visibility</p:attrName>
                                        </p:attrNameLst>
                                      </p:cBhvr>
                                      <p:to>
                                        <p:strVal val="visible"/>
                                      </p:to>
                                    </p:set>
                                    <p:anim calcmode="lin" valueType="num">
                                      <p:cBhvr>
                                        <p:cTn id="57" dur="500" decel="50000" fill="hold">
                                          <p:stCondLst>
                                            <p:cond delay="0"/>
                                          </p:stCondLst>
                                        </p:cTn>
                                        <p:tgtEl>
                                          <p:spTgt spid="2">
                                            <p:txEl>
                                              <p:pRg st="5" end="5"/>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txEl>
                                              <p:pRg st="5" end="5"/>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txEl>
                                              <p:pRg st="5" end="5"/>
                                            </p:txEl>
                                          </p:spTgt>
                                        </p:tgtEl>
                                        <p:attrNameLst>
                                          <p:attrName>ppt_w</p:attrName>
                                        </p:attrNameLst>
                                      </p:cBhvr>
                                      <p:tavLst>
                                        <p:tav tm="0">
                                          <p:val>
                                            <p:strVal val="#ppt_w*.05"/>
                                          </p:val>
                                        </p:tav>
                                        <p:tav tm="100000">
                                          <p:val>
                                            <p:strVal val="#ppt_w"/>
                                          </p:val>
                                        </p:tav>
                                      </p:tavLst>
                                    </p:anim>
                                    <p:anim calcmode="lin" valueType="num">
                                      <p:cBhvr>
                                        <p:cTn id="60" dur="1000" fill="hold"/>
                                        <p:tgtEl>
                                          <p:spTgt spid="2">
                                            <p:txEl>
                                              <p:pRg st="5" end="5"/>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txEl>
                                              <p:pRg st="5" end="5"/>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txEl>
                                              <p:pRg st="5" end="5"/>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txEl>
                                              <p:pRg st="5" end="5"/>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txEl>
                                              <p:pRg st="5" end="5"/>
                                            </p:txEl>
                                          </p:spTgt>
                                        </p:tgtEl>
                                      </p:cBhvr>
                                    </p:animEffect>
                                  </p:childTnLst>
                                </p:cTn>
                              </p:par>
                              <p:par>
                                <p:cTn id="65" presetID="25" presetClass="entr" presetSubtype="0" fill="hold" nodeType="withEffect">
                                  <p:stCondLst>
                                    <p:cond delay="0"/>
                                  </p:stCondLst>
                                  <p:childTnLst>
                                    <p:set>
                                      <p:cBhvr>
                                        <p:cTn id="66" dur="1" fill="hold">
                                          <p:stCondLst>
                                            <p:cond delay="0"/>
                                          </p:stCondLst>
                                        </p:cTn>
                                        <p:tgtEl>
                                          <p:spTgt spid="2">
                                            <p:txEl>
                                              <p:pRg st="6" end="6"/>
                                            </p:txEl>
                                          </p:spTgt>
                                        </p:tgtEl>
                                        <p:attrNameLst>
                                          <p:attrName>style.visibility</p:attrName>
                                        </p:attrNameLst>
                                      </p:cBhvr>
                                      <p:to>
                                        <p:strVal val="visible"/>
                                      </p:to>
                                    </p:set>
                                    <p:anim calcmode="lin" valueType="num">
                                      <p:cBhvr>
                                        <p:cTn id="67" dur="500" decel="50000" fill="hold">
                                          <p:stCondLst>
                                            <p:cond delay="0"/>
                                          </p:stCondLst>
                                        </p:cTn>
                                        <p:tgtEl>
                                          <p:spTgt spid="2">
                                            <p:txEl>
                                              <p:pRg st="6" end="6"/>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
                                            <p:txEl>
                                              <p:pRg st="6" end="6"/>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
                                            <p:txEl>
                                              <p:pRg st="6" end="6"/>
                                            </p:txEl>
                                          </p:spTgt>
                                        </p:tgtEl>
                                        <p:attrNameLst>
                                          <p:attrName>ppt_w</p:attrName>
                                        </p:attrNameLst>
                                      </p:cBhvr>
                                      <p:tavLst>
                                        <p:tav tm="0">
                                          <p:val>
                                            <p:strVal val="#ppt_w*.05"/>
                                          </p:val>
                                        </p:tav>
                                        <p:tav tm="100000">
                                          <p:val>
                                            <p:strVal val="#ppt_w"/>
                                          </p:val>
                                        </p:tav>
                                      </p:tavLst>
                                    </p:anim>
                                    <p:anim calcmode="lin" valueType="num">
                                      <p:cBhvr>
                                        <p:cTn id="70" dur="1000" fill="hold"/>
                                        <p:tgtEl>
                                          <p:spTgt spid="2">
                                            <p:txEl>
                                              <p:pRg st="6" end="6"/>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
                                            <p:txEl>
                                              <p:pRg st="6" end="6"/>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
                                            <p:txEl>
                                              <p:pRg st="6" end="6"/>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
                                            <p:txEl>
                                              <p:pRg st="6" end="6"/>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
                                            <p:txEl>
                                              <p:pRg st="6" end="6"/>
                                            </p:txEl>
                                          </p:spTgt>
                                        </p:tgtEl>
                                      </p:cBhvr>
                                    </p:animEffect>
                                  </p:childTnLst>
                                </p:cTn>
                              </p:par>
                              <p:par>
                                <p:cTn id="75" presetID="25" presetClass="entr" presetSubtype="0" fill="hold" nodeType="withEffect">
                                  <p:stCondLst>
                                    <p:cond delay="0"/>
                                  </p:stCondLst>
                                  <p:childTnLst>
                                    <p:set>
                                      <p:cBhvr>
                                        <p:cTn id="76" dur="1" fill="hold">
                                          <p:stCondLst>
                                            <p:cond delay="0"/>
                                          </p:stCondLst>
                                        </p:cTn>
                                        <p:tgtEl>
                                          <p:spTgt spid="2">
                                            <p:txEl>
                                              <p:pRg st="7" end="7"/>
                                            </p:txEl>
                                          </p:spTgt>
                                        </p:tgtEl>
                                        <p:attrNameLst>
                                          <p:attrName>style.visibility</p:attrName>
                                        </p:attrNameLst>
                                      </p:cBhvr>
                                      <p:to>
                                        <p:strVal val="visible"/>
                                      </p:to>
                                    </p:set>
                                    <p:anim calcmode="lin" valueType="num">
                                      <p:cBhvr>
                                        <p:cTn id="77" dur="500" decel="50000" fill="hold">
                                          <p:stCondLst>
                                            <p:cond delay="0"/>
                                          </p:stCondLst>
                                        </p:cTn>
                                        <p:tgtEl>
                                          <p:spTgt spid="2">
                                            <p:txEl>
                                              <p:pRg st="7" end="7"/>
                                            </p:txEl>
                                          </p:spTgt>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2">
                                            <p:txEl>
                                              <p:pRg st="7" end="7"/>
                                            </p:txEl>
                                          </p:spTgt>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2">
                                            <p:txEl>
                                              <p:pRg st="7" end="7"/>
                                            </p:txEl>
                                          </p:spTgt>
                                        </p:tgtEl>
                                        <p:attrNameLst>
                                          <p:attrName>ppt_w</p:attrName>
                                        </p:attrNameLst>
                                      </p:cBhvr>
                                      <p:tavLst>
                                        <p:tav tm="0">
                                          <p:val>
                                            <p:strVal val="#ppt_w*.05"/>
                                          </p:val>
                                        </p:tav>
                                        <p:tav tm="100000">
                                          <p:val>
                                            <p:strVal val="#ppt_w"/>
                                          </p:val>
                                        </p:tav>
                                      </p:tavLst>
                                    </p:anim>
                                    <p:anim calcmode="lin" valueType="num">
                                      <p:cBhvr>
                                        <p:cTn id="80" dur="1000" fill="hold"/>
                                        <p:tgtEl>
                                          <p:spTgt spid="2">
                                            <p:txEl>
                                              <p:pRg st="7" end="7"/>
                                            </p:txEl>
                                          </p:spTgt>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2">
                                            <p:txEl>
                                              <p:pRg st="7" end="7"/>
                                            </p:txEl>
                                          </p:spTgt>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2">
                                            <p:txEl>
                                              <p:pRg st="7" end="7"/>
                                            </p:txEl>
                                          </p:spTgt>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2">
                                            <p:txEl>
                                              <p:pRg st="7" end="7"/>
                                            </p:txEl>
                                          </p:spTgt>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Irini\Desktop\ΣΧΟΛΙΚΟΣ ΕΚΦΟΒΙΣΜΟΣ\Bullying, Μάρτιος 2010, Λύκειο Ιερισσού\Bullying photos\065022f1747582dbd57a5745e4ee533e.jpg"/>
          <p:cNvPicPr>
            <a:picLocks noChangeAspect="1" noChangeArrowheads="1"/>
          </p:cNvPicPr>
          <p:nvPr/>
        </p:nvPicPr>
        <p:blipFill>
          <a:blip r:embed="rId2"/>
          <a:srcRect/>
          <a:stretch>
            <a:fillRect/>
          </a:stretch>
        </p:blipFill>
        <p:spPr bwMode="auto">
          <a:xfrm>
            <a:off x="4214810" y="4577972"/>
            <a:ext cx="2319338" cy="2280028"/>
          </a:xfrm>
          <a:prstGeom prst="rect">
            <a:avLst/>
          </a:prstGeom>
          <a:noFill/>
        </p:spPr>
      </p:pic>
      <p:sp>
        <p:nvSpPr>
          <p:cNvPr id="6" name="1 - Θέση περιεχομένου"/>
          <p:cNvSpPr txBox="1">
            <a:spLocks/>
          </p:cNvSpPr>
          <p:nvPr/>
        </p:nvSpPr>
        <p:spPr>
          <a:xfrm>
            <a:off x="642910" y="1928802"/>
            <a:ext cx="7643866" cy="3286148"/>
          </a:xfrm>
          <a:prstGeom prst="rect">
            <a:avLst/>
          </a:prstGeom>
        </p:spPr>
        <p:txBody>
          <a:bodyPr vert="horz">
            <a:normAutofit fontScale="92500"/>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l-GR" sz="1800" b="1" i="0" u="none" strike="noStrike" kern="1200" cap="none" spc="0" normalizeH="0" baseline="0" noProof="0" dirty="0" smtClean="0">
                <a:ln>
                  <a:noFill/>
                </a:ln>
                <a:solidFill>
                  <a:schemeClr val="tx1"/>
                </a:solidFill>
                <a:effectLst/>
                <a:uLnTx/>
                <a:uFillTx/>
                <a:latin typeface="+mn-lt"/>
                <a:ea typeface="+mn-ea"/>
                <a:cs typeface="+mn-cs"/>
              </a:rPr>
              <a:t>Επικοινωνήστε με το σχολείο </a:t>
            </a:r>
            <a:r>
              <a:rPr kumimoji="0" lang="el-GR" sz="1800" i="0" u="none" strike="noStrike" kern="1200" cap="none" spc="0" normalizeH="0" baseline="0" noProof="0" dirty="0" smtClean="0">
                <a:ln>
                  <a:noFill/>
                </a:ln>
                <a:solidFill>
                  <a:schemeClr val="tx1"/>
                </a:solidFill>
                <a:effectLst/>
                <a:uLnTx/>
                <a:uFillTx/>
                <a:latin typeface="+mn-lt"/>
                <a:ea typeface="+mn-ea"/>
                <a:cs typeface="+mn-cs"/>
              </a:rPr>
              <a:t>και συνεργαστείτε στενά μαζί τους.</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l-GR" sz="1800" i="0" u="none" strike="noStrike" kern="1200" cap="none" spc="0" normalizeH="0" baseline="0" noProof="0" dirty="0" smtClean="0">
                <a:ln>
                  <a:noFill/>
                </a:ln>
                <a:solidFill>
                  <a:schemeClr val="tx1"/>
                </a:solidFill>
                <a:effectLst/>
                <a:uLnTx/>
                <a:uFillTx/>
                <a:latin typeface="+mn-lt"/>
                <a:ea typeface="+mn-ea"/>
                <a:cs typeface="+mn-cs"/>
              </a:rPr>
              <a:t>Μην επικοινωνήσετε από μόνοι σας με τους γονείς του θύτη.</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l-GR" sz="1800" b="1" i="0" u="none" strike="noStrike" kern="1200" cap="none" spc="0" normalizeH="0" baseline="0" noProof="0" dirty="0" smtClean="0">
                <a:ln>
                  <a:noFill/>
                </a:ln>
                <a:solidFill>
                  <a:schemeClr val="tx1"/>
                </a:solidFill>
                <a:effectLst/>
                <a:uLnTx/>
                <a:uFillTx/>
                <a:latin typeface="+mn-lt"/>
                <a:ea typeface="+mn-ea"/>
                <a:cs typeface="+mn-cs"/>
              </a:rPr>
              <a:t>Διδάξτε στο παιδί πώς να αντιμετωπίζει τον σχολικό εκφοβισμό.</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l-GR" sz="1800" i="0" u="none" strike="noStrike" kern="1200" cap="none" spc="0" normalizeH="0" baseline="0" noProof="0" dirty="0" smtClean="0">
                <a:ln>
                  <a:noFill/>
                </a:ln>
                <a:solidFill>
                  <a:schemeClr val="tx1"/>
                </a:solidFill>
                <a:effectLst/>
                <a:uLnTx/>
                <a:uFillTx/>
                <a:latin typeface="+mn-lt"/>
                <a:ea typeface="+mn-ea"/>
                <a:cs typeface="+mn-cs"/>
              </a:rPr>
              <a:t>Διερευνήστε γιατί γίνεται «εύκολος στόχος».</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l-GR" sz="1800" b="1" i="0" u="none" strike="noStrike" kern="1200" cap="none" spc="0" normalizeH="0" baseline="0" noProof="0" dirty="0" smtClean="0">
                <a:ln>
                  <a:noFill/>
                </a:ln>
                <a:solidFill>
                  <a:schemeClr val="tx1"/>
                </a:solidFill>
                <a:effectLst/>
                <a:uLnTx/>
                <a:uFillTx/>
                <a:latin typeface="+mn-lt"/>
                <a:ea typeface="+mn-ea"/>
                <a:cs typeface="+mn-cs"/>
              </a:rPr>
              <a:t>Ενισχύστε την αυτοπεποίθησή του.</a:t>
            </a:r>
            <a:endParaRPr lang="el-GR" b="1" dirty="0" smtClean="0"/>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l-GR" b="1" dirty="0" smtClean="0"/>
              <a:t>Συμβουλευτείτε κάποιον ειδικό ψυχικής υγείας.</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l-GR" dirty="0" smtClean="0"/>
              <a:t>Μην αφήνετε το παιδί να διαχειριστεί την κατάσταση μόνο του.</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l-GR" dirty="0" smtClean="0"/>
              <a:t>Παρακολουθείτε την εξέλιξη της                  κατάστασης.</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l-GR" sz="1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l-GR" sz="1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l-G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l-G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l-G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1 - Θέση περιεχομένου"/>
          <p:cNvSpPr>
            <a:spLocks noGrp="1"/>
          </p:cNvSpPr>
          <p:nvPr>
            <p:ph idx="1"/>
          </p:nvPr>
        </p:nvSpPr>
        <p:spPr>
          <a:xfrm>
            <a:off x="4214810" y="4286256"/>
            <a:ext cx="4143404" cy="2000264"/>
          </a:xfrm>
        </p:spPr>
        <p:txBody>
          <a:bodyPr>
            <a:normAutofit/>
          </a:bodyPr>
          <a:lstStyle/>
          <a:p>
            <a:pPr>
              <a:buNone/>
            </a:pPr>
            <a:endParaRPr lang="el-GR" sz="1800" dirty="0" smtClean="0"/>
          </a:p>
          <a:p>
            <a:endParaRPr lang="el-GR" dirty="0" smtClean="0"/>
          </a:p>
          <a:p>
            <a:endParaRPr lang="el-GR" dirty="0"/>
          </a:p>
        </p:txBody>
      </p:sp>
      <p:sp>
        <p:nvSpPr>
          <p:cNvPr id="3" name="2 - Τίτλος"/>
          <p:cNvSpPr>
            <a:spLocks noGrp="1"/>
          </p:cNvSpPr>
          <p:nvPr>
            <p:ph type="title"/>
          </p:nvPr>
        </p:nvSpPr>
        <p:spPr/>
        <p:txBody>
          <a:bodyPr>
            <a:normAutofit/>
          </a:bodyPr>
          <a:lstStyle/>
          <a:p>
            <a:pPr algn="ctr"/>
            <a:r>
              <a:rPr lang="el-GR" sz="3400" dirty="0" smtClean="0"/>
              <a:t>Τι να κάνουν οι γονείς του παιδιού που εκφοβίζεται…</a:t>
            </a:r>
            <a:endParaRPr lang="el-GR"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p:cTn id="17" dur="50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5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p:cTn id="37" dur="500" decel="50000" fill="hold">
                                          <p:stCondLst>
                                            <p:cond delay="0"/>
                                          </p:stCondLst>
                                        </p:cTn>
                                        <p:tgtEl>
                                          <p:spTgt spid="6">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6">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6">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6">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6">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6">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6">
                                            <p:txEl>
                                              <p:pRg st="3" end="3"/>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p:cTn id="47" dur="500" decel="50000" fill="hold">
                                          <p:stCondLst>
                                            <p:cond delay="0"/>
                                          </p:stCondLst>
                                        </p:cTn>
                                        <p:tgtEl>
                                          <p:spTgt spid="6">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6">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6">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6">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6">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6">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6">
                                            <p:txEl>
                                              <p:pRg st="4" end="4"/>
                                            </p:txEl>
                                          </p:spTgt>
                                        </p:tgtEl>
                                      </p:cBhvr>
                                    </p:animEffect>
                                  </p:childTnLst>
                                </p:cTn>
                              </p:par>
                              <p:par>
                                <p:cTn id="55" presetID="25" presetClass="entr" presetSubtype="0" fill="hold" nodeType="with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 calcmode="lin" valueType="num">
                                      <p:cBhvr>
                                        <p:cTn id="57" dur="500" decel="50000" fill="hold">
                                          <p:stCondLst>
                                            <p:cond delay="0"/>
                                          </p:stCondLst>
                                        </p:cTn>
                                        <p:tgtEl>
                                          <p:spTgt spid="6">
                                            <p:txEl>
                                              <p:pRg st="5" end="5"/>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6">
                                            <p:txEl>
                                              <p:pRg st="5" end="5"/>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6">
                                            <p:txEl>
                                              <p:pRg st="5" end="5"/>
                                            </p:txEl>
                                          </p:spTgt>
                                        </p:tgtEl>
                                        <p:attrNameLst>
                                          <p:attrName>ppt_w</p:attrName>
                                        </p:attrNameLst>
                                      </p:cBhvr>
                                      <p:tavLst>
                                        <p:tav tm="0">
                                          <p:val>
                                            <p:strVal val="#ppt_w*.05"/>
                                          </p:val>
                                        </p:tav>
                                        <p:tav tm="100000">
                                          <p:val>
                                            <p:strVal val="#ppt_w"/>
                                          </p:val>
                                        </p:tav>
                                      </p:tavLst>
                                    </p:anim>
                                    <p:anim calcmode="lin" valueType="num">
                                      <p:cBhvr>
                                        <p:cTn id="60" dur="1000" fill="hold"/>
                                        <p:tgtEl>
                                          <p:spTgt spid="6">
                                            <p:txEl>
                                              <p:pRg st="5" end="5"/>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6">
                                            <p:txEl>
                                              <p:pRg st="5" end="5"/>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6">
                                            <p:txEl>
                                              <p:pRg st="5" end="5"/>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6">
                                            <p:txEl>
                                              <p:pRg st="5" end="5"/>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6">
                                            <p:txEl>
                                              <p:pRg st="5" end="5"/>
                                            </p:txEl>
                                          </p:spTgt>
                                        </p:tgtEl>
                                      </p:cBhvr>
                                    </p:animEffect>
                                  </p:childTnLst>
                                </p:cTn>
                              </p:par>
                              <p:par>
                                <p:cTn id="65" presetID="25" presetClass="entr" presetSubtype="0" fill="hold" nodeType="with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 calcmode="lin" valueType="num">
                                      <p:cBhvr>
                                        <p:cTn id="67" dur="500" decel="50000" fill="hold">
                                          <p:stCondLst>
                                            <p:cond delay="0"/>
                                          </p:stCondLst>
                                        </p:cTn>
                                        <p:tgtEl>
                                          <p:spTgt spid="6">
                                            <p:txEl>
                                              <p:pRg st="6" end="6"/>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6">
                                            <p:txEl>
                                              <p:pRg st="6" end="6"/>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6">
                                            <p:txEl>
                                              <p:pRg st="6" end="6"/>
                                            </p:txEl>
                                          </p:spTgt>
                                        </p:tgtEl>
                                        <p:attrNameLst>
                                          <p:attrName>ppt_w</p:attrName>
                                        </p:attrNameLst>
                                      </p:cBhvr>
                                      <p:tavLst>
                                        <p:tav tm="0">
                                          <p:val>
                                            <p:strVal val="#ppt_w*.05"/>
                                          </p:val>
                                        </p:tav>
                                        <p:tav tm="100000">
                                          <p:val>
                                            <p:strVal val="#ppt_w"/>
                                          </p:val>
                                        </p:tav>
                                      </p:tavLst>
                                    </p:anim>
                                    <p:anim calcmode="lin" valueType="num">
                                      <p:cBhvr>
                                        <p:cTn id="70" dur="1000" fill="hold"/>
                                        <p:tgtEl>
                                          <p:spTgt spid="6">
                                            <p:txEl>
                                              <p:pRg st="6" end="6"/>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6">
                                            <p:txEl>
                                              <p:pRg st="6" end="6"/>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6">
                                            <p:txEl>
                                              <p:pRg st="6" end="6"/>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6">
                                            <p:txEl>
                                              <p:pRg st="6" end="6"/>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6">
                                            <p:txEl>
                                              <p:pRg st="6" end="6"/>
                                            </p:txEl>
                                          </p:spTgt>
                                        </p:tgtEl>
                                      </p:cBhvr>
                                    </p:animEffect>
                                  </p:childTnLst>
                                </p:cTn>
                              </p:par>
                              <p:par>
                                <p:cTn id="75" presetID="25" presetClass="entr" presetSubtype="0" fill="hold" nodeType="withEffect">
                                  <p:stCondLst>
                                    <p:cond delay="0"/>
                                  </p:stCondLst>
                                  <p:childTnLst>
                                    <p:set>
                                      <p:cBhvr>
                                        <p:cTn id="76" dur="1" fill="hold">
                                          <p:stCondLst>
                                            <p:cond delay="0"/>
                                          </p:stCondLst>
                                        </p:cTn>
                                        <p:tgtEl>
                                          <p:spTgt spid="6">
                                            <p:txEl>
                                              <p:pRg st="7" end="7"/>
                                            </p:txEl>
                                          </p:spTgt>
                                        </p:tgtEl>
                                        <p:attrNameLst>
                                          <p:attrName>style.visibility</p:attrName>
                                        </p:attrNameLst>
                                      </p:cBhvr>
                                      <p:to>
                                        <p:strVal val="visible"/>
                                      </p:to>
                                    </p:set>
                                    <p:anim calcmode="lin" valueType="num">
                                      <p:cBhvr>
                                        <p:cTn id="77" dur="500" decel="50000" fill="hold">
                                          <p:stCondLst>
                                            <p:cond delay="0"/>
                                          </p:stCondLst>
                                        </p:cTn>
                                        <p:tgtEl>
                                          <p:spTgt spid="6">
                                            <p:txEl>
                                              <p:pRg st="7" end="7"/>
                                            </p:txEl>
                                          </p:spTgt>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6">
                                            <p:txEl>
                                              <p:pRg st="7" end="7"/>
                                            </p:txEl>
                                          </p:spTgt>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6">
                                            <p:txEl>
                                              <p:pRg st="7" end="7"/>
                                            </p:txEl>
                                          </p:spTgt>
                                        </p:tgtEl>
                                        <p:attrNameLst>
                                          <p:attrName>ppt_w</p:attrName>
                                        </p:attrNameLst>
                                      </p:cBhvr>
                                      <p:tavLst>
                                        <p:tav tm="0">
                                          <p:val>
                                            <p:strVal val="#ppt_w*.05"/>
                                          </p:val>
                                        </p:tav>
                                        <p:tav tm="100000">
                                          <p:val>
                                            <p:strVal val="#ppt_w"/>
                                          </p:val>
                                        </p:tav>
                                      </p:tavLst>
                                    </p:anim>
                                    <p:anim calcmode="lin" valueType="num">
                                      <p:cBhvr>
                                        <p:cTn id="80" dur="1000" fill="hold"/>
                                        <p:tgtEl>
                                          <p:spTgt spid="6">
                                            <p:txEl>
                                              <p:pRg st="7" end="7"/>
                                            </p:txEl>
                                          </p:spTgt>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6">
                                            <p:txEl>
                                              <p:pRg st="7" end="7"/>
                                            </p:txEl>
                                          </p:spTgt>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6">
                                            <p:txEl>
                                              <p:pRg st="7" end="7"/>
                                            </p:txEl>
                                          </p:spTgt>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6">
                                            <p:txEl>
                                              <p:pRg st="7" end="7"/>
                                            </p:txEl>
                                          </p:spTgt>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642910" y="3071810"/>
            <a:ext cx="7772400" cy="1829761"/>
          </a:xfrm>
        </p:spPr>
        <p:txBody>
          <a:bodyPr>
            <a:normAutofit/>
          </a:bodyPr>
          <a:lstStyle/>
          <a:p>
            <a:r>
              <a:rPr lang="el-GR" sz="4000" dirty="0" smtClean="0"/>
              <a:t>οι γονείς του παιδιού που εκφοβίζει</a:t>
            </a:r>
            <a:endParaRPr lang="el-GR"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endParaRPr lang="el-GR" sz="2000" dirty="0" smtClean="0"/>
          </a:p>
          <a:p>
            <a:r>
              <a:rPr lang="el-GR" sz="2000" dirty="0" smtClean="0"/>
              <a:t>Το σύνηθες πείραγμα των παιδιών μεταξύ τους.</a:t>
            </a:r>
          </a:p>
          <a:p>
            <a:endParaRPr lang="el-GR" sz="2000" dirty="0" smtClean="0"/>
          </a:p>
          <a:p>
            <a:r>
              <a:rPr lang="el-GR" sz="2000" dirty="0" smtClean="0"/>
              <a:t>Οι περιστασιακοί καβγάδες και οι τσακωμοί ανάμεσα σε παιδιά που έχουν την ίδια πάνω-κάτω ηλικία ή την ίδια ψυχική και σωματική δύναμη</a:t>
            </a:r>
            <a:r>
              <a:rPr lang="en-US" sz="2000" dirty="0" smtClean="0"/>
              <a:t>.</a:t>
            </a:r>
            <a:endParaRPr lang="el-GR" sz="2000" dirty="0" smtClean="0"/>
          </a:p>
          <a:p>
            <a:endParaRPr lang="el-GR" sz="2000" dirty="0" smtClean="0"/>
          </a:p>
        </p:txBody>
      </p:sp>
      <p:sp>
        <p:nvSpPr>
          <p:cNvPr id="3" name="2 - Τίτλος"/>
          <p:cNvSpPr>
            <a:spLocks noGrp="1"/>
          </p:cNvSpPr>
          <p:nvPr>
            <p:ph type="title"/>
          </p:nvPr>
        </p:nvSpPr>
        <p:spPr/>
        <p:txBody>
          <a:bodyPr/>
          <a:lstStyle/>
          <a:p>
            <a:r>
              <a:rPr lang="el-GR" dirty="0" smtClean="0"/>
              <a:t>εκφοβισμός </a:t>
            </a:r>
            <a:r>
              <a:rPr lang="el-GR" u="sng" dirty="0" smtClean="0"/>
              <a:t>δεν</a:t>
            </a:r>
            <a:r>
              <a:rPr lang="el-GR" dirty="0" smtClean="0"/>
              <a:t> είναι:</a:t>
            </a:r>
            <a:endParaRPr lang="el-GR" dirty="0"/>
          </a:p>
        </p:txBody>
      </p:sp>
      <p:pic>
        <p:nvPicPr>
          <p:cNvPr id="55298" name="Picture 2" descr="C:\Users\Irini\Desktop\ΣΧΟΛΙΚΟΣ ΕΚΦΟΒΙΣΜΟΣ\Bullying, Μάρτιος 2010, Λύκειο Ιερισσού\Bullying photos\sxolikos-ekfovismos-192x180.jpg"/>
          <p:cNvPicPr>
            <a:picLocks noChangeAspect="1" noChangeArrowheads="1"/>
          </p:cNvPicPr>
          <p:nvPr/>
        </p:nvPicPr>
        <p:blipFill>
          <a:blip r:embed="rId2"/>
          <a:srcRect/>
          <a:stretch>
            <a:fillRect/>
          </a:stretch>
        </p:blipFill>
        <p:spPr bwMode="auto">
          <a:xfrm>
            <a:off x="5357818" y="3857628"/>
            <a:ext cx="2786082" cy="261195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rini\Desktop\ΣΧΟΛΙΚΟΣ ΕΚΦΟΒΙΣΜΟΣ\Bullying, Μάρτιος 2010, Λύκειο Ιερισσού\Bullying photos\images (8).jpg"/>
          <p:cNvPicPr>
            <a:picLocks noChangeAspect="1" noChangeArrowheads="1"/>
          </p:cNvPicPr>
          <p:nvPr/>
        </p:nvPicPr>
        <p:blipFill>
          <a:blip r:embed="rId2"/>
          <a:srcRect/>
          <a:stretch>
            <a:fillRect/>
          </a:stretch>
        </p:blipFill>
        <p:spPr bwMode="auto">
          <a:xfrm>
            <a:off x="6374150" y="4929198"/>
            <a:ext cx="2769850" cy="1928801"/>
          </a:xfrm>
          <a:prstGeom prst="rect">
            <a:avLst/>
          </a:prstGeom>
          <a:noFill/>
        </p:spPr>
      </p:pic>
      <p:sp>
        <p:nvSpPr>
          <p:cNvPr id="2" name="1 - Θέση περιεχομένου"/>
          <p:cNvSpPr>
            <a:spLocks noGrp="1"/>
          </p:cNvSpPr>
          <p:nvPr>
            <p:ph idx="1"/>
          </p:nvPr>
        </p:nvSpPr>
        <p:spPr>
          <a:xfrm>
            <a:off x="428596" y="1928802"/>
            <a:ext cx="8229600" cy="4525963"/>
          </a:xfrm>
        </p:spPr>
        <p:txBody>
          <a:bodyPr>
            <a:normAutofit/>
          </a:bodyPr>
          <a:lstStyle/>
          <a:p>
            <a:r>
              <a:rPr lang="el-GR" sz="1600" b="1" dirty="0" smtClean="0"/>
              <a:t>Σταματήστε το παιδί</a:t>
            </a:r>
            <a:r>
              <a:rPr lang="el-GR" sz="1600" dirty="0" smtClean="0"/>
              <a:t> αμέσως μόλις παρατηρείτε μια επιθετική συμπεριφορά.</a:t>
            </a:r>
          </a:p>
          <a:p>
            <a:r>
              <a:rPr lang="el-GR" sz="1600" b="1" dirty="0" smtClean="0"/>
              <a:t>Πάρτε στα σοβαρά την κατάσταση!</a:t>
            </a:r>
            <a:endParaRPr lang="el-GR" sz="1600" i="1" dirty="0" smtClean="0"/>
          </a:p>
          <a:p>
            <a:r>
              <a:rPr lang="el-GR" sz="1600" dirty="0" smtClean="0"/>
              <a:t>Προσπαθήστε να</a:t>
            </a:r>
            <a:r>
              <a:rPr lang="el-GR" sz="1600" b="1" dirty="0" smtClean="0"/>
              <a:t> καταλάβετε για ποιους λόγους</a:t>
            </a:r>
            <a:r>
              <a:rPr lang="el-GR" sz="1600" dirty="0" smtClean="0"/>
              <a:t> </a:t>
            </a:r>
            <a:r>
              <a:rPr lang="el-GR" sz="1600" b="1" dirty="0" smtClean="0"/>
              <a:t>εμφανίζει τη συγκεκριμένη συμπεριφορά.</a:t>
            </a:r>
          </a:p>
          <a:p>
            <a:r>
              <a:rPr lang="el-GR" sz="1600" b="1" dirty="0" smtClean="0"/>
              <a:t>Προτρέψτε το να επανορθώσει.</a:t>
            </a:r>
            <a:endParaRPr lang="el-GR" sz="1600" dirty="0" smtClean="0"/>
          </a:p>
          <a:p>
            <a:r>
              <a:rPr lang="el-GR" sz="1600" b="1" dirty="0" smtClean="0"/>
              <a:t>Διδάξτε του τρόπους επίλυσης των συγκρούσεων, χωρίς βία.</a:t>
            </a:r>
          </a:p>
          <a:p>
            <a:r>
              <a:rPr lang="el-GR" sz="1600" dirty="0" smtClean="0"/>
              <a:t>Βοηθήστε το να βρει δημιουργικές διεξόδους στην επιθετικότητά του.</a:t>
            </a:r>
          </a:p>
          <a:p>
            <a:r>
              <a:rPr lang="el-GR" sz="1600" b="1" dirty="0" smtClean="0"/>
              <a:t>Μη χτυπάτε τα παιδιά ως τιμωρία για την επιθετική τους συμπεριφορά!</a:t>
            </a:r>
          </a:p>
          <a:p>
            <a:r>
              <a:rPr lang="el-GR" sz="1600" dirty="0" smtClean="0"/>
              <a:t>Μην αποδέχεστε εκφοβιστικές συμπεριφορές μέσα στην οικογένειά σας. </a:t>
            </a:r>
          </a:p>
          <a:p>
            <a:r>
              <a:rPr lang="el-GR" sz="1600" dirty="0" smtClean="0"/>
              <a:t>Προσπαθήστε να διατηρήσετε ένα ήρεμο και ασφαλές                                    κλίμα μέσα στο σπίτι.</a:t>
            </a:r>
          </a:p>
          <a:p>
            <a:pPr lvl="0"/>
            <a:endParaRPr lang="el-GR" sz="1600" dirty="0" smtClean="0"/>
          </a:p>
          <a:p>
            <a:endParaRPr lang="el-GR" sz="1600" dirty="0"/>
          </a:p>
        </p:txBody>
      </p:sp>
      <p:sp>
        <p:nvSpPr>
          <p:cNvPr id="3" name="2 - Τίτλος"/>
          <p:cNvSpPr>
            <a:spLocks noGrp="1"/>
          </p:cNvSpPr>
          <p:nvPr>
            <p:ph type="title"/>
          </p:nvPr>
        </p:nvSpPr>
        <p:spPr/>
        <p:txBody>
          <a:bodyPr>
            <a:normAutofit fontScale="90000"/>
          </a:bodyPr>
          <a:lstStyle/>
          <a:p>
            <a:pPr algn="ctr"/>
            <a:r>
              <a:rPr lang="el-GR" sz="4400" dirty="0" smtClean="0"/>
              <a:t>Τι να κάνουν οι γονείς του παιδιού που εκφοβίζει…</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p:cTn id="34" dur="500" fill="hold"/>
                                        <p:tgtEl>
                                          <p:spTgt spid="2">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p:cTn id="43" dur="500" fill="hold"/>
                                        <p:tgtEl>
                                          <p:spTgt spid="2">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 calcmode="lin" valueType="num">
                                      <p:cBhvr>
                                        <p:cTn id="52" dur="500" fill="hold"/>
                                        <p:tgtEl>
                                          <p:spTgt spid="2">
                                            <p:txEl>
                                              <p:pRg st="5" end="5"/>
                                            </p:txEl>
                                          </p:spTgt>
                                        </p:tgtEl>
                                        <p:attrNameLst>
                                          <p:attrName>ppt_w</p:attrName>
                                        </p:attrNameLst>
                                      </p:cBhvr>
                                      <p:tavLst>
                                        <p:tav tm="0">
                                          <p:val>
                                            <p:strVal val="#ppt_w*0.05"/>
                                          </p:val>
                                        </p:tav>
                                        <p:tav tm="100000">
                                          <p:val>
                                            <p:strVal val="#ppt_w"/>
                                          </p:val>
                                        </p:tav>
                                      </p:tavLst>
                                    </p:anim>
                                    <p:anim calcmode="lin" valueType="num">
                                      <p:cBhvr>
                                        <p:cTn id="53" dur="500" fill="hold"/>
                                        <p:tgtEl>
                                          <p:spTgt spid="2">
                                            <p:txEl>
                                              <p:pRg st="5" end="5"/>
                                            </p:txEl>
                                          </p:spTgt>
                                        </p:tgtEl>
                                        <p:attrNameLst>
                                          <p:attrName>ppt_h</p:attrName>
                                        </p:attrNameLst>
                                      </p:cBhvr>
                                      <p:tavLst>
                                        <p:tav tm="0">
                                          <p:val>
                                            <p:strVal val="#ppt_h"/>
                                          </p:val>
                                        </p:tav>
                                        <p:tav tm="100000">
                                          <p:val>
                                            <p:strVal val="#ppt_h"/>
                                          </p:val>
                                        </p:tav>
                                      </p:tavLst>
                                    </p:anim>
                                    <p:anim calcmode="lin" valueType="num">
                                      <p:cBhvr>
                                        <p:cTn id="54" dur="5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55" dur="500" fill="hold"/>
                                        <p:tgtEl>
                                          <p:spTgt spid="2">
                                            <p:txEl>
                                              <p:pRg st="5" end="5"/>
                                            </p:txEl>
                                          </p:spTgt>
                                        </p:tgtEl>
                                        <p:attrNameLst>
                                          <p:attrName>ppt_y</p:attrName>
                                        </p:attrNameLst>
                                      </p:cBhvr>
                                      <p:tavLst>
                                        <p:tav tm="0">
                                          <p:val>
                                            <p:strVal val="#ppt_y"/>
                                          </p:val>
                                        </p:tav>
                                        <p:tav tm="100000">
                                          <p:val>
                                            <p:strVal val="#ppt_y"/>
                                          </p:val>
                                        </p:tav>
                                      </p:tavLst>
                                    </p:anim>
                                    <p:animEffect transition="in" filter="fade">
                                      <p:cBhvr>
                                        <p:cTn id="56" dur="500"/>
                                        <p:tgtEl>
                                          <p:spTgt spid="2">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2">
                                            <p:txEl>
                                              <p:pRg st="6" end="6"/>
                                            </p:txEl>
                                          </p:spTgt>
                                        </p:tgtEl>
                                        <p:attrNameLst>
                                          <p:attrName>style.visibility</p:attrName>
                                        </p:attrNameLst>
                                      </p:cBhvr>
                                      <p:to>
                                        <p:strVal val="visible"/>
                                      </p:to>
                                    </p:set>
                                    <p:anim calcmode="lin" valueType="num">
                                      <p:cBhvr>
                                        <p:cTn id="61" dur="500" fill="hold"/>
                                        <p:tgtEl>
                                          <p:spTgt spid="2">
                                            <p:txEl>
                                              <p:pRg st="6" end="6"/>
                                            </p:txEl>
                                          </p:spTgt>
                                        </p:tgtEl>
                                        <p:attrNameLst>
                                          <p:attrName>ppt_w</p:attrName>
                                        </p:attrNameLst>
                                      </p:cBhvr>
                                      <p:tavLst>
                                        <p:tav tm="0">
                                          <p:val>
                                            <p:strVal val="#ppt_w*0.05"/>
                                          </p:val>
                                        </p:tav>
                                        <p:tav tm="100000">
                                          <p:val>
                                            <p:strVal val="#ppt_w"/>
                                          </p:val>
                                        </p:tav>
                                      </p:tavLst>
                                    </p:anim>
                                    <p:anim calcmode="lin" valueType="num">
                                      <p:cBhvr>
                                        <p:cTn id="62" dur="500" fill="hold"/>
                                        <p:tgtEl>
                                          <p:spTgt spid="2">
                                            <p:txEl>
                                              <p:pRg st="6" end="6"/>
                                            </p:txEl>
                                          </p:spTgt>
                                        </p:tgtEl>
                                        <p:attrNameLst>
                                          <p:attrName>ppt_h</p:attrName>
                                        </p:attrNameLst>
                                      </p:cBhvr>
                                      <p:tavLst>
                                        <p:tav tm="0">
                                          <p:val>
                                            <p:strVal val="#ppt_h"/>
                                          </p:val>
                                        </p:tav>
                                        <p:tav tm="100000">
                                          <p:val>
                                            <p:strVal val="#ppt_h"/>
                                          </p:val>
                                        </p:tav>
                                      </p:tavLst>
                                    </p:anim>
                                    <p:anim calcmode="lin" valueType="num">
                                      <p:cBhvr>
                                        <p:cTn id="63" dur="5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64" dur="500" fill="hold"/>
                                        <p:tgtEl>
                                          <p:spTgt spid="2">
                                            <p:txEl>
                                              <p:pRg st="6" end="6"/>
                                            </p:txEl>
                                          </p:spTgt>
                                        </p:tgtEl>
                                        <p:attrNameLst>
                                          <p:attrName>ppt_y</p:attrName>
                                        </p:attrNameLst>
                                      </p:cBhvr>
                                      <p:tavLst>
                                        <p:tav tm="0">
                                          <p:val>
                                            <p:strVal val="#ppt_y"/>
                                          </p:val>
                                        </p:tav>
                                        <p:tav tm="100000">
                                          <p:val>
                                            <p:strVal val="#ppt_y"/>
                                          </p:val>
                                        </p:tav>
                                      </p:tavLst>
                                    </p:anim>
                                    <p:animEffect transition="in" filter="fade">
                                      <p:cBhvr>
                                        <p:cTn id="65" dur="500"/>
                                        <p:tgtEl>
                                          <p:spTgt spid="2">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2">
                                            <p:txEl>
                                              <p:pRg st="7" end="7"/>
                                            </p:txEl>
                                          </p:spTgt>
                                        </p:tgtEl>
                                        <p:attrNameLst>
                                          <p:attrName>style.visibility</p:attrName>
                                        </p:attrNameLst>
                                      </p:cBhvr>
                                      <p:to>
                                        <p:strVal val="visible"/>
                                      </p:to>
                                    </p:set>
                                    <p:anim calcmode="lin" valueType="num">
                                      <p:cBhvr>
                                        <p:cTn id="70" dur="500" fill="hold"/>
                                        <p:tgtEl>
                                          <p:spTgt spid="2">
                                            <p:txEl>
                                              <p:pRg st="7" end="7"/>
                                            </p:txEl>
                                          </p:spTgt>
                                        </p:tgtEl>
                                        <p:attrNameLst>
                                          <p:attrName>ppt_w</p:attrName>
                                        </p:attrNameLst>
                                      </p:cBhvr>
                                      <p:tavLst>
                                        <p:tav tm="0">
                                          <p:val>
                                            <p:strVal val="#ppt_w*0.05"/>
                                          </p:val>
                                        </p:tav>
                                        <p:tav tm="100000">
                                          <p:val>
                                            <p:strVal val="#ppt_w"/>
                                          </p:val>
                                        </p:tav>
                                      </p:tavLst>
                                    </p:anim>
                                    <p:anim calcmode="lin" valueType="num">
                                      <p:cBhvr>
                                        <p:cTn id="71" dur="500" fill="hold"/>
                                        <p:tgtEl>
                                          <p:spTgt spid="2">
                                            <p:txEl>
                                              <p:pRg st="7" end="7"/>
                                            </p:txEl>
                                          </p:spTgt>
                                        </p:tgtEl>
                                        <p:attrNameLst>
                                          <p:attrName>ppt_h</p:attrName>
                                        </p:attrNameLst>
                                      </p:cBhvr>
                                      <p:tavLst>
                                        <p:tav tm="0">
                                          <p:val>
                                            <p:strVal val="#ppt_h"/>
                                          </p:val>
                                        </p:tav>
                                        <p:tav tm="100000">
                                          <p:val>
                                            <p:strVal val="#ppt_h"/>
                                          </p:val>
                                        </p:tav>
                                      </p:tavLst>
                                    </p:anim>
                                    <p:anim calcmode="lin" valueType="num">
                                      <p:cBhvr>
                                        <p:cTn id="72" dur="500" fill="hold"/>
                                        <p:tgtEl>
                                          <p:spTgt spid="2">
                                            <p:txEl>
                                              <p:pRg st="7" end="7"/>
                                            </p:txEl>
                                          </p:spTgt>
                                        </p:tgtEl>
                                        <p:attrNameLst>
                                          <p:attrName>ppt_x</p:attrName>
                                        </p:attrNameLst>
                                      </p:cBhvr>
                                      <p:tavLst>
                                        <p:tav tm="0">
                                          <p:val>
                                            <p:strVal val="#ppt_x-.2"/>
                                          </p:val>
                                        </p:tav>
                                        <p:tav tm="100000">
                                          <p:val>
                                            <p:strVal val="#ppt_x"/>
                                          </p:val>
                                        </p:tav>
                                      </p:tavLst>
                                    </p:anim>
                                    <p:anim calcmode="lin" valueType="num">
                                      <p:cBhvr>
                                        <p:cTn id="73" dur="500" fill="hold"/>
                                        <p:tgtEl>
                                          <p:spTgt spid="2">
                                            <p:txEl>
                                              <p:pRg st="7" end="7"/>
                                            </p:txEl>
                                          </p:spTgt>
                                        </p:tgtEl>
                                        <p:attrNameLst>
                                          <p:attrName>ppt_y</p:attrName>
                                        </p:attrNameLst>
                                      </p:cBhvr>
                                      <p:tavLst>
                                        <p:tav tm="0">
                                          <p:val>
                                            <p:strVal val="#ppt_y"/>
                                          </p:val>
                                        </p:tav>
                                        <p:tav tm="100000">
                                          <p:val>
                                            <p:strVal val="#ppt_y"/>
                                          </p:val>
                                        </p:tav>
                                      </p:tavLst>
                                    </p:anim>
                                    <p:animEffect transition="in" filter="fade">
                                      <p:cBhvr>
                                        <p:cTn id="74" dur="500"/>
                                        <p:tgtEl>
                                          <p:spTgt spid="2">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2">
                                            <p:txEl>
                                              <p:pRg st="8" end="8"/>
                                            </p:txEl>
                                          </p:spTgt>
                                        </p:tgtEl>
                                        <p:attrNameLst>
                                          <p:attrName>style.visibility</p:attrName>
                                        </p:attrNameLst>
                                      </p:cBhvr>
                                      <p:to>
                                        <p:strVal val="visible"/>
                                      </p:to>
                                    </p:set>
                                    <p:anim calcmode="lin" valueType="num">
                                      <p:cBhvr>
                                        <p:cTn id="79" dur="500" fill="hold"/>
                                        <p:tgtEl>
                                          <p:spTgt spid="2">
                                            <p:txEl>
                                              <p:pRg st="8" end="8"/>
                                            </p:txEl>
                                          </p:spTgt>
                                        </p:tgtEl>
                                        <p:attrNameLst>
                                          <p:attrName>ppt_w</p:attrName>
                                        </p:attrNameLst>
                                      </p:cBhvr>
                                      <p:tavLst>
                                        <p:tav tm="0">
                                          <p:val>
                                            <p:strVal val="#ppt_w*0.05"/>
                                          </p:val>
                                        </p:tav>
                                        <p:tav tm="100000">
                                          <p:val>
                                            <p:strVal val="#ppt_w"/>
                                          </p:val>
                                        </p:tav>
                                      </p:tavLst>
                                    </p:anim>
                                    <p:anim calcmode="lin" valueType="num">
                                      <p:cBhvr>
                                        <p:cTn id="80" dur="500" fill="hold"/>
                                        <p:tgtEl>
                                          <p:spTgt spid="2">
                                            <p:txEl>
                                              <p:pRg st="8" end="8"/>
                                            </p:txEl>
                                          </p:spTgt>
                                        </p:tgtEl>
                                        <p:attrNameLst>
                                          <p:attrName>ppt_h</p:attrName>
                                        </p:attrNameLst>
                                      </p:cBhvr>
                                      <p:tavLst>
                                        <p:tav tm="0">
                                          <p:val>
                                            <p:strVal val="#ppt_h"/>
                                          </p:val>
                                        </p:tav>
                                        <p:tav tm="100000">
                                          <p:val>
                                            <p:strVal val="#ppt_h"/>
                                          </p:val>
                                        </p:tav>
                                      </p:tavLst>
                                    </p:anim>
                                    <p:anim calcmode="lin" valueType="num">
                                      <p:cBhvr>
                                        <p:cTn id="81" dur="500" fill="hold"/>
                                        <p:tgtEl>
                                          <p:spTgt spid="2">
                                            <p:txEl>
                                              <p:pRg st="8" end="8"/>
                                            </p:txEl>
                                          </p:spTgt>
                                        </p:tgtEl>
                                        <p:attrNameLst>
                                          <p:attrName>ppt_x</p:attrName>
                                        </p:attrNameLst>
                                      </p:cBhvr>
                                      <p:tavLst>
                                        <p:tav tm="0">
                                          <p:val>
                                            <p:strVal val="#ppt_x-.2"/>
                                          </p:val>
                                        </p:tav>
                                        <p:tav tm="100000">
                                          <p:val>
                                            <p:strVal val="#ppt_x"/>
                                          </p:val>
                                        </p:tav>
                                      </p:tavLst>
                                    </p:anim>
                                    <p:anim calcmode="lin" valueType="num">
                                      <p:cBhvr>
                                        <p:cTn id="82" dur="500" fill="hold"/>
                                        <p:tgtEl>
                                          <p:spTgt spid="2">
                                            <p:txEl>
                                              <p:pRg st="8" end="8"/>
                                            </p:txEl>
                                          </p:spTgt>
                                        </p:tgtEl>
                                        <p:attrNameLst>
                                          <p:attrName>ppt_y</p:attrName>
                                        </p:attrNameLst>
                                      </p:cBhvr>
                                      <p:tavLst>
                                        <p:tav tm="0">
                                          <p:val>
                                            <p:strVal val="#ppt_y"/>
                                          </p:val>
                                        </p:tav>
                                        <p:tav tm="100000">
                                          <p:val>
                                            <p:strVal val="#ppt_y"/>
                                          </p:val>
                                        </p:tav>
                                      </p:tavLst>
                                    </p:anim>
                                    <p:animEffect transition="in" filter="fade">
                                      <p:cBhvr>
                                        <p:cTn id="8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rini\Desktop\ΣΧΟΛΙΚΟΣ ΕΚΦΟΒΙΣΜΟΣ\Bullying, Μάρτιος 2010, Λύκειο Ιερισσού\Bullying photos\images (17).jpg"/>
          <p:cNvPicPr>
            <a:picLocks noChangeAspect="1" noChangeArrowheads="1"/>
          </p:cNvPicPr>
          <p:nvPr/>
        </p:nvPicPr>
        <p:blipFill>
          <a:blip r:embed="rId2"/>
          <a:srcRect/>
          <a:stretch>
            <a:fillRect/>
          </a:stretch>
        </p:blipFill>
        <p:spPr bwMode="auto">
          <a:xfrm>
            <a:off x="6786578" y="3286124"/>
            <a:ext cx="1928826" cy="1928826"/>
          </a:xfrm>
          <a:prstGeom prst="rect">
            <a:avLst/>
          </a:prstGeom>
          <a:noFill/>
        </p:spPr>
      </p:pic>
      <p:sp>
        <p:nvSpPr>
          <p:cNvPr id="2" name="1 - Θέση περιεχομένου"/>
          <p:cNvSpPr>
            <a:spLocks noGrp="1"/>
          </p:cNvSpPr>
          <p:nvPr>
            <p:ph idx="1"/>
          </p:nvPr>
        </p:nvSpPr>
        <p:spPr>
          <a:xfrm>
            <a:off x="428596" y="1785926"/>
            <a:ext cx="8229600" cy="4525963"/>
          </a:xfrm>
        </p:spPr>
        <p:txBody>
          <a:bodyPr>
            <a:normAutofit/>
          </a:bodyPr>
          <a:lstStyle/>
          <a:p>
            <a:pPr lvl="0"/>
            <a:endParaRPr lang="el-GR" sz="1600" dirty="0" smtClean="0"/>
          </a:p>
          <a:p>
            <a:pPr lvl="0"/>
            <a:r>
              <a:rPr lang="el-GR" sz="1600" b="1" dirty="0" smtClean="0"/>
              <a:t>Διδάξτε</a:t>
            </a:r>
            <a:r>
              <a:rPr lang="el-GR" sz="1600" dirty="0" smtClean="0"/>
              <a:t> </a:t>
            </a:r>
            <a:r>
              <a:rPr lang="el-GR" sz="1600" b="1" dirty="0" smtClean="0"/>
              <a:t>στο παιδί να σέβεται τη διαφορετικότητα.</a:t>
            </a:r>
          </a:p>
          <a:p>
            <a:r>
              <a:rPr lang="el-GR" sz="1600" b="1" dirty="0" smtClean="0"/>
              <a:t>Αποφύγετε </a:t>
            </a:r>
            <a:r>
              <a:rPr lang="el-GR" sz="1600" dirty="0" smtClean="0"/>
              <a:t>την έκθεση σε </a:t>
            </a:r>
            <a:r>
              <a:rPr lang="el-GR" sz="1600" b="1" dirty="0" smtClean="0"/>
              <a:t>βίαια ερεθίσματα μέσω τηλεόρασης και ηλεκτρονικών παιχνιδιών.</a:t>
            </a:r>
          </a:p>
          <a:p>
            <a:pPr lvl="0"/>
            <a:r>
              <a:rPr lang="el-GR" sz="1600" dirty="0" smtClean="0"/>
              <a:t>Αφιερώστε ποιοτικό χρόνο και προσπαθήστε να βελτιώσετε την επικοινωνία με το παιδί.</a:t>
            </a:r>
          </a:p>
          <a:p>
            <a:r>
              <a:rPr lang="el-GR" sz="1600" b="1" dirty="0" smtClean="0"/>
              <a:t>Εφαρμόστε σταθερά όρια  </a:t>
            </a:r>
            <a:r>
              <a:rPr lang="el-GR" sz="1600" dirty="0" smtClean="0"/>
              <a:t>και μην υποκύπτετε                                                     σε κάθε του επιθυμία.</a:t>
            </a:r>
          </a:p>
          <a:p>
            <a:r>
              <a:rPr lang="el-GR" sz="1600" dirty="0" smtClean="0"/>
              <a:t>Επαινείτε και ενισχύετε το παιδί σας.</a:t>
            </a:r>
          </a:p>
          <a:p>
            <a:r>
              <a:rPr lang="el-GR" sz="1600" b="1" dirty="0" smtClean="0"/>
              <a:t>Συνεργαστείτε με το σχολείο!</a:t>
            </a:r>
          </a:p>
          <a:p>
            <a:r>
              <a:rPr lang="el-GR" sz="1600" dirty="0" smtClean="0"/>
              <a:t>Παρατηρήστε αν εκδηλώνει ανάλογη συμπεριφορά                                            και σε άλλα πλαίσια.</a:t>
            </a:r>
            <a:endParaRPr lang="el-GR" sz="1600" b="1" dirty="0" smtClean="0"/>
          </a:p>
          <a:p>
            <a:r>
              <a:rPr lang="el-GR" sz="1600" dirty="0" smtClean="0"/>
              <a:t>Παρακολουθήστε την εξέλιξη της κατάστασης.</a:t>
            </a:r>
          </a:p>
          <a:p>
            <a:r>
              <a:rPr lang="el-GR" sz="1600" b="1" dirty="0" smtClean="0"/>
              <a:t>Ζητήστε βοήθεια από κάποιον ειδικό ψυχικής υγείας.</a:t>
            </a:r>
            <a:endParaRPr lang="el-GR" sz="1600" dirty="0" smtClean="0"/>
          </a:p>
          <a:p>
            <a:endParaRPr lang="el-GR" sz="1600" dirty="0"/>
          </a:p>
        </p:txBody>
      </p:sp>
      <p:sp>
        <p:nvSpPr>
          <p:cNvPr id="3" name="2 - Τίτλος"/>
          <p:cNvSpPr>
            <a:spLocks noGrp="1"/>
          </p:cNvSpPr>
          <p:nvPr>
            <p:ph type="title"/>
          </p:nvPr>
        </p:nvSpPr>
        <p:spPr/>
        <p:txBody>
          <a:bodyPr>
            <a:normAutofit fontScale="90000"/>
          </a:bodyPr>
          <a:lstStyle/>
          <a:p>
            <a:pPr algn="ctr"/>
            <a:r>
              <a:rPr lang="el-GR" sz="4400" dirty="0" smtClean="0"/>
              <a:t>Τι να κάνουν οι γονείς του παιδιού που εκφοβίζει…</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p:cTn id="16" dur="5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p:cTn id="34" dur="500" fill="hold"/>
                                        <p:tgtEl>
                                          <p:spTgt spid="2">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p:cTn id="43" dur="500" fill="hold"/>
                                        <p:tgtEl>
                                          <p:spTgt spid="2">
                                            <p:txEl>
                                              <p:pRg st="5" end="5"/>
                                            </p:txEl>
                                          </p:spTgt>
                                        </p:tgtEl>
                                        <p:attrNameLst>
                                          <p:attrName>ppt_w</p:attrName>
                                        </p:attrNameLst>
                                      </p:cBhvr>
                                      <p:tavLst>
                                        <p:tav tm="0">
                                          <p:val>
                                            <p:strVal val="#ppt_w*0.05"/>
                                          </p:val>
                                        </p:tav>
                                        <p:tav tm="100000">
                                          <p:val>
                                            <p:strVal val="#ppt_w"/>
                                          </p:val>
                                        </p:tav>
                                      </p:tavLst>
                                    </p:anim>
                                    <p:anim calcmode="lin" valueType="num">
                                      <p:cBhvr>
                                        <p:cTn id="44" dur="500" fill="hold"/>
                                        <p:tgtEl>
                                          <p:spTgt spid="2">
                                            <p:txEl>
                                              <p:pRg st="5" end="5"/>
                                            </p:txEl>
                                          </p:spTgt>
                                        </p:tgtEl>
                                        <p:attrNameLst>
                                          <p:attrName>ppt_h</p:attrName>
                                        </p:attrNameLst>
                                      </p:cBhvr>
                                      <p:tavLst>
                                        <p:tav tm="0">
                                          <p:val>
                                            <p:strVal val="#ppt_h"/>
                                          </p:val>
                                        </p:tav>
                                        <p:tav tm="100000">
                                          <p:val>
                                            <p:strVal val="#ppt_h"/>
                                          </p:val>
                                        </p:tav>
                                      </p:tavLst>
                                    </p:anim>
                                    <p:anim calcmode="lin" valueType="num">
                                      <p:cBhvr>
                                        <p:cTn id="45" dur="5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46" dur="500" fill="hold"/>
                                        <p:tgtEl>
                                          <p:spTgt spid="2">
                                            <p:txEl>
                                              <p:pRg st="5" end="5"/>
                                            </p:txEl>
                                          </p:spTgt>
                                        </p:tgtEl>
                                        <p:attrNameLst>
                                          <p:attrName>ppt_y</p:attrName>
                                        </p:attrNameLst>
                                      </p:cBhvr>
                                      <p:tavLst>
                                        <p:tav tm="0">
                                          <p:val>
                                            <p:strVal val="#ppt_y"/>
                                          </p:val>
                                        </p:tav>
                                        <p:tav tm="100000">
                                          <p:val>
                                            <p:strVal val="#ppt_y"/>
                                          </p:val>
                                        </p:tav>
                                      </p:tavLst>
                                    </p:anim>
                                    <p:animEffect transition="in" filter="fade">
                                      <p:cBhvr>
                                        <p:cTn id="47" dur="500"/>
                                        <p:tgtEl>
                                          <p:spTgt spid="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 calcmode="lin" valueType="num">
                                      <p:cBhvr>
                                        <p:cTn id="52" dur="500" fill="hold"/>
                                        <p:tgtEl>
                                          <p:spTgt spid="2">
                                            <p:txEl>
                                              <p:pRg st="6" end="6"/>
                                            </p:txEl>
                                          </p:spTgt>
                                        </p:tgtEl>
                                        <p:attrNameLst>
                                          <p:attrName>ppt_w</p:attrName>
                                        </p:attrNameLst>
                                      </p:cBhvr>
                                      <p:tavLst>
                                        <p:tav tm="0">
                                          <p:val>
                                            <p:strVal val="#ppt_w*0.05"/>
                                          </p:val>
                                        </p:tav>
                                        <p:tav tm="100000">
                                          <p:val>
                                            <p:strVal val="#ppt_w"/>
                                          </p:val>
                                        </p:tav>
                                      </p:tavLst>
                                    </p:anim>
                                    <p:anim calcmode="lin" valueType="num">
                                      <p:cBhvr>
                                        <p:cTn id="53" dur="500" fill="hold"/>
                                        <p:tgtEl>
                                          <p:spTgt spid="2">
                                            <p:txEl>
                                              <p:pRg st="6" end="6"/>
                                            </p:txEl>
                                          </p:spTgt>
                                        </p:tgtEl>
                                        <p:attrNameLst>
                                          <p:attrName>ppt_h</p:attrName>
                                        </p:attrNameLst>
                                      </p:cBhvr>
                                      <p:tavLst>
                                        <p:tav tm="0">
                                          <p:val>
                                            <p:strVal val="#ppt_h"/>
                                          </p:val>
                                        </p:tav>
                                        <p:tav tm="100000">
                                          <p:val>
                                            <p:strVal val="#ppt_h"/>
                                          </p:val>
                                        </p:tav>
                                      </p:tavLst>
                                    </p:anim>
                                    <p:anim calcmode="lin" valueType="num">
                                      <p:cBhvr>
                                        <p:cTn id="54" dur="5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55" dur="500" fill="hold"/>
                                        <p:tgtEl>
                                          <p:spTgt spid="2">
                                            <p:txEl>
                                              <p:pRg st="6" end="6"/>
                                            </p:txEl>
                                          </p:spTgt>
                                        </p:tgtEl>
                                        <p:attrNameLst>
                                          <p:attrName>ppt_y</p:attrName>
                                        </p:attrNameLst>
                                      </p:cBhvr>
                                      <p:tavLst>
                                        <p:tav tm="0">
                                          <p:val>
                                            <p:strVal val="#ppt_y"/>
                                          </p:val>
                                        </p:tav>
                                        <p:tav tm="100000">
                                          <p:val>
                                            <p:strVal val="#ppt_y"/>
                                          </p:val>
                                        </p:tav>
                                      </p:tavLst>
                                    </p:anim>
                                    <p:animEffect transition="in" filter="fade">
                                      <p:cBhvr>
                                        <p:cTn id="56" dur="500"/>
                                        <p:tgtEl>
                                          <p:spTgt spid="2">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 calcmode="lin" valueType="num">
                                      <p:cBhvr>
                                        <p:cTn id="61" dur="500" fill="hold"/>
                                        <p:tgtEl>
                                          <p:spTgt spid="2">
                                            <p:txEl>
                                              <p:pRg st="7" end="7"/>
                                            </p:txEl>
                                          </p:spTgt>
                                        </p:tgtEl>
                                        <p:attrNameLst>
                                          <p:attrName>ppt_w</p:attrName>
                                        </p:attrNameLst>
                                      </p:cBhvr>
                                      <p:tavLst>
                                        <p:tav tm="0">
                                          <p:val>
                                            <p:strVal val="#ppt_w*0.05"/>
                                          </p:val>
                                        </p:tav>
                                        <p:tav tm="100000">
                                          <p:val>
                                            <p:strVal val="#ppt_w"/>
                                          </p:val>
                                        </p:tav>
                                      </p:tavLst>
                                    </p:anim>
                                    <p:anim calcmode="lin" valueType="num">
                                      <p:cBhvr>
                                        <p:cTn id="62" dur="500" fill="hold"/>
                                        <p:tgtEl>
                                          <p:spTgt spid="2">
                                            <p:txEl>
                                              <p:pRg st="7" end="7"/>
                                            </p:txEl>
                                          </p:spTgt>
                                        </p:tgtEl>
                                        <p:attrNameLst>
                                          <p:attrName>ppt_h</p:attrName>
                                        </p:attrNameLst>
                                      </p:cBhvr>
                                      <p:tavLst>
                                        <p:tav tm="0">
                                          <p:val>
                                            <p:strVal val="#ppt_h"/>
                                          </p:val>
                                        </p:tav>
                                        <p:tav tm="100000">
                                          <p:val>
                                            <p:strVal val="#ppt_h"/>
                                          </p:val>
                                        </p:tav>
                                      </p:tavLst>
                                    </p:anim>
                                    <p:anim calcmode="lin" valueType="num">
                                      <p:cBhvr>
                                        <p:cTn id="63" dur="500" fill="hold"/>
                                        <p:tgtEl>
                                          <p:spTgt spid="2">
                                            <p:txEl>
                                              <p:pRg st="7" end="7"/>
                                            </p:txEl>
                                          </p:spTgt>
                                        </p:tgtEl>
                                        <p:attrNameLst>
                                          <p:attrName>ppt_x</p:attrName>
                                        </p:attrNameLst>
                                      </p:cBhvr>
                                      <p:tavLst>
                                        <p:tav tm="0">
                                          <p:val>
                                            <p:strVal val="#ppt_x-.2"/>
                                          </p:val>
                                        </p:tav>
                                        <p:tav tm="100000">
                                          <p:val>
                                            <p:strVal val="#ppt_x"/>
                                          </p:val>
                                        </p:tav>
                                      </p:tavLst>
                                    </p:anim>
                                    <p:anim calcmode="lin" valueType="num">
                                      <p:cBhvr>
                                        <p:cTn id="64" dur="500" fill="hold"/>
                                        <p:tgtEl>
                                          <p:spTgt spid="2">
                                            <p:txEl>
                                              <p:pRg st="7" end="7"/>
                                            </p:txEl>
                                          </p:spTgt>
                                        </p:tgtEl>
                                        <p:attrNameLst>
                                          <p:attrName>ppt_y</p:attrName>
                                        </p:attrNameLst>
                                      </p:cBhvr>
                                      <p:tavLst>
                                        <p:tav tm="0">
                                          <p:val>
                                            <p:strVal val="#ppt_y"/>
                                          </p:val>
                                        </p:tav>
                                        <p:tav tm="100000">
                                          <p:val>
                                            <p:strVal val="#ppt_y"/>
                                          </p:val>
                                        </p:tav>
                                      </p:tavLst>
                                    </p:anim>
                                    <p:animEffect transition="in" filter="fade">
                                      <p:cBhvr>
                                        <p:cTn id="65" dur="500"/>
                                        <p:tgtEl>
                                          <p:spTgt spid="2">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2">
                                            <p:txEl>
                                              <p:pRg st="8" end="8"/>
                                            </p:txEl>
                                          </p:spTgt>
                                        </p:tgtEl>
                                        <p:attrNameLst>
                                          <p:attrName>style.visibility</p:attrName>
                                        </p:attrNameLst>
                                      </p:cBhvr>
                                      <p:to>
                                        <p:strVal val="visible"/>
                                      </p:to>
                                    </p:set>
                                    <p:anim calcmode="lin" valueType="num">
                                      <p:cBhvr>
                                        <p:cTn id="70" dur="500" fill="hold"/>
                                        <p:tgtEl>
                                          <p:spTgt spid="2">
                                            <p:txEl>
                                              <p:pRg st="8" end="8"/>
                                            </p:txEl>
                                          </p:spTgt>
                                        </p:tgtEl>
                                        <p:attrNameLst>
                                          <p:attrName>ppt_w</p:attrName>
                                        </p:attrNameLst>
                                      </p:cBhvr>
                                      <p:tavLst>
                                        <p:tav tm="0">
                                          <p:val>
                                            <p:strVal val="#ppt_w*0.05"/>
                                          </p:val>
                                        </p:tav>
                                        <p:tav tm="100000">
                                          <p:val>
                                            <p:strVal val="#ppt_w"/>
                                          </p:val>
                                        </p:tav>
                                      </p:tavLst>
                                    </p:anim>
                                    <p:anim calcmode="lin" valueType="num">
                                      <p:cBhvr>
                                        <p:cTn id="71" dur="500" fill="hold"/>
                                        <p:tgtEl>
                                          <p:spTgt spid="2">
                                            <p:txEl>
                                              <p:pRg st="8" end="8"/>
                                            </p:txEl>
                                          </p:spTgt>
                                        </p:tgtEl>
                                        <p:attrNameLst>
                                          <p:attrName>ppt_h</p:attrName>
                                        </p:attrNameLst>
                                      </p:cBhvr>
                                      <p:tavLst>
                                        <p:tav tm="0">
                                          <p:val>
                                            <p:strVal val="#ppt_h"/>
                                          </p:val>
                                        </p:tav>
                                        <p:tav tm="100000">
                                          <p:val>
                                            <p:strVal val="#ppt_h"/>
                                          </p:val>
                                        </p:tav>
                                      </p:tavLst>
                                    </p:anim>
                                    <p:anim calcmode="lin" valueType="num">
                                      <p:cBhvr>
                                        <p:cTn id="72" dur="500" fill="hold"/>
                                        <p:tgtEl>
                                          <p:spTgt spid="2">
                                            <p:txEl>
                                              <p:pRg st="8" end="8"/>
                                            </p:txEl>
                                          </p:spTgt>
                                        </p:tgtEl>
                                        <p:attrNameLst>
                                          <p:attrName>ppt_x</p:attrName>
                                        </p:attrNameLst>
                                      </p:cBhvr>
                                      <p:tavLst>
                                        <p:tav tm="0">
                                          <p:val>
                                            <p:strVal val="#ppt_x-.2"/>
                                          </p:val>
                                        </p:tav>
                                        <p:tav tm="100000">
                                          <p:val>
                                            <p:strVal val="#ppt_x"/>
                                          </p:val>
                                        </p:tav>
                                      </p:tavLst>
                                    </p:anim>
                                    <p:anim calcmode="lin" valueType="num">
                                      <p:cBhvr>
                                        <p:cTn id="73" dur="500" fill="hold"/>
                                        <p:tgtEl>
                                          <p:spTgt spid="2">
                                            <p:txEl>
                                              <p:pRg st="8" end="8"/>
                                            </p:txEl>
                                          </p:spTgt>
                                        </p:tgtEl>
                                        <p:attrNameLst>
                                          <p:attrName>ppt_y</p:attrName>
                                        </p:attrNameLst>
                                      </p:cBhvr>
                                      <p:tavLst>
                                        <p:tav tm="0">
                                          <p:val>
                                            <p:strVal val="#ppt_y"/>
                                          </p:val>
                                        </p:tav>
                                        <p:tav tm="100000">
                                          <p:val>
                                            <p:strVal val="#ppt_y"/>
                                          </p:val>
                                        </p:tav>
                                      </p:tavLst>
                                    </p:anim>
                                    <p:animEffect transition="in" filter="fade">
                                      <p:cBhvr>
                                        <p:cTn id="74" dur="500"/>
                                        <p:tgtEl>
                                          <p:spTgt spid="2">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 calcmode="lin" valueType="num">
                                      <p:cBhvr>
                                        <p:cTn id="79" dur="500" fill="hold"/>
                                        <p:tgtEl>
                                          <p:spTgt spid="2">
                                            <p:txEl>
                                              <p:pRg st="9" end="9"/>
                                            </p:txEl>
                                          </p:spTgt>
                                        </p:tgtEl>
                                        <p:attrNameLst>
                                          <p:attrName>ppt_w</p:attrName>
                                        </p:attrNameLst>
                                      </p:cBhvr>
                                      <p:tavLst>
                                        <p:tav tm="0">
                                          <p:val>
                                            <p:strVal val="#ppt_w*0.05"/>
                                          </p:val>
                                        </p:tav>
                                        <p:tav tm="100000">
                                          <p:val>
                                            <p:strVal val="#ppt_w"/>
                                          </p:val>
                                        </p:tav>
                                      </p:tavLst>
                                    </p:anim>
                                    <p:anim calcmode="lin" valueType="num">
                                      <p:cBhvr>
                                        <p:cTn id="80" dur="500" fill="hold"/>
                                        <p:tgtEl>
                                          <p:spTgt spid="2">
                                            <p:txEl>
                                              <p:pRg st="9" end="9"/>
                                            </p:txEl>
                                          </p:spTgt>
                                        </p:tgtEl>
                                        <p:attrNameLst>
                                          <p:attrName>ppt_h</p:attrName>
                                        </p:attrNameLst>
                                      </p:cBhvr>
                                      <p:tavLst>
                                        <p:tav tm="0">
                                          <p:val>
                                            <p:strVal val="#ppt_h"/>
                                          </p:val>
                                        </p:tav>
                                        <p:tav tm="100000">
                                          <p:val>
                                            <p:strVal val="#ppt_h"/>
                                          </p:val>
                                        </p:tav>
                                      </p:tavLst>
                                    </p:anim>
                                    <p:anim calcmode="lin" valueType="num">
                                      <p:cBhvr>
                                        <p:cTn id="81" dur="500" fill="hold"/>
                                        <p:tgtEl>
                                          <p:spTgt spid="2">
                                            <p:txEl>
                                              <p:pRg st="9" end="9"/>
                                            </p:txEl>
                                          </p:spTgt>
                                        </p:tgtEl>
                                        <p:attrNameLst>
                                          <p:attrName>ppt_x</p:attrName>
                                        </p:attrNameLst>
                                      </p:cBhvr>
                                      <p:tavLst>
                                        <p:tav tm="0">
                                          <p:val>
                                            <p:strVal val="#ppt_x-.2"/>
                                          </p:val>
                                        </p:tav>
                                        <p:tav tm="100000">
                                          <p:val>
                                            <p:strVal val="#ppt_x"/>
                                          </p:val>
                                        </p:tav>
                                      </p:tavLst>
                                    </p:anim>
                                    <p:anim calcmode="lin" valueType="num">
                                      <p:cBhvr>
                                        <p:cTn id="82" dur="500" fill="hold"/>
                                        <p:tgtEl>
                                          <p:spTgt spid="2">
                                            <p:txEl>
                                              <p:pRg st="9" end="9"/>
                                            </p:txEl>
                                          </p:spTgt>
                                        </p:tgtEl>
                                        <p:attrNameLst>
                                          <p:attrName>ppt_y</p:attrName>
                                        </p:attrNameLst>
                                      </p:cBhvr>
                                      <p:tavLst>
                                        <p:tav tm="0">
                                          <p:val>
                                            <p:strVal val="#ppt_y"/>
                                          </p:val>
                                        </p:tav>
                                        <p:tav tm="100000">
                                          <p:val>
                                            <p:strVal val="#ppt_y"/>
                                          </p:val>
                                        </p:tav>
                                      </p:tavLst>
                                    </p:anim>
                                    <p:animEffect transition="in" filter="fade">
                                      <p:cBhvr>
                                        <p:cTn id="8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642910" y="3000372"/>
            <a:ext cx="7772400" cy="1829761"/>
          </a:xfrm>
        </p:spPr>
        <p:txBody>
          <a:bodyPr>
            <a:normAutofit/>
          </a:bodyPr>
          <a:lstStyle/>
          <a:p>
            <a:r>
              <a:rPr lang="el-GR" sz="4000" dirty="0" smtClean="0"/>
              <a:t>ο εκπαιδευτικός</a:t>
            </a:r>
            <a:endParaRPr lang="el-GR"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928802"/>
            <a:ext cx="8229600" cy="3143271"/>
          </a:xfrm>
        </p:spPr>
        <p:txBody>
          <a:bodyPr>
            <a:noAutofit/>
          </a:bodyPr>
          <a:lstStyle/>
          <a:p>
            <a:pPr marL="452628" indent="-342900">
              <a:buFont typeface="Wingdings" pitchFamily="2" charset="2"/>
              <a:buChar char="ü"/>
            </a:pPr>
            <a:r>
              <a:rPr lang="el-GR" sz="1700" dirty="0" smtClean="0"/>
              <a:t>Ευαισθητοποιήστε μαθητές και γονείς</a:t>
            </a:r>
          </a:p>
          <a:p>
            <a:pPr marL="452628" indent="-342900">
              <a:buFont typeface="Wingdings" pitchFamily="2" charset="2"/>
              <a:buChar char="ü"/>
            </a:pPr>
            <a:r>
              <a:rPr lang="el-GR" sz="1700" dirty="0" smtClean="0"/>
              <a:t>Προτείνετε στα παιδιά να κάνουν μια μικρή έρευνα στο σχολείο τους</a:t>
            </a:r>
          </a:p>
          <a:p>
            <a:pPr marL="452628" lvl="0" indent="-342900">
              <a:buFont typeface="Wingdings" pitchFamily="2" charset="2"/>
              <a:buChar char="ü"/>
            </a:pPr>
            <a:r>
              <a:rPr lang="el-GR" sz="1700" dirty="0" smtClean="0"/>
              <a:t>Καταγράψτε τους κανόνες σχετικά με τον σχολικό εκφοβισμό</a:t>
            </a:r>
          </a:p>
          <a:p>
            <a:pPr marL="452628" lvl="0" indent="-342900">
              <a:buFont typeface="Wingdings" pitchFamily="2" charset="2"/>
              <a:buChar char="ü"/>
            </a:pPr>
            <a:r>
              <a:rPr lang="el-GR" sz="1700" dirty="0" smtClean="0"/>
              <a:t>Κάντε σαφές ότι </a:t>
            </a:r>
            <a:r>
              <a:rPr lang="el-GR" sz="1700" b="1" dirty="0" smtClean="0"/>
              <a:t>το να μιλήσω δεν αποτελεί «κάρφωμα»</a:t>
            </a:r>
          </a:p>
          <a:p>
            <a:pPr marL="452628" indent="-342900">
              <a:buFont typeface="Wingdings" pitchFamily="2" charset="2"/>
              <a:buChar char="ü"/>
            </a:pPr>
            <a:r>
              <a:rPr lang="el-GR" sz="1700" dirty="0" smtClean="0"/>
              <a:t>Ξεκαθαρίστε ότι </a:t>
            </a:r>
            <a:r>
              <a:rPr lang="el-GR" sz="1700" b="1" dirty="0" smtClean="0"/>
              <a:t>οι άπραγοι παρατηρητές δεν είναι αθώοι</a:t>
            </a:r>
          </a:p>
          <a:p>
            <a:pPr marL="452628" lvl="0" indent="-342900">
              <a:buFont typeface="Wingdings" pitchFamily="2" charset="2"/>
              <a:buChar char="ü"/>
            </a:pPr>
            <a:r>
              <a:rPr lang="el-GR" sz="1700" dirty="0" smtClean="0"/>
              <a:t>Ευαισθητοποιήστε τα παιδιά ώστε</a:t>
            </a:r>
            <a:r>
              <a:rPr lang="el-GR" sz="1700" b="1" dirty="0" smtClean="0"/>
              <a:t> </a:t>
            </a:r>
            <a:r>
              <a:rPr lang="el-GR" sz="1700" dirty="0" smtClean="0"/>
              <a:t>να σέβονται τη διαφορετικότητα</a:t>
            </a:r>
          </a:p>
          <a:p>
            <a:pPr marL="452628" indent="-342900">
              <a:buFont typeface="Wingdings" pitchFamily="2" charset="2"/>
              <a:buChar char="ü"/>
            </a:pPr>
            <a:r>
              <a:rPr lang="el-GR" sz="1700" dirty="0" smtClean="0"/>
              <a:t>Δείξτε ιδιαίτερο ενδιαφέρον για την ένταξη νεοφερμένων μαθητών ή μαθητών με ειδικά προβλήματα και ανάγκες</a:t>
            </a:r>
          </a:p>
          <a:p>
            <a:pPr marL="452628" lvl="0" indent="-342900">
              <a:buFont typeface="Wingdings" pitchFamily="2" charset="2"/>
              <a:buChar char="ü"/>
            </a:pPr>
            <a:r>
              <a:rPr lang="el-GR" sz="1700" dirty="0" smtClean="0"/>
              <a:t>Να είστε συνεπείς και δίκαιοι στις παραβάσεις                              κανόνων συμπεριφοράς</a:t>
            </a:r>
          </a:p>
          <a:p>
            <a:pPr marL="452628" lvl="0" indent="-342900">
              <a:buFont typeface="Wingdings" pitchFamily="2" charset="2"/>
              <a:buChar char="ü"/>
            </a:pPr>
            <a:r>
              <a:rPr lang="el-GR" sz="1700" dirty="0" smtClean="0"/>
              <a:t>Δουλέψτε τεχνικές διεκδικητικότητας</a:t>
            </a:r>
          </a:p>
          <a:p>
            <a:pPr marL="452628" indent="-342900">
              <a:buFont typeface="Wingdings" pitchFamily="2" charset="2"/>
              <a:buChar char="ü"/>
            </a:pPr>
            <a:r>
              <a:rPr lang="el-GR" sz="1700" dirty="0" smtClean="0"/>
              <a:t>Παρατηρείτε, έχετε το νου σας!</a:t>
            </a:r>
          </a:p>
          <a:p>
            <a:pPr marL="452628" lvl="0" indent="-342900">
              <a:buFont typeface="Wingdings" pitchFamily="2" charset="2"/>
              <a:buChar char="ü"/>
            </a:pPr>
            <a:r>
              <a:rPr lang="el-GR" sz="1700" dirty="0" smtClean="0"/>
              <a:t>Ενισχύστε την επιτήρηση</a:t>
            </a:r>
          </a:p>
          <a:p>
            <a:endParaRPr lang="el-GR" sz="1700" dirty="0" smtClean="0"/>
          </a:p>
          <a:p>
            <a:pPr lvl="0"/>
            <a:endParaRPr lang="el-GR" sz="1700" dirty="0" smtClean="0"/>
          </a:p>
          <a:p>
            <a:pPr>
              <a:buNone/>
            </a:pPr>
            <a:r>
              <a:rPr lang="el-GR" sz="1700" dirty="0" smtClean="0"/>
              <a:t/>
            </a:r>
            <a:br>
              <a:rPr lang="el-GR" sz="1700" dirty="0" smtClean="0"/>
            </a:br>
            <a:endParaRPr lang="el-GR" sz="1700" i="1" dirty="0"/>
          </a:p>
        </p:txBody>
      </p:sp>
      <p:sp>
        <p:nvSpPr>
          <p:cNvPr id="3" name="2 - Τίτλος"/>
          <p:cNvSpPr>
            <a:spLocks noGrp="1"/>
          </p:cNvSpPr>
          <p:nvPr>
            <p:ph type="title"/>
          </p:nvPr>
        </p:nvSpPr>
        <p:spPr>
          <a:xfrm>
            <a:off x="428596" y="285728"/>
            <a:ext cx="8143932" cy="1428760"/>
          </a:xfrm>
        </p:spPr>
        <p:txBody>
          <a:bodyPr>
            <a:normAutofit/>
          </a:bodyPr>
          <a:lstStyle/>
          <a:p>
            <a:pPr algn="ctr"/>
            <a:r>
              <a:rPr lang="el-GR" sz="3700" dirty="0" smtClean="0"/>
              <a:t>Τι μπορούν να κάνουν                       οι εκπαιδευτικοί προληπτικά</a:t>
            </a:r>
            <a:endParaRPr lang="el-GR" sz="3700" dirty="0"/>
          </a:p>
        </p:txBody>
      </p:sp>
      <p:pic>
        <p:nvPicPr>
          <p:cNvPr id="6" name="Picture 1" descr="C:\Users\Irini\Desktop\ΣΧΟΛΙΚΟΣ ΕΚΦΟΒΙΣΜΟΣ\Bullying, Μάρτιος 2010, Λύκειο Ιερισσού\Bullying photos\διαφορετικότητα.png"/>
          <p:cNvPicPr>
            <a:picLocks noChangeAspect="1" noChangeArrowheads="1"/>
          </p:cNvPicPr>
          <p:nvPr/>
        </p:nvPicPr>
        <p:blipFill>
          <a:blip r:embed="rId2"/>
          <a:srcRect/>
          <a:stretch>
            <a:fillRect/>
          </a:stretch>
        </p:blipFill>
        <p:spPr bwMode="auto">
          <a:xfrm>
            <a:off x="6429388" y="4693680"/>
            <a:ext cx="2500298" cy="21643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800" decel="100000"/>
                                        <p:tgtEl>
                                          <p:spTgt spid="2">
                                            <p:txEl>
                                              <p:pRg st="1" end="1"/>
                                            </p:txEl>
                                          </p:spTgt>
                                        </p:tgtEl>
                                      </p:cBhvr>
                                    </p:animEffect>
                                    <p:anim calcmode="lin" valueType="num">
                                      <p:cBhvr>
                                        <p:cTn id="16"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800" decel="100000"/>
                                        <p:tgtEl>
                                          <p:spTgt spid="2">
                                            <p:txEl>
                                              <p:pRg st="2" end="2"/>
                                            </p:txEl>
                                          </p:spTgt>
                                        </p:tgtEl>
                                      </p:cBhvr>
                                    </p:animEffect>
                                    <p:anim calcmode="lin" valueType="num">
                                      <p:cBhvr>
                                        <p:cTn id="24"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800" decel="100000"/>
                                        <p:tgtEl>
                                          <p:spTgt spid="2">
                                            <p:txEl>
                                              <p:pRg st="3" end="3"/>
                                            </p:txEl>
                                          </p:spTgt>
                                        </p:tgtEl>
                                      </p:cBhvr>
                                    </p:animEffect>
                                    <p:anim calcmode="lin" valueType="num">
                                      <p:cBhvr>
                                        <p:cTn id="32"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800" decel="100000"/>
                                        <p:tgtEl>
                                          <p:spTgt spid="2">
                                            <p:txEl>
                                              <p:pRg st="4" end="4"/>
                                            </p:txEl>
                                          </p:spTgt>
                                        </p:tgtEl>
                                      </p:cBhvr>
                                    </p:animEffect>
                                    <p:anim calcmode="lin" valueType="num">
                                      <p:cBhvr>
                                        <p:cTn id="40" dur="800" decel="100000" fill="hold"/>
                                        <p:tgtEl>
                                          <p:spTgt spid="2">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2">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2">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
                                            <p:txEl>
                                              <p:pRg st="4" end="4"/>
                                            </p:txEl>
                                          </p:spTgt>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800" decel="100000"/>
                                        <p:tgtEl>
                                          <p:spTgt spid="2">
                                            <p:txEl>
                                              <p:pRg st="5" end="5"/>
                                            </p:txEl>
                                          </p:spTgt>
                                        </p:tgtEl>
                                      </p:cBhvr>
                                    </p:animEffect>
                                    <p:anim calcmode="lin" valueType="num">
                                      <p:cBhvr>
                                        <p:cTn id="48" dur="8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
                                            <p:txEl>
                                              <p:pRg st="5" end="5"/>
                                            </p:txEl>
                                          </p:spTgt>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800" decel="100000"/>
                                        <p:tgtEl>
                                          <p:spTgt spid="2">
                                            <p:txEl>
                                              <p:pRg st="6" end="6"/>
                                            </p:txEl>
                                          </p:spTgt>
                                        </p:tgtEl>
                                      </p:cBhvr>
                                    </p:animEffect>
                                    <p:anim calcmode="lin" valueType="num">
                                      <p:cBhvr>
                                        <p:cTn id="56" dur="800" decel="100000" fill="hold"/>
                                        <p:tgtEl>
                                          <p:spTgt spid="2">
                                            <p:txEl>
                                              <p:pRg st="6" end="6"/>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2">
                                            <p:txEl>
                                              <p:pRg st="6" end="6"/>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2">
                                            <p:txEl>
                                              <p:pRg st="6" end="6"/>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2">
                                            <p:txEl>
                                              <p:pRg st="6" end="6"/>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2">
                                            <p:txEl>
                                              <p:pRg st="6" end="6"/>
                                            </p:txEl>
                                          </p:spTgt>
                                        </p:tgtEl>
                                        <p:attrNameLst>
                                          <p:attrName>ppt_y</p:attrName>
                                        </p:attrNameLst>
                                      </p:cBhvr>
                                      <p:tavLst>
                                        <p:tav tm="0">
                                          <p:val>
                                            <p:strVal val="#ppt_y+0.1"/>
                                          </p:val>
                                        </p:tav>
                                        <p:tav tm="100000">
                                          <p:val>
                                            <p:strVal val="#ppt_y"/>
                                          </p:val>
                                        </p:tav>
                                      </p:tavLst>
                                    </p:anim>
                                  </p:childTnLst>
                                </p:cTn>
                              </p:par>
                              <p:par>
                                <p:cTn id="61" presetID="30" presetClass="entr" presetSubtype="0" fill="hold" nodeType="with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800" decel="100000"/>
                                        <p:tgtEl>
                                          <p:spTgt spid="2">
                                            <p:txEl>
                                              <p:pRg st="7" end="7"/>
                                            </p:txEl>
                                          </p:spTgt>
                                        </p:tgtEl>
                                      </p:cBhvr>
                                    </p:animEffect>
                                    <p:anim calcmode="lin" valueType="num">
                                      <p:cBhvr>
                                        <p:cTn id="64" dur="800" decel="100000" fill="hold"/>
                                        <p:tgtEl>
                                          <p:spTgt spid="2">
                                            <p:txEl>
                                              <p:pRg st="7" end="7"/>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2">
                                            <p:txEl>
                                              <p:pRg st="7" end="7"/>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2">
                                            <p:txEl>
                                              <p:pRg st="7" end="7"/>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
                                            <p:txEl>
                                              <p:pRg st="7" end="7"/>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
                                            <p:txEl>
                                              <p:pRg st="7" end="7"/>
                                            </p:txEl>
                                          </p:spTgt>
                                        </p:tgtEl>
                                        <p:attrNameLst>
                                          <p:attrName>ppt_y</p:attrName>
                                        </p:attrNameLst>
                                      </p:cBhvr>
                                      <p:tavLst>
                                        <p:tav tm="0">
                                          <p:val>
                                            <p:strVal val="#ppt_y+0.1"/>
                                          </p:val>
                                        </p:tav>
                                        <p:tav tm="100000">
                                          <p:val>
                                            <p:strVal val="#ppt_y"/>
                                          </p:val>
                                        </p:tav>
                                      </p:tavLst>
                                    </p:anim>
                                  </p:childTnLst>
                                </p:cTn>
                              </p:par>
                              <p:par>
                                <p:cTn id="69" presetID="30" presetClass="entr" presetSubtype="0" fill="hold" nodeType="with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Effect transition="in" filter="fade">
                                      <p:cBhvr>
                                        <p:cTn id="71" dur="800" decel="100000"/>
                                        <p:tgtEl>
                                          <p:spTgt spid="2">
                                            <p:txEl>
                                              <p:pRg st="8" end="8"/>
                                            </p:txEl>
                                          </p:spTgt>
                                        </p:tgtEl>
                                      </p:cBhvr>
                                    </p:animEffect>
                                    <p:anim calcmode="lin" valueType="num">
                                      <p:cBhvr>
                                        <p:cTn id="72" dur="800" decel="100000" fill="hold"/>
                                        <p:tgtEl>
                                          <p:spTgt spid="2">
                                            <p:txEl>
                                              <p:pRg st="8" end="8"/>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2">
                                            <p:txEl>
                                              <p:pRg st="8" end="8"/>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2">
                                            <p:txEl>
                                              <p:pRg st="8" end="8"/>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2">
                                            <p:txEl>
                                              <p:pRg st="8" end="8"/>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2">
                                            <p:txEl>
                                              <p:pRg st="8" end="8"/>
                                            </p:txEl>
                                          </p:spTgt>
                                        </p:tgtEl>
                                        <p:attrNameLst>
                                          <p:attrName>ppt_y</p:attrName>
                                        </p:attrNameLst>
                                      </p:cBhvr>
                                      <p:tavLst>
                                        <p:tav tm="0">
                                          <p:val>
                                            <p:strVal val="#ppt_y+0.1"/>
                                          </p:val>
                                        </p:tav>
                                        <p:tav tm="100000">
                                          <p:val>
                                            <p:strVal val="#ppt_y"/>
                                          </p:val>
                                        </p:tav>
                                      </p:tavLst>
                                    </p:anim>
                                  </p:childTnLst>
                                </p:cTn>
                              </p:par>
                              <p:par>
                                <p:cTn id="77" presetID="30" presetClass="entr" presetSubtype="0" fill="hold" nodeType="with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Effect transition="in" filter="fade">
                                      <p:cBhvr>
                                        <p:cTn id="79" dur="800" decel="100000"/>
                                        <p:tgtEl>
                                          <p:spTgt spid="2">
                                            <p:txEl>
                                              <p:pRg st="9" end="9"/>
                                            </p:txEl>
                                          </p:spTgt>
                                        </p:tgtEl>
                                      </p:cBhvr>
                                    </p:animEffect>
                                    <p:anim calcmode="lin" valueType="num">
                                      <p:cBhvr>
                                        <p:cTn id="80" dur="800" decel="100000" fill="hold"/>
                                        <p:tgtEl>
                                          <p:spTgt spid="2">
                                            <p:txEl>
                                              <p:pRg st="9" end="9"/>
                                            </p:txEl>
                                          </p:spTgt>
                                        </p:tgtEl>
                                        <p:attrNameLst>
                                          <p:attrName>style.rotation</p:attrName>
                                        </p:attrNameLst>
                                      </p:cBhvr>
                                      <p:tavLst>
                                        <p:tav tm="0">
                                          <p:val>
                                            <p:fltVal val="-90"/>
                                          </p:val>
                                        </p:tav>
                                        <p:tav tm="100000">
                                          <p:val>
                                            <p:fltVal val="0"/>
                                          </p:val>
                                        </p:tav>
                                      </p:tavLst>
                                    </p:anim>
                                    <p:anim calcmode="lin" valueType="num">
                                      <p:cBhvr>
                                        <p:cTn id="81" dur="800" decel="100000" fill="hold"/>
                                        <p:tgtEl>
                                          <p:spTgt spid="2">
                                            <p:txEl>
                                              <p:pRg st="9" end="9"/>
                                            </p:txEl>
                                          </p:spTgt>
                                        </p:tgtEl>
                                        <p:attrNameLst>
                                          <p:attrName>ppt_x</p:attrName>
                                        </p:attrNameLst>
                                      </p:cBhvr>
                                      <p:tavLst>
                                        <p:tav tm="0">
                                          <p:val>
                                            <p:strVal val="#ppt_x+0.4"/>
                                          </p:val>
                                        </p:tav>
                                        <p:tav tm="100000">
                                          <p:val>
                                            <p:strVal val="#ppt_x-0.05"/>
                                          </p:val>
                                        </p:tav>
                                      </p:tavLst>
                                    </p:anim>
                                    <p:anim calcmode="lin" valueType="num">
                                      <p:cBhvr>
                                        <p:cTn id="82" dur="800" decel="100000" fill="hold"/>
                                        <p:tgtEl>
                                          <p:spTgt spid="2">
                                            <p:txEl>
                                              <p:pRg st="9" end="9"/>
                                            </p:txEl>
                                          </p:spTgt>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2">
                                            <p:txEl>
                                              <p:pRg st="9" end="9"/>
                                            </p:txEl>
                                          </p:spTgt>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2">
                                            <p:txEl>
                                              <p:pRg st="9" end="9"/>
                                            </p:txEl>
                                          </p:spTgt>
                                        </p:tgtEl>
                                        <p:attrNameLst>
                                          <p:attrName>ppt_y</p:attrName>
                                        </p:attrNameLst>
                                      </p:cBhvr>
                                      <p:tavLst>
                                        <p:tav tm="0">
                                          <p:val>
                                            <p:strVal val="#ppt_y+0.1"/>
                                          </p:val>
                                        </p:tav>
                                        <p:tav tm="100000">
                                          <p:val>
                                            <p:strVal val="#ppt_y"/>
                                          </p:val>
                                        </p:tav>
                                      </p:tavLst>
                                    </p:anim>
                                  </p:childTnLst>
                                </p:cTn>
                              </p:par>
                              <p:par>
                                <p:cTn id="85" presetID="30" presetClass="entr" presetSubtype="0" fill="hold" nodeType="with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Effect transition="in" filter="fade">
                                      <p:cBhvr>
                                        <p:cTn id="87" dur="800" decel="100000"/>
                                        <p:tgtEl>
                                          <p:spTgt spid="2">
                                            <p:txEl>
                                              <p:pRg st="10" end="10"/>
                                            </p:txEl>
                                          </p:spTgt>
                                        </p:tgtEl>
                                      </p:cBhvr>
                                    </p:animEffect>
                                    <p:anim calcmode="lin" valueType="num">
                                      <p:cBhvr>
                                        <p:cTn id="88" dur="800" decel="100000" fill="hold"/>
                                        <p:tgtEl>
                                          <p:spTgt spid="2">
                                            <p:txEl>
                                              <p:pRg st="10" end="10"/>
                                            </p:txEl>
                                          </p:spTgt>
                                        </p:tgtEl>
                                        <p:attrNameLst>
                                          <p:attrName>style.rotation</p:attrName>
                                        </p:attrNameLst>
                                      </p:cBhvr>
                                      <p:tavLst>
                                        <p:tav tm="0">
                                          <p:val>
                                            <p:fltVal val="-90"/>
                                          </p:val>
                                        </p:tav>
                                        <p:tav tm="100000">
                                          <p:val>
                                            <p:fltVal val="0"/>
                                          </p:val>
                                        </p:tav>
                                      </p:tavLst>
                                    </p:anim>
                                    <p:anim calcmode="lin" valueType="num">
                                      <p:cBhvr>
                                        <p:cTn id="89" dur="800" decel="100000" fill="hold"/>
                                        <p:tgtEl>
                                          <p:spTgt spid="2">
                                            <p:txEl>
                                              <p:pRg st="10" end="10"/>
                                            </p:txEl>
                                          </p:spTgt>
                                        </p:tgtEl>
                                        <p:attrNameLst>
                                          <p:attrName>ppt_x</p:attrName>
                                        </p:attrNameLst>
                                      </p:cBhvr>
                                      <p:tavLst>
                                        <p:tav tm="0">
                                          <p:val>
                                            <p:strVal val="#ppt_x+0.4"/>
                                          </p:val>
                                        </p:tav>
                                        <p:tav tm="100000">
                                          <p:val>
                                            <p:strVal val="#ppt_x-0.05"/>
                                          </p:val>
                                        </p:tav>
                                      </p:tavLst>
                                    </p:anim>
                                    <p:anim calcmode="lin" valueType="num">
                                      <p:cBhvr>
                                        <p:cTn id="90" dur="800" decel="100000" fill="hold"/>
                                        <p:tgtEl>
                                          <p:spTgt spid="2">
                                            <p:txEl>
                                              <p:pRg st="10" end="10"/>
                                            </p:txEl>
                                          </p:spTgt>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2">
                                            <p:txEl>
                                              <p:pRg st="10" end="10"/>
                                            </p:txEl>
                                          </p:spTgt>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2">
                                            <p:txEl>
                                              <p:pRg st="10" end="1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42910" y="1857364"/>
            <a:ext cx="5000660" cy="5000636"/>
          </a:xfrm>
        </p:spPr>
        <p:txBody>
          <a:bodyPr>
            <a:normAutofit/>
          </a:bodyPr>
          <a:lstStyle/>
          <a:p>
            <a:pPr marL="509778" lvl="0" indent="-400050">
              <a:buFont typeface="Wingdings" pitchFamily="2" charset="2"/>
              <a:buChar char="Ø"/>
            </a:pPr>
            <a:r>
              <a:rPr lang="el-GR" sz="1700" dirty="0" smtClean="0"/>
              <a:t>Μιλήστε κατ’ ιδίαν στο παιδί που έχετε παρατηρήσει ότι εκφοβίζεται.</a:t>
            </a:r>
          </a:p>
          <a:p>
            <a:pPr marL="509778" lvl="0" indent="-400050">
              <a:buFont typeface="Wingdings" pitchFamily="2" charset="2"/>
              <a:buChar char="Ø"/>
            </a:pPr>
            <a:r>
              <a:rPr lang="el-GR" sz="1700" dirty="0" smtClean="0"/>
              <a:t>Ενημερώστε τον Διευθυντή του σχολείου.</a:t>
            </a:r>
          </a:p>
          <a:p>
            <a:pPr marL="509778" lvl="0" indent="-400050">
              <a:buFont typeface="Wingdings" pitchFamily="2" charset="2"/>
              <a:buChar char="Ø"/>
            </a:pPr>
            <a:r>
              <a:rPr lang="el-GR" sz="1700" dirty="0" smtClean="0"/>
              <a:t>Μιλήστε κατ’ ιδίαν στο παιδί που εκφοβίζει.</a:t>
            </a:r>
          </a:p>
          <a:p>
            <a:pPr marL="509778" lvl="0" indent="-400050">
              <a:buFont typeface="Wingdings" pitchFamily="2" charset="2"/>
              <a:buChar char="Ø"/>
            </a:pPr>
            <a:r>
              <a:rPr lang="el-GR" sz="1700" dirty="0" smtClean="0"/>
              <a:t>Καλέστε τους γονείς.</a:t>
            </a:r>
          </a:p>
          <a:p>
            <a:pPr marL="509778" lvl="0" indent="-400050">
              <a:buFont typeface="Wingdings" pitchFamily="2" charset="2"/>
              <a:buChar char="Ø"/>
            </a:pPr>
            <a:r>
              <a:rPr lang="el-GR" sz="1700" dirty="0" smtClean="0"/>
              <a:t>Συζητήστε το γεγονός στην τάξη ως κάτι σοβαρό.</a:t>
            </a:r>
          </a:p>
          <a:p>
            <a:pPr marL="509778" lvl="0" indent="-400050">
              <a:buFont typeface="Wingdings" pitchFamily="2" charset="2"/>
              <a:buChar char="Ø"/>
            </a:pPr>
            <a:r>
              <a:rPr lang="el-GR" sz="1700" dirty="0" smtClean="0"/>
              <a:t>Προσπαθήστε να κινητοποιήσετε την αλληλεγγύη των μαθητών.</a:t>
            </a:r>
          </a:p>
          <a:p>
            <a:pPr marL="509778" lvl="0" indent="-400050">
              <a:buFont typeface="Wingdings" pitchFamily="2" charset="2"/>
              <a:buChar char="Ø"/>
            </a:pPr>
            <a:r>
              <a:rPr lang="el-GR" sz="1700" dirty="0" smtClean="0"/>
              <a:t>Ενημερώστε τους συναδέλφους.</a:t>
            </a:r>
          </a:p>
          <a:p>
            <a:pPr marL="509778" lvl="0" indent="-400050">
              <a:buFont typeface="Wingdings" pitchFamily="2" charset="2"/>
              <a:buChar char="Ø"/>
            </a:pPr>
            <a:r>
              <a:rPr lang="el-GR" sz="1700" dirty="0" smtClean="0"/>
              <a:t>Παρακολουθήστε την πορεία των πραγμάτων.</a:t>
            </a:r>
          </a:p>
          <a:p>
            <a:pPr marL="509778" lvl="0" indent="-400050">
              <a:buFont typeface="Wingdings" pitchFamily="2" charset="2"/>
              <a:buChar char="Ø"/>
            </a:pPr>
            <a:r>
              <a:rPr lang="el-GR" sz="1700" dirty="0" smtClean="0"/>
              <a:t>Ζητήστε τη συνδρομή ειδικού.</a:t>
            </a:r>
          </a:p>
          <a:p>
            <a:pPr marL="509778" lvl="0" indent="-400050">
              <a:buNone/>
            </a:pPr>
            <a:endParaRPr lang="el-GR" sz="2200" b="1" dirty="0" smtClean="0"/>
          </a:p>
          <a:p>
            <a:pPr lvl="0">
              <a:buNone/>
            </a:pPr>
            <a:endParaRPr lang="el-GR" sz="1800" b="1" dirty="0" smtClean="0"/>
          </a:p>
        </p:txBody>
      </p:sp>
      <p:sp>
        <p:nvSpPr>
          <p:cNvPr id="3" name="2 - Τίτλος"/>
          <p:cNvSpPr>
            <a:spLocks noGrp="1"/>
          </p:cNvSpPr>
          <p:nvPr>
            <p:ph type="title"/>
          </p:nvPr>
        </p:nvSpPr>
        <p:spPr>
          <a:xfrm>
            <a:off x="500034" y="428604"/>
            <a:ext cx="8229600" cy="1143000"/>
          </a:xfrm>
        </p:spPr>
        <p:txBody>
          <a:bodyPr>
            <a:noAutofit/>
          </a:bodyPr>
          <a:lstStyle/>
          <a:p>
            <a:pPr algn="ctr"/>
            <a:r>
              <a:rPr lang="el-GR" sz="3200" dirty="0" smtClean="0"/>
              <a:t>Τι να κάνει ο εκπαιδευτικός αν παρατηρήσει κάποιο περιστατικό εκφοβισμού</a:t>
            </a:r>
            <a:endParaRPr lang="el-GR" sz="3200" dirty="0"/>
          </a:p>
        </p:txBody>
      </p:sp>
      <p:pic>
        <p:nvPicPr>
          <p:cNvPr id="21507" name="Picture 3" descr="C:\Users\Irini\Desktop\ΣΧΟΛΙΚΟΣ ΕΚΦΟΒΙΣΜΟΣ\Bullying, Μάρτιος 2010, Λύκειο Ιερισσού\Bullying photos\κοκκινοσκουφιτσα Bullying.gif"/>
          <p:cNvPicPr>
            <a:picLocks noChangeAspect="1" noChangeArrowheads="1"/>
          </p:cNvPicPr>
          <p:nvPr/>
        </p:nvPicPr>
        <p:blipFill>
          <a:blip r:embed="rId2"/>
          <a:srcRect/>
          <a:stretch>
            <a:fillRect/>
          </a:stretch>
        </p:blipFill>
        <p:spPr bwMode="auto">
          <a:xfrm>
            <a:off x="5574273" y="2357430"/>
            <a:ext cx="3323337" cy="33568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ou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ou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ou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ou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ou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ou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ox(ou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ox(ou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ox(out)">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714488"/>
            <a:ext cx="8072494" cy="4525963"/>
          </a:xfrm>
        </p:spPr>
        <p:txBody>
          <a:bodyPr>
            <a:normAutofit/>
          </a:bodyPr>
          <a:lstStyle/>
          <a:p>
            <a:pPr>
              <a:buFont typeface="Wingdings 3" pitchFamily="18" charset="2"/>
              <a:buChar char=""/>
            </a:pPr>
            <a:r>
              <a:rPr lang="el-GR" sz="2000" b="1" dirty="0" smtClean="0"/>
              <a:t>Πρόληψη </a:t>
            </a:r>
          </a:p>
          <a:p>
            <a:pPr>
              <a:buNone/>
            </a:pPr>
            <a:r>
              <a:rPr lang="el-GR" sz="1800" dirty="0" smtClean="0"/>
              <a:t>Μετάδοση αξιών από την οικογένεια και το σχολείο.</a:t>
            </a:r>
          </a:p>
          <a:p>
            <a:endParaRPr lang="el-GR" sz="1800" b="1" dirty="0" smtClean="0"/>
          </a:p>
          <a:p>
            <a:pPr>
              <a:buNone/>
            </a:pPr>
            <a:endParaRPr lang="el-GR" sz="1800" b="1" dirty="0" smtClean="0"/>
          </a:p>
          <a:p>
            <a:pPr>
              <a:buFont typeface="Wingdings 3" pitchFamily="18" charset="2"/>
              <a:buChar char=""/>
            </a:pPr>
            <a:r>
              <a:rPr lang="el-GR" sz="2000" b="1" dirty="0" smtClean="0"/>
              <a:t>Θετικά Πρότυπα!</a:t>
            </a:r>
            <a:endParaRPr lang="el-GR" sz="2000" b="1" i="1" dirty="0" smtClean="0"/>
          </a:p>
          <a:p>
            <a:pPr>
              <a:buNone/>
            </a:pPr>
            <a:r>
              <a:rPr lang="el-GR" sz="1800" i="1" dirty="0" smtClean="0">
                <a:solidFill>
                  <a:schemeClr val="accent1">
                    <a:lumMod val="75000"/>
                  </a:schemeClr>
                </a:solidFill>
              </a:rPr>
              <a:t>«Δεν μπορείς να επιβάλλεις στο παιδί να μην καπνίσει, αν καπνίζεις εσύ. Δεν μπορείς να του ζητάς να μην εκφοβίζει τους άλλους, όταν εσύ ο ίδιος ασκείς βία. Δεν μπορείς να του ζητάς  να υπερασπίζεται τον εαυτό του, όταν εσύ ανέχεσαι τη βία (κάθε μορφής) στο σπίτι».</a:t>
            </a:r>
          </a:p>
          <a:p>
            <a:pPr>
              <a:buNone/>
            </a:pPr>
            <a:endParaRPr lang="el-GR" sz="1800" i="1" dirty="0" smtClean="0"/>
          </a:p>
          <a:p>
            <a:pPr>
              <a:buNone/>
            </a:pPr>
            <a:r>
              <a:rPr lang="el-GR" sz="1800" b="1" i="1" dirty="0" smtClean="0"/>
              <a:t>Ας βοηθήσουμε  λοιπόν τα παιδιά να γίνουν καλύτεροι από εμάς!</a:t>
            </a:r>
            <a:endParaRPr lang="el-GR" sz="1800" b="1" i="1" dirty="0"/>
          </a:p>
        </p:txBody>
      </p:sp>
      <p:sp>
        <p:nvSpPr>
          <p:cNvPr id="3" name="2 - Τίτλος"/>
          <p:cNvSpPr>
            <a:spLocks noGrp="1"/>
          </p:cNvSpPr>
          <p:nvPr>
            <p:ph type="title"/>
          </p:nvPr>
        </p:nvSpPr>
        <p:spPr/>
        <p:txBody>
          <a:bodyPr/>
          <a:lstStyle/>
          <a:p>
            <a:r>
              <a:rPr lang="el-GR" dirty="0" smtClean="0"/>
              <a:t>Συμπερασματικά…</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C:\Users\Irini\Desktop\ΣΧΟΛΙΚΟΣ ΕΚΦΟΒΙΣΜΟΣ\Bullying, Μάρτιος 2010, Λύκειο Ιερισσού\Bullying photos\39d54ce8254f4a65a66098c66c96037a.jpg"/>
          <p:cNvPicPr>
            <a:picLocks noChangeAspect="1" noChangeArrowheads="1"/>
          </p:cNvPicPr>
          <p:nvPr/>
        </p:nvPicPr>
        <p:blipFill>
          <a:blip r:embed="rId2"/>
          <a:srcRect/>
          <a:stretch>
            <a:fillRect/>
          </a:stretch>
        </p:blipFill>
        <p:spPr bwMode="auto">
          <a:xfrm>
            <a:off x="0" y="2500314"/>
            <a:ext cx="4357686" cy="4357686"/>
          </a:xfrm>
          <a:prstGeom prst="rect">
            <a:avLst/>
          </a:prstGeom>
          <a:noFill/>
        </p:spPr>
      </p:pic>
      <p:sp>
        <p:nvSpPr>
          <p:cNvPr id="3" name="2 - Τίτλος"/>
          <p:cNvSpPr>
            <a:spLocks noGrp="1"/>
          </p:cNvSpPr>
          <p:nvPr>
            <p:ph type="title"/>
          </p:nvPr>
        </p:nvSpPr>
        <p:spPr>
          <a:xfrm>
            <a:off x="4429124" y="3214686"/>
            <a:ext cx="4429124" cy="1143000"/>
          </a:xfrm>
        </p:spPr>
        <p:txBody>
          <a:bodyPr>
            <a:normAutofit fontScale="90000"/>
          </a:bodyPr>
          <a:lstStyle/>
          <a:p>
            <a:pPr algn="ctr"/>
            <a:r>
              <a:rPr lang="el-GR" sz="4400" dirty="0" smtClean="0">
                <a:solidFill>
                  <a:schemeClr val="accent6">
                    <a:lumMod val="50000"/>
                  </a:schemeClr>
                </a:solidFill>
              </a:rPr>
              <a:t>Σας ευχαριστώ πολύ </a:t>
            </a:r>
            <a:br>
              <a:rPr lang="el-GR" sz="4400" dirty="0" smtClean="0">
                <a:solidFill>
                  <a:schemeClr val="accent6">
                    <a:lumMod val="50000"/>
                  </a:schemeClr>
                </a:solidFill>
              </a:rPr>
            </a:br>
            <a:r>
              <a:rPr lang="el-GR" sz="4400" dirty="0" smtClean="0">
                <a:solidFill>
                  <a:schemeClr val="accent6">
                    <a:lumMod val="50000"/>
                  </a:schemeClr>
                </a:solidFill>
              </a:rPr>
              <a:t>για την προσοχή σας!</a:t>
            </a:r>
            <a:r>
              <a:rPr lang="el-GR" sz="4400" dirty="0" smtClean="0">
                <a:solidFill>
                  <a:srgbClr val="9FCD9F"/>
                </a:solidFill>
              </a:rPr>
              <a:t/>
            </a:r>
            <a:br>
              <a:rPr lang="el-GR" sz="4400" dirty="0" smtClean="0">
                <a:solidFill>
                  <a:srgbClr val="9FCD9F"/>
                </a:solidFill>
              </a:rPr>
            </a:b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C:\Users\Irini\Desktop\ΣΧΕΤΙΚΕΣ ΟΜΙΛΙΕΣ\Θέματα Ψυχολογίας για Παιδιά Προσχολικής Ηλικίας. 08.12.2013. Πολιτιτιστικό Κέντρο Ιερισσού\φωτο παρουσίαση\article_show_superman.jpg"/>
          <p:cNvPicPr>
            <a:picLocks noChangeAspect="1" noChangeArrowheads="1"/>
          </p:cNvPicPr>
          <p:nvPr/>
        </p:nvPicPr>
        <p:blipFill>
          <a:blip r:embed="rId2"/>
          <a:srcRect/>
          <a:stretch>
            <a:fillRect/>
          </a:stretch>
        </p:blipFill>
        <p:spPr bwMode="auto">
          <a:xfrm>
            <a:off x="6286512" y="4467172"/>
            <a:ext cx="2436805" cy="2390828"/>
          </a:xfrm>
          <a:prstGeom prst="rect">
            <a:avLst/>
          </a:prstGeom>
          <a:noFill/>
        </p:spPr>
      </p:pic>
      <p:sp>
        <p:nvSpPr>
          <p:cNvPr id="2" name="1 - Τίτλος"/>
          <p:cNvSpPr>
            <a:spLocks noGrp="1"/>
          </p:cNvSpPr>
          <p:nvPr>
            <p:ph type="title"/>
          </p:nvPr>
        </p:nvSpPr>
        <p:spPr/>
        <p:txBody>
          <a:bodyPr/>
          <a:lstStyle/>
          <a:p>
            <a:r>
              <a:rPr lang="el-GR" b="1" dirty="0" err="1" smtClean="0"/>
              <a:t>Αυτοπεποιθηση</a:t>
            </a:r>
            <a:endParaRPr lang="el-GR" b="1" dirty="0"/>
          </a:p>
        </p:txBody>
      </p:sp>
      <p:sp>
        <p:nvSpPr>
          <p:cNvPr id="3" name="2 - Θέση περιεχομένου"/>
          <p:cNvSpPr>
            <a:spLocks noGrp="1"/>
          </p:cNvSpPr>
          <p:nvPr>
            <p:ph sz="quarter" idx="1"/>
          </p:nvPr>
        </p:nvSpPr>
        <p:spPr>
          <a:xfrm>
            <a:off x="457200" y="1857364"/>
            <a:ext cx="7467600" cy="4616588"/>
          </a:xfrm>
        </p:spPr>
        <p:txBody>
          <a:bodyPr>
            <a:normAutofit/>
          </a:bodyPr>
          <a:lstStyle/>
          <a:p>
            <a:pPr algn="just">
              <a:buFont typeface="Wingdings" pitchFamily="2" charset="2"/>
              <a:buChar char="§"/>
            </a:pPr>
            <a:r>
              <a:rPr lang="el-GR" sz="2000" dirty="0" smtClean="0"/>
              <a:t>Η εικόνα που έχουμε για τον εαυτό μας.</a:t>
            </a:r>
          </a:p>
          <a:p>
            <a:pPr algn="just">
              <a:buFont typeface="Wingdings" pitchFamily="2" charset="2"/>
              <a:buChar char="§"/>
            </a:pPr>
            <a:r>
              <a:rPr lang="el-GR" sz="2000" dirty="0" smtClean="0"/>
              <a:t>Επηρεάζει καθοριστικά όλες τις πτυχές της ζωής μας.</a:t>
            </a:r>
          </a:p>
          <a:p>
            <a:pPr algn="just">
              <a:buFont typeface="Wingdings" pitchFamily="2" charset="2"/>
              <a:buChar char="§"/>
            </a:pPr>
            <a:r>
              <a:rPr lang="el-GR" sz="2000" b="1" dirty="0" smtClean="0"/>
              <a:t>Η αυτοεκτίμηση είναι κάτι που μαθαίνεται!</a:t>
            </a:r>
            <a:endParaRPr lang="el-GR" sz="2000" dirty="0" smtClean="0"/>
          </a:p>
          <a:p>
            <a:pPr algn="just">
              <a:buFont typeface="Wingdings" pitchFamily="2" charset="2"/>
              <a:buChar char="§"/>
            </a:pPr>
            <a:r>
              <a:rPr lang="el-GR" sz="2000" dirty="0" smtClean="0"/>
              <a:t> «Οι Σημαντικοί Άλλοι» στη ζωή ενός παιδιού.</a:t>
            </a:r>
          </a:p>
          <a:p>
            <a:pPr algn="just">
              <a:buFont typeface="Wingdings" pitchFamily="2" charset="2"/>
              <a:buChar char="§"/>
            </a:pPr>
            <a:r>
              <a:rPr lang="el-GR" sz="2000" dirty="0" smtClean="0"/>
              <a:t>Η στάση του περιβάλλοντος είναι αυτή που θα καθορίσει το βαθμό εμπιστοσύνης που θα αναπτύξει το άτομο για τον εαυτό του.</a:t>
            </a:r>
          </a:p>
          <a:p>
            <a:pPr algn="just"/>
            <a:endParaRPr lang="el-GR" dirty="0" smtClean="0"/>
          </a:p>
          <a:p>
            <a:pPr algn="just"/>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00042"/>
            <a:ext cx="8229600" cy="1143000"/>
          </a:xfrm>
        </p:spPr>
        <p:txBody>
          <a:bodyPr>
            <a:normAutofit fontScale="90000"/>
          </a:bodyPr>
          <a:lstStyle/>
          <a:p>
            <a:pPr algn="ctr"/>
            <a:r>
              <a:rPr lang="el-GR" b="1" dirty="0" err="1" smtClean="0"/>
              <a:t>Παραγοντες</a:t>
            </a:r>
            <a:r>
              <a:rPr lang="el-GR" b="1" dirty="0" smtClean="0"/>
              <a:t> που </a:t>
            </a:r>
            <a:r>
              <a:rPr lang="el-GR" b="1" dirty="0" err="1" smtClean="0"/>
              <a:t>αποδυναμωνουν</a:t>
            </a:r>
            <a:r>
              <a:rPr lang="el-GR" b="1" dirty="0" smtClean="0"/>
              <a:t> την </a:t>
            </a:r>
            <a:r>
              <a:rPr lang="el-GR" b="1" dirty="0" err="1" smtClean="0"/>
              <a:t>αυτοπεποιθηση</a:t>
            </a:r>
            <a:r>
              <a:rPr lang="el-GR" b="1" dirty="0" smtClean="0"/>
              <a:t>…</a:t>
            </a:r>
            <a:endParaRPr lang="el-GR" b="1" dirty="0"/>
          </a:p>
        </p:txBody>
      </p:sp>
      <p:sp>
        <p:nvSpPr>
          <p:cNvPr id="3" name="2 - Θέση περιεχομένου"/>
          <p:cNvSpPr>
            <a:spLocks noGrp="1"/>
          </p:cNvSpPr>
          <p:nvPr>
            <p:ph sz="quarter" idx="1"/>
          </p:nvPr>
        </p:nvSpPr>
        <p:spPr>
          <a:xfrm>
            <a:off x="500034" y="2500306"/>
            <a:ext cx="7467600" cy="4616588"/>
          </a:xfrm>
        </p:spPr>
        <p:txBody>
          <a:bodyPr>
            <a:normAutofit/>
          </a:bodyPr>
          <a:lstStyle/>
          <a:p>
            <a:pPr>
              <a:buFont typeface="Wingdings" pitchFamily="2" charset="2"/>
              <a:buChar char="q"/>
            </a:pPr>
            <a:r>
              <a:rPr lang="el-GR" sz="2000" dirty="0" smtClean="0"/>
              <a:t>έλλειψη στήριξης</a:t>
            </a:r>
          </a:p>
          <a:p>
            <a:pPr>
              <a:buFont typeface="Wingdings" pitchFamily="2" charset="2"/>
              <a:buChar char="q"/>
            </a:pPr>
            <a:r>
              <a:rPr lang="el-GR" sz="2000" dirty="0" smtClean="0"/>
              <a:t>αστάθεια</a:t>
            </a:r>
          </a:p>
          <a:p>
            <a:pPr>
              <a:buFont typeface="Wingdings" pitchFamily="2" charset="2"/>
              <a:buChar char="q"/>
            </a:pPr>
            <a:r>
              <a:rPr lang="el-GR" sz="2000" u="sng" dirty="0" smtClean="0"/>
              <a:t>υπερπροστασία</a:t>
            </a:r>
          </a:p>
          <a:p>
            <a:pPr>
              <a:buFont typeface="Wingdings" pitchFamily="2" charset="2"/>
              <a:buChar char="q"/>
            </a:pPr>
            <a:r>
              <a:rPr lang="el-GR" sz="2000" dirty="0" smtClean="0"/>
              <a:t>έλλειψη ευκαιριών</a:t>
            </a:r>
          </a:p>
          <a:p>
            <a:pPr>
              <a:buFont typeface="Wingdings" pitchFamily="2" charset="2"/>
              <a:buChar char="q"/>
            </a:pPr>
            <a:r>
              <a:rPr lang="el-GR" sz="2000" dirty="0" smtClean="0"/>
              <a:t>επικρίσεις</a:t>
            </a:r>
          </a:p>
          <a:p>
            <a:pPr>
              <a:buFont typeface="Wingdings" pitchFamily="2" charset="2"/>
              <a:buChar char="q"/>
            </a:pPr>
            <a:r>
              <a:rPr lang="el-GR" sz="2000" u="sng" dirty="0" smtClean="0"/>
              <a:t>αρνητικοί χαρακτηρισμοί</a:t>
            </a:r>
          </a:p>
          <a:p>
            <a:pPr>
              <a:buFont typeface="Wingdings" pitchFamily="2" charset="2"/>
              <a:buChar char="q"/>
            </a:pPr>
            <a:r>
              <a:rPr lang="el-GR" sz="2000" dirty="0" smtClean="0"/>
              <a:t>ειρωνεία</a:t>
            </a:r>
          </a:p>
          <a:p>
            <a:pPr>
              <a:buFont typeface="Wingdings" pitchFamily="2" charset="2"/>
              <a:buChar char="q"/>
            </a:pPr>
            <a:r>
              <a:rPr lang="el-GR" sz="2000" dirty="0" smtClean="0"/>
              <a:t>απόρριψη</a:t>
            </a:r>
          </a:p>
          <a:p>
            <a:pPr>
              <a:buFont typeface="Wingdings" pitchFamily="2" charset="2"/>
              <a:buChar char="q"/>
            </a:pPr>
            <a:r>
              <a:rPr lang="el-GR" sz="2000" u="sng" dirty="0" smtClean="0"/>
              <a:t>μη ρεαλιστικές, υπερβολικά υψηλές προσδοκίες</a:t>
            </a:r>
          </a:p>
        </p:txBody>
      </p:sp>
      <p:pic>
        <p:nvPicPr>
          <p:cNvPr id="6146" name="Picture 2" descr="C:\Users\Irini\Desktop\ΠΡΟΣΧΟΛΙΚΗ ΗΛΙΚΙΑ\φωτο\ImproveSelfEsteem_thumb[1].png"/>
          <p:cNvPicPr>
            <a:picLocks noChangeAspect="1" noChangeArrowheads="1"/>
          </p:cNvPicPr>
          <p:nvPr/>
        </p:nvPicPr>
        <p:blipFill>
          <a:blip r:embed="rId2"/>
          <a:srcRect/>
          <a:stretch>
            <a:fillRect/>
          </a:stretch>
        </p:blipFill>
        <p:spPr bwMode="auto">
          <a:xfrm>
            <a:off x="4500562" y="2357430"/>
            <a:ext cx="4050012" cy="303011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descr="http://www.elternclubschweiz.ch/sites/default/files/styles/article/public/artikel/starkes-kind.jpg?itok=2vI0r1st"/>
          <p:cNvPicPr>
            <a:picLocks noChangeAspect="1" noChangeArrowheads="1"/>
          </p:cNvPicPr>
          <p:nvPr/>
        </p:nvPicPr>
        <p:blipFill>
          <a:blip r:embed="rId2"/>
          <a:srcRect/>
          <a:stretch>
            <a:fillRect/>
          </a:stretch>
        </p:blipFill>
        <p:spPr bwMode="auto">
          <a:xfrm>
            <a:off x="3980917" y="4643446"/>
            <a:ext cx="4732583" cy="2214554"/>
          </a:xfrm>
          <a:prstGeom prst="rect">
            <a:avLst/>
          </a:prstGeom>
          <a:noFill/>
          <a:ln w="9525">
            <a:noFill/>
            <a:miter lim="800000"/>
            <a:headEnd/>
            <a:tailEnd/>
          </a:ln>
        </p:spPr>
      </p:pic>
      <p:sp>
        <p:nvSpPr>
          <p:cNvPr id="2" name="1 - Τίτλος"/>
          <p:cNvSpPr>
            <a:spLocks noGrp="1"/>
          </p:cNvSpPr>
          <p:nvPr>
            <p:ph type="title"/>
          </p:nvPr>
        </p:nvSpPr>
        <p:spPr/>
        <p:txBody>
          <a:bodyPr>
            <a:normAutofit fontScale="90000"/>
          </a:bodyPr>
          <a:lstStyle/>
          <a:p>
            <a:pPr algn="ctr"/>
            <a:r>
              <a:rPr lang="el-GR" b="1" dirty="0" smtClean="0"/>
              <a:t>Πω</a:t>
            </a:r>
            <a:r>
              <a:rPr lang="el-GR" dirty="0" smtClean="0"/>
              <a:t>ς</a:t>
            </a:r>
            <a:r>
              <a:rPr lang="el-GR" b="1" dirty="0" smtClean="0"/>
              <a:t> </a:t>
            </a:r>
            <a:r>
              <a:rPr lang="el-GR" b="1" dirty="0" err="1" smtClean="0"/>
              <a:t>ενισχυουμε</a:t>
            </a:r>
            <a:r>
              <a:rPr lang="el-GR" b="1" dirty="0" smtClean="0"/>
              <a:t> την </a:t>
            </a:r>
            <a:r>
              <a:rPr lang="el-GR" b="1" dirty="0" err="1" smtClean="0"/>
              <a:t>αυτοπεποιθηση</a:t>
            </a:r>
            <a:r>
              <a:rPr lang="el-GR" b="1" dirty="0" smtClean="0"/>
              <a:t> του </a:t>
            </a:r>
            <a:r>
              <a:rPr lang="el-GR" b="1" dirty="0" err="1" smtClean="0"/>
              <a:t>παιδιου</a:t>
            </a:r>
            <a:r>
              <a:rPr lang="en-US" b="1" dirty="0" smtClean="0"/>
              <a:t>;</a:t>
            </a:r>
            <a:endParaRPr lang="el-GR" b="1" dirty="0"/>
          </a:p>
        </p:txBody>
      </p:sp>
      <p:sp>
        <p:nvSpPr>
          <p:cNvPr id="3" name="2 - Θέση περιεχομένου"/>
          <p:cNvSpPr>
            <a:spLocks noGrp="1"/>
          </p:cNvSpPr>
          <p:nvPr>
            <p:ph sz="quarter" idx="1"/>
          </p:nvPr>
        </p:nvSpPr>
        <p:spPr>
          <a:xfrm>
            <a:off x="457200" y="1857364"/>
            <a:ext cx="7467600" cy="4616588"/>
          </a:xfrm>
        </p:spPr>
        <p:txBody>
          <a:bodyPr>
            <a:normAutofit fontScale="62500" lnSpcReduction="20000"/>
          </a:bodyPr>
          <a:lstStyle/>
          <a:p>
            <a:pPr>
              <a:buFont typeface="Wingdings" pitchFamily="2" charset="2"/>
              <a:buChar char="Ø"/>
            </a:pPr>
            <a:r>
              <a:rPr lang="el-GR" sz="2900" dirty="0" smtClean="0"/>
              <a:t>Αποδοχή και όχι Αγάπη Υπό Όρους.</a:t>
            </a:r>
          </a:p>
          <a:p>
            <a:pPr>
              <a:buFont typeface="Wingdings" pitchFamily="2" charset="2"/>
              <a:buChar char="Ø"/>
            </a:pPr>
            <a:r>
              <a:rPr lang="el-GR" sz="2900" dirty="0" smtClean="0"/>
              <a:t>Συνεπές &amp; δίκαιο περιβάλλον.</a:t>
            </a:r>
          </a:p>
          <a:p>
            <a:pPr>
              <a:buFont typeface="Wingdings" pitchFamily="2" charset="2"/>
              <a:buChar char="Ø"/>
            </a:pPr>
            <a:r>
              <a:rPr lang="el-GR" sz="2900" dirty="0" smtClean="0"/>
              <a:t>Ακούμε και λαμβάνουμε υπόψη την άποψη του παιδιού.</a:t>
            </a:r>
          </a:p>
          <a:p>
            <a:pPr>
              <a:buFont typeface="Wingdings" pitchFamily="2" charset="2"/>
              <a:buChar char="Ø"/>
            </a:pPr>
            <a:r>
              <a:rPr lang="el-GR" sz="2900" dirty="0" smtClean="0"/>
              <a:t>Αποφεύγουμε να λέμε «δεν μπορείς» ή «δεν ξέρεις».</a:t>
            </a:r>
          </a:p>
          <a:p>
            <a:pPr>
              <a:buFont typeface="Wingdings" pitchFamily="2" charset="2"/>
              <a:buChar char="Ø"/>
            </a:pPr>
            <a:r>
              <a:rPr lang="el-GR" sz="2900" dirty="0" smtClean="0"/>
              <a:t>Ευκαιρίες για ανάληψη πρωτοβουλιών.</a:t>
            </a:r>
          </a:p>
          <a:p>
            <a:pPr>
              <a:buFont typeface="Wingdings" pitchFamily="2" charset="2"/>
              <a:buChar char="Ø"/>
            </a:pPr>
            <a:r>
              <a:rPr lang="el-GR" sz="2900" dirty="0" smtClean="0"/>
              <a:t>Προσφέρουμε ευκαιρίες για κοινωνικοποίηση.</a:t>
            </a:r>
          </a:p>
          <a:p>
            <a:pPr>
              <a:buFont typeface="Wingdings" pitchFamily="2" charset="2"/>
              <a:buChar char="Ø"/>
            </a:pPr>
            <a:r>
              <a:rPr lang="el-GR" sz="2900" dirty="0" smtClean="0"/>
              <a:t>Προοδευτικά αυξανόμενες ελευθερίες και υπευθυνότητες.</a:t>
            </a:r>
          </a:p>
          <a:p>
            <a:pPr>
              <a:buFont typeface="Wingdings" pitchFamily="2" charset="2"/>
              <a:buChar char="Ø"/>
            </a:pPr>
            <a:r>
              <a:rPr lang="el-GR" sz="2900" dirty="0" smtClean="0"/>
              <a:t>Επιβραβεύουμε την προσπάθεια.</a:t>
            </a:r>
          </a:p>
          <a:p>
            <a:pPr>
              <a:buFont typeface="Wingdings" pitchFamily="2" charset="2"/>
              <a:buChar char="Ø"/>
            </a:pPr>
            <a:r>
              <a:rPr lang="el-GR" sz="2900" dirty="0" smtClean="0"/>
              <a:t>Στήριξη &amp; Ενθάρρυνση.</a:t>
            </a:r>
          </a:p>
          <a:p>
            <a:pPr>
              <a:buFont typeface="Wingdings" pitchFamily="2" charset="2"/>
              <a:buChar char="Ø"/>
            </a:pPr>
            <a:r>
              <a:rPr lang="el-GR" sz="2900" dirty="0" smtClean="0"/>
              <a:t>Δεν τρέχουμε να λύσουμε τα προβλήματα για λογαριασμό του.</a:t>
            </a:r>
          </a:p>
          <a:p>
            <a:pPr>
              <a:buFont typeface="Wingdings" pitchFamily="2" charset="2"/>
              <a:buChar char="Ø"/>
            </a:pPr>
            <a:r>
              <a:rPr lang="el-GR" sz="2900" dirty="0" smtClean="0"/>
              <a:t>Πιστεύουμε στις δυνατότητες του παιδιού </a:t>
            </a:r>
            <a:r>
              <a:rPr lang="en-US" sz="2900" dirty="0" smtClean="0"/>
              <a:t>                                              </a:t>
            </a:r>
            <a:r>
              <a:rPr lang="el-GR" sz="2900" dirty="0" smtClean="0"/>
              <a:t>και του το δείχνουμε.</a:t>
            </a:r>
          </a:p>
          <a:p>
            <a:pPr>
              <a:buFont typeface="Wingdings" pitchFamily="2" charset="2"/>
              <a:buChar char="Ø"/>
            </a:pPr>
            <a:r>
              <a:rPr lang="el-GR" sz="2900" dirty="0" smtClean="0"/>
              <a:t>Αποφεύγουμε την υπερπροστασία.</a:t>
            </a:r>
          </a:p>
          <a:p>
            <a:pPr>
              <a:buFont typeface="Wingdings" pitchFamily="2" charset="2"/>
              <a:buChar char="Ø"/>
            </a:pPr>
            <a:r>
              <a:rPr lang="el-GR" sz="2900" dirty="0" smtClean="0"/>
              <a:t>Προσφέρουμε αξιόλογα πρότυπα.</a:t>
            </a:r>
          </a:p>
          <a:p>
            <a:pPr>
              <a:buNone/>
            </a:pPr>
            <a:endParaRPr lang="el-GR" sz="2500" dirty="0" smtClean="0"/>
          </a:p>
          <a:p>
            <a:pPr>
              <a:buNone/>
            </a:pPr>
            <a:endParaRPr lang="el-GR" sz="2500" dirty="0" smtClean="0"/>
          </a:p>
          <a:p>
            <a:endParaRPr lang="el-GR" sz="25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linds(horizontal)">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214446"/>
          </a:xfrm>
        </p:spPr>
        <p:txBody>
          <a:bodyPr>
            <a:noAutofit/>
          </a:bodyPr>
          <a:lstStyle/>
          <a:p>
            <a:pPr algn="ctr"/>
            <a:r>
              <a:rPr lang="el-GR" sz="3600" dirty="0" smtClean="0"/>
              <a:t/>
            </a:r>
            <a:br>
              <a:rPr lang="el-GR" sz="3600" dirty="0" smtClean="0"/>
            </a:br>
            <a:r>
              <a:rPr lang="el-GR" sz="3600" dirty="0" smtClean="0"/>
              <a:t>Τα βασικά γνωρίσματα του εκφοβισμού</a:t>
            </a:r>
            <a:r>
              <a:rPr lang="en-US" sz="3600" dirty="0" smtClean="0"/>
              <a:t>:</a:t>
            </a:r>
            <a:endParaRPr lang="el-GR" sz="3600" dirty="0"/>
          </a:p>
        </p:txBody>
      </p:sp>
      <p:sp>
        <p:nvSpPr>
          <p:cNvPr id="3" name="Content Placeholder 2"/>
          <p:cNvSpPr>
            <a:spLocks noGrp="1"/>
          </p:cNvSpPr>
          <p:nvPr>
            <p:ph idx="1"/>
          </p:nvPr>
        </p:nvSpPr>
        <p:spPr>
          <a:xfrm>
            <a:off x="500034" y="2214554"/>
            <a:ext cx="8229600" cy="3895732"/>
          </a:xfrm>
        </p:spPr>
        <p:txBody>
          <a:bodyPr>
            <a:normAutofit/>
          </a:bodyPr>
          <a:lstStyle/>
          <a:p>
            <a:endParaRPr lang="el-GR" sz="2400" dirty="0" smtClean="0"/>
          </a:p>
          <a:p>
            <a:pPr marL="681228" indent="-571500">
              <a:buAutoNum type="romanLcParenR"/>
            </a:pPr>
            <a:r>
              <a:rPr lang="el-GR" sz="2400" dirty="0" smtClean="0"/>
              <a:t>Η πρόθεση πρόκλησης πόνου</a:t>
            </a:r>
          </a:p>
          <a:p>
            <a:pPr marL="681228" indent="-571500">
              <a:buNone/>
            </a:pPr>
            <a:endParaRPr lang="el-GR" sz="2400" dirty="0" smtClean="0"/>
          </a:p>
          <a:p>
            <a:pPr marL="681228" indent="-571500">
              <a:buAutoNum type="romanLcParenR"/>
            </a:pPr>
            <a:r>
              <a:rPr lang="el-GR" sz="2400" dirty="0" smtClean="0"/>
              <a:t>Η επανάληψη</a:t>
            </a:r>
          </a:p>
          <a:p>
            <a:pPr marL="681228" indent="-571500">
              <a:buAutoNum type="romanLcParenR"/>
            </a:pPr>
            <a:endParaRPr lang="el-GR" sz="2400" dirty="0" smtClean="0"/>
          </a:p>
          <a:p>
            <a:pPr marL="681228" indent="-571500">
              <a:buAutoNum type="romanLcParenR"/>
            </a:pPr>
            <a:r>
              <a:rPr lang="el-GR" sz="2400" dirty="0" smtClean="0"/>
              <a:t>Η ανισορροπία της δύναμης</a:t>
            </a:r>
          </a:p>
          <a:p>
            <a:endParaRPr lang="el-GR" dirty="0"/>
          </a:p>
        </p:txBody>
      </p:sp>
      <p:pic>
        <p:nvPicPr>
          <p:cNvPr id="54274" name="Picture 2" descr="Αποτέλεσμα εικόνας για σχολικός εκφοβισμός"/>
          <p:cNvPicPr>
            <a:picLocks noChangeAspect="1" noChangeArrowheads="1"/>
          </p:cNvPicPr>
          <p:nvPr/>
        </p:nvPicPr>
        <p:blipFill>
          <a:blip r:embed="rId2"/>
          <a:srcRect/>
          <a:stretch>
            <a:fillRect/>
          </a:stretch>
        </p:blipFill>
        <p:spPr bwMode="auto">
          <a:xfrm>
            <a:off x="5857884" y="3786190"/>
            <a:ext cx="2786082" cy="2078680"/>
          </a:xfrm>
          <a:prstGeom prst="rect">
            <a:avLst/>
          </a:prstGeom>
          <a:noFill/>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rini\Desktop\ΣΧΟΛΙΚΟΣ ΕΚΦΟΒΙΣΜΟΣ\Bullying, Μάρτιος 2010, Λύκειο Ιερισσού\Bullying photos\Διαφάνεια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στατιστικά</a:t>
            </a:r>
            <a:endParaRPr lang="el-GR" dirty="0"/>
          </a:p>
        </p:txBody>
      </p:sp>
      <p:sp>
        <p:nvSpPr>
          <p:cNvPr id="3" name="Content Placeholder 2"/>
          <p:cNvSpPr>
            <a:spLocks noGrp="1"/>
          </p:cNvSpPr>
          <p:nvPr>
            <p:ph idx="1"/>
          </p:nvPr>
        </p:nvSpPr>
        <p:spPr>
          <a:xfrm>
            <a:off x="428596" y="1643050"/>
            <a:ext cx="8143932" cy="4590877"/>
          </a:xfrm>
        </p:spPr>
        <p:txBody>
          <a:bodyPr>
            <a:noAutofit/>
          </a:bodyPr>
          <a:lstStyle/>
          <a:p>
            <a:pPr>
              <a:buNone/>
            </a:pPr>
            <a:r>
              <a:rPr lang="el-GR" sz="1800" dirty="0" smtClean="0"/>
              <a:t>Στη χώρα μας…</a:t>
            </a:r>
          </a:p>
          <a:p>
            <a:pPr>
              <a:buNone/>
            </a:pPr>
            <a:endParaRPr lang="el-GR" sz="1800" dirty="0" smtClean="0"/>
          </a:p>
          <a:p>
            <a:r>
              <a:rPr lang="el-GR" sz="1800" b="1" dirty="0" smtClean="0"/>
              <a:t>Το 10 -15 % </a:t>
            </a:r>
            <a:r>
              <a:rPr lang="el-GR" sz="1800" dirty="0" smtClean="0"/>
              <a:t>των μαθητών (1 στους 7) </a:t>
            </a:r>
            <a:r>
              <a:rPr lang="el-GR" sz="1800" b="1" dirty="0" smtClean="0"/>
              <a:t>πέφτει θύμα </a:t>
            </a:r>
            <a:r>
              <a:rPr lang="el-GR" sz="1800" dirty="0" smtClean="0"/>
              <a:t>διαφόρων μορφών εκφοβισμού και βίας στο σχολείο</a:t>
            </a:r>
            <a:r>
              <a:rPr lang="en-US" sz="1800" dirty="0" smtClean="0"/>
              <a:t>.</a:t>
            </a:r>
          </a:p>
          <a:p>
            <a:endParaRPr lang="en-US" sz="1800" dirty="0" smtClean="0"/>
          </a:p>
          <a:p>
            <a:r>
              <a:rPr lang="el-GR" sz="1800" dirty="0" smtClean="0"/>
              <a:t>Οι μαθητές που </a:t>
            </a:r>
            <a:r>
              <a:rPr lang="el-GR" sz="1800" b="1" dirty="0" smtClean="0"/>
              <a:t>ασκούν εκφοβισμό </a:t>
            </a:r>
            <a:r>
              <a:rPr lang="el-GR" sz="1800" dirty="0" smtClean="0"/>
              <a:t>και βία στο σχολείο υπολογίζεται ότι ξεπερνούν </a:t>
            </a:r>
            <a:r>
              <a:rPr lang="el-GR" sz="1800" b="1" dirty="0" smtClean="0"/>
              <a:t>το 5% </a:t>
            </a:r>
            <a:r>
              <a:rPr lang="el-GR" sz="1800" dirty="0" smtClean="0"/>
              <a:t>του συνόλου των μαθητών.</a:t>
            </a:r>
          </a:p>
          <a:p>
            <a:endParaRPr lang="el-GR" sz="1800" b="1" dirty="0" smtClean="0"/>
          </a:p>
          <a:p>
            <a:endParaRPr lang="el-GR" sz="1800" b="1" dirty="0" smtClean="0"/>
          </a:p>
          <a:p>
            <a:endParaRPr lang="el-GR" sz="1800" b="1" dirty="0" smtClean="0"/>
          </a:p>
          <a:p>
            <a:pPr>
              <a:buNone/>
            </a:pPr>
            <a:endParaRPr lang="el-GR" sz="1800" b="1" dirty="0" smtClean="0"/>
          </a:p>
          <a:p>
            <a:r>
              <a:rPr lang="el-GR" sz="1800" b="1" dirty="0" smtClean="0"/>
              <a:t>Τα αγόρια σε σχέση με τα κορίτσια </a:t>
            </a:r>
            <a:r>
              <a:rPr lang="el-GR" sz="1800" dirty="0" smtClean="0"/>
              <a:t>εμπλέκονται πιο συχνά σε περιστατικά βίας, σε αναλογία </a:t>
            </a:r>
            <a:r>
              <a:rPr lang="el-GR" sz="1800" b="1" dirty="0" smtClean="0"/>
              <a:t>3 προς 1.</a:t>
            </a:r>
          </a:p>
          <a:p>
            <a:pPr>
              <a:buNone/>
            </a:pPr>
            <a:endParaRPr lang="el-GR" sz="1600" dirty="0" smtClean="0"/>
          </a:p>
        </p:txBody>
      </p:sp>
      <p:pic>
        <p:nvPicPr>
          <p:cNvPr id="53250" name="Picture 2" descr="C:\Users\Irini\Desktop\ΣΧΟΛΙΚΟΣ ΕΚΦΟΒΙΣΜΟΣ\Bullying, Μάρτιος 2010, Λύκειο Ιερισσού\Bullying photos\bullying-europestarts-2-638.jpg"/>
          <p:cNvPicPr>
            <a:picLocks noChangeAspect="1" noChangeArrowheads="1"/>
          </p:cNvPicPr>
          <p:nvPr/>
        </p:nvPicPr>
        <p:blipFill>
          <a:blip r:embed="rId2" cstate="print"/>
          <a:srcRect/>
          <a:stretch>
            <a:fillRect/>
          </a:stretch>
        </p:blipFill>
        <p:spPr bwMode="auto">
          <a:xfrm>
            <a:off x="4357686" y="3929066"/>
            <a:ext cx="2429888" cy="1093069"/>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στατιστικά</a:t>
            </a:r>
            <a:endParaRPr lang="el-GR" dirty="0"/>
          </a:p>
        </p:txBody>
      </p:sp>
      <p:sp>
        <p:nvSpPr>
          <p:cNvPr id="3" name="Content Placeholder 2"/>
          <p:cNvSpPr>
            <a:spLocks noGrp="1"/>
          </p:cNvSpPr>
          <p:nvPr>
            <p:ph idx="1"/>
          </p:nvPr>
        </p:nvSpPr>
        <p:spPr>
          <a:xfrm>
            <a:off x="500034" y="1785926"/>
            <a:ext cx="8229600" cy="4214842"/>
          </a:xfrm>
        </p:spPr>
        <p:txBody>
          <a:bodyPr>
            <a:normAutofit/>
          </a:bodyPr>
          <a:lstStyle/>
          <a:p>
            <a:r>
              <a:rPr lang="el-GR" sz="1800" b="1" dirty="0" smtClean="0"/>
              <a:t>αγόρια           σωματική βία</a:t>
            </a:r>
          </a:p>
          <a:p>
            <a:pPr>
              <a:buNone/>
            </a:pPr>
            <a:r>
              <a:rPr lang="el-GR" sz="1800" b="1" dirty="0" smtClean="0"/>
              <a:t>    κορίτσια        λεκτική βία</a:t>
            </a:r>
          </a:p>
          <a:p>
            <a:endParaRPr lang="el-GR" sz="1800" dirty="0" smtClean="0"/>
          </a:p>
          <a:p>
            <a:endParaRPr lang="en-US" sz="1800" dirty="0" smtClean="0"/>
          </a:p>
          <a:p>
            <a:r>
              <a:rPr lang="el-GR" sz="1800" b="1" dirty="0" smtClean="0"/>
              <a:t>Μεγαλύτερη συχνότητα στο δημοτικό και στο γυμνάσιο</a:t>
            </a:r>
            <a:r>
              <a:rPr lang="el-GR" sz="1800" dirty="0" smtClean="0"/>
              <a:t>, ενώ στο λύκειο μειώνονται.</a:t>
            </a:r>
          </a:p>
          <a:p>
            <a:endParaRPr lang="el-GR" sz="1800" dirty="0" smtClean="0"/>
          </a:p>
          <a:p>
            <a:endParaRPr lang="en-US" sz="1800" dirty="0" smtClean="0"/>
          </a:p>
          <a:p>
            <a:r>
              <a:rPr lang="el-GR" sz="1800" b="1" dirty="0" smtClean="0"/>
              <a:t>Οι μισοί από τους μαθητές που δέχονται επιθέσεις δεν αναφέρουν πουθενά το γεγονός!</a:t>
            </a:r>
            <a:endParaRPr lang="el-GR" sz="1800" i="1" dirty="0" smtClean="0"/>
          </a:p>
          <a:p>
            <a:pPr>
              <a:buNone/>
            </a:pPr>
            <a:endParaRPr lang="el-GR" dirty="0"/>
          </a:p>
        </p:txBody>
      </p:sp>
      <p:pic>
        <p:nvPicPr>
          <p:cNvPr id="52226" name="Picture 2" descr="C:\Users\Irini\Desktop\ΣΧΟΛΙΚΟΣ ΕΚΦΟΒΙΣΜΟΣ\Bullying, Μάρτιος 2010, Λύκειο Ιερισσού\Bullying photos\αρχείο λήψης (2).jpg"/>
          <p:cNvPicPr>
            <a:picLocks noChangeAspect="1" noChangeArrowheads="1"/>
          </p:cNvPicPr>
          <p:nvPr/>
        </p:nvPicPr>
        <p:blipFill>
          <a:blip r:embed="rId2"/>
          <a:srcRect/>
          <a:stretch>
            <a:fillRect/>
          </a:stretch>
        </p:blipFill>
        <p:spPr bwMode="auto">
          <a:xfrm>
            <a:off x="6478845" y="5572140"/>
            <a:ext cx="2141299" cy="994175"/>
          </a:xfrm>
          <a:prstGeom prst="rect">
            <a:avLst/>
          </a:prstGeom>
          <a:noFill/>
        </p:spPr>
      </p:pic>
      <p:sp>
        <p:nvSpPr>
          <p:cNvPr id="8" name="7 - Δεξιό βέλος"/>
          <p:cNvSpPr/>
          <p:nvPr/>
        </p:nvSpPr>
        <p:spPr>
          <a:xfrm>
            <a:off x="2214546" y="2214554"/>
            <a:ext cx="21431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Δεξιό βέλος"/>
          <p:cNvSpPr/>
          <p:nvPr/>
        </p:nvSpPr>
        <p:spPr>
          <a:xfrm>
            <a:off x="2214546" y="1928802"/>
            <a:ext cx="21431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571612"/>
            <a:ext cx="8229600" cy="4525963"/>
          </a:xfrm>
        </p:spPr>
        <p:txBody>
          <a:bodyPr>
            <a:normAutofit/>
          </a:bodyPr>
          <a:lstStyle/>
          <a:p>
            <a:pPr>
              <a:buFont typeface="Wingdings" pitchFamily="2" charset="2"/>
              <a:buChar char="q"/>
            </a:pPr>
            <a:endParaRPr lang="el-GR" sz="1800" dirty="0" smtClean="0"/>
          </a:p>
          <a:p>
            <a:pPr>
              <a:buFont typeface="Wingdings" pitchFamily="2" charset="2"/>
              <a:buChar char="q"/>
            </a:pPr>
            <a:r>
              <a:rPr lang="el-GR" sz="1800" dirty="0" smtClean="0"/>
              <a:t>φοβούνται αντίποινα</a:t>
            </a:r>
          </a:p>
          <a:p>
            <a:pPr>
              <a:buFont typeface="Wingdings" pitchFamily="2" charset="2"/>
              <a:buChar char="q"/>
            </a:pPr>
            <a:r>
              <a:rPr lang="el-GR" sz="1800" dirty="0" smtClean="0"/>
              <a:t>νιώθουν ενοχές ή ντροπή</a:t>
            </a:r>
          </a:p>
          <a:p>
            <a:pPr>
              <a:buFont typeface="Wingdings" pitchFamily="2" charset="2"/>
              <a:buChar char="q"/>
            </a:pPr>
            <a:r>
              <a:rPr lang="el-GR" sz="1800" dirty="0" smtClean="0"/>
              <a:t>νομίζουν πως θα τιμωρηθούν</a:t>
            </a:r>
          </a:p>
          <a:p>
            <a:pPr>
              <a:buFont typeface="Wingdings" pitchFamily="2" charset="2"/>
              <a:buChar char="q"/>
            </a:pPr>
            <a:r>
              <a:rPr lang="el-GR" sz="1800" dirty="0" smtClean="0"/>
              <a:t>πιστεύουν πως δεν θα βοηθηθούν</a:t>
            </a:r>
          </a:p>
          <a:p>
            <a:pPr>
              <a:buFont typeface="Wingdings" pitchFamily="2" charset="2"/>
              <a:buChar char="q"/>
            </a:pPr>
            <a:r>
              <a:rPr lang="el-GR" sz="1800" dirty="0" smtClean="0"/>
              <a:t>δεν υπάρχει κανείς με τον οποίο νιώθουν αρκετά οικεία</a:t>
            </a:r>
          </a:p>
          <a:p>
            <a:pPr>
              <a:buNone/>
            </a:pPr>
            <a:endParaRPr lang="el-GR" sz="1800" dirty="0" smtClean="0"/>
          </a:p>
          <a:p>
            <a:pPr>
              <a:buNone/>
            </a:pPr>
            <a:endParaRPr lang="el-GR" sz="1800" dirty="0" smtClean="0"/>
          </a:p>
          <a:p>
            <a:pPr>
              <a:buNone/>
            </a:pPr>
            <a:r>
              <a:rPr lang="el-GR" sz="1800" b="1" i="1" dirty="0" smtClean="0"/>
              <a:t>Έτσι συχνά η οικογένεια και το περιβάλλον του σχολείου μένουν απληροφόρητοι και ανυποψίαστοι!</a:t>
            </a:r>
          </a:p>
          <a:p>
            <a:endParaRPr lang="el-GR" dirty="0"/>
          </a:p>
        </p:txBody>
      </p:sp>
      <p:sp>
        <p:nvSpPr>
          <p:cNvPr id="4" name="3 - Τίτλος"/>
          <p:cNvSpPr>
            <a:spLocks noGrp="1"/>
          </p:cNvSpPr>
          <p:nvPr>
            <p:ph type="title"/>
          </p:nvPr>
        </p:nvSpPr>
        <p:spPr>
          <a:xfrm>
            <a:off x="500034" y="428604"/>
            <a:ext cx="8229600" cy="1143000"/>
          </a:xfrm>
        </p:spPr>
        <p:txBody>
          <a:bodyPr>
            <a:normAutofit/>
          </a:bodyPr>
          <a:lstStyle/>
          <a:p>
            <a:r>
              <a:rPr lang="el-GR" sz="2800" dirty="0" smtClean="0"/>
              <a:t>Τα παιδιά-θύματα συνήθως δεν μιλάνε για τον εκφοβισμό που δέχονται επειδή</a:t>
            </a:r>
            <a:r>
              <a:rPr lang="en-US" sz="2800" dirty="0" smtClean="0"/>
              <a:t>:</a:t>
            </a:r>
            <a:endParaRPr lang="el-GR" sz="2800" dirty="0"/>
          </a:p>
        </p:txBody>
      </p:sp>
      <p:pic>
        <p:nvPicPr>
          <p:cNvPr id="6146" name="Picture 2" descr="C:\Users\Irini\Desktop\ΣΧΟΛΙΚΟΣ ΕΚΦΟΒΙΣΜΟΣ\Bullying, Μάρτιος 2010, Λύκειο Ιερισσού\Bullying photos\bullying1.jpg"/>
          <p:cNvPicPr>
            <a:picLocks noChangeAspect="1" noChangeArrowheads="1"/>
          </p:cNvPicPr>
          <p:nvPr/>
        </p:nvPicPr>
        <p:blipFill>
          <a:blip r:embed="rId2"/>
          <a:srcRect/>
          <a:stretch>
            <a:fillRect/>
          </a:stretch>
        </p:blipFill>
        <p:spPr bwMode="auto">
          <a:xfrm>
            <a:off x="5636873" y="4643446"/>
            <a:ext cx="2729527" cy="200026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642910" y="3071810"/>
            <a:ext cx="8001056" cy="1829761"/>
          </a:xfrm>
        </p:spPr>
        <p:txBody>
          <a:bodyPr>
            <a:normAutofit/>
          </a:bodyPr>
          <a:lstStyle/>
          <a:p>
            <a:pPr algn="r"/>
            <a:r>
              <a:rPr lang="el-GR" sz="4200" dirty="0" smtClean="0"/>
              <a:t>προειδοποιητικές</a:t>
            </a:r>
            <a:br>
              <a:rPr lang="el-GR" sz="4200" dirty="0" smtClean="0"/>
            </a:br>
            <a:r>
              <a:rPr lang="el-GR" sz="4200" dirty="0" smtClean="0"/>
              <a:t> ενδείξεις</a:t>
            </a:r>
            <a:endParaRPr lang="el-GR" sz="4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10542</TotalTime>
  <Words>1607</Words>
  <Application>Microsoft Office PowerPoint</Application>
  <PresentationFormat>Προβολή στην οθόνη (4:3)</PresentationFormat>
  <Paragraphs>318</Paragraphs>
  <Slides>39</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39</vt:i4>
      </vt:variant>
    </vt:vector>
  </HeadingPairs>
  <TitlesOfParts>
    <vt:vector size="40" baseType="lpstr">
      <vt:lpstr>Συγκέντρωση</vt:lpstr>
      <vt:lpstr>Αντιμετωπίζοντας τον  Σχολικό Εκφοβισμό (Bullying)</vt:lpstr>
      <vt:lpstr>σχολικός εκφοβισμός/ ενδοσχολική βία</vt:lpstr>
      <vt:lpstr>εκφοβισμός δεν είναι:</vt:lpstr>
      <vt:lpstr> Τα βασικά γνωρίσματα του εκφοβισμού:</vt:lpstr>
      <vt:lpstr>Διαφάνεια 5</vt:lpstr>
      <vt:lpstr>στατιστικά</vt:lpstr>
      <vt:lpstr>στατιστικά</vt:lpstr>
      <vt:lpstr>Τα παιδιά-θύματα συνήθως δεν μιλάνε για τον εκφοβισμό που δέχονται επειδή:</vt:lpstr>
      <vt:lpstr>προειδοποιητικές  ενδείξεις</vt:lpstr>
      <vt:lpstr>Ενδείξεις ότι το παιδί έχει πέσει θύμα εκφοβισμού</vt:lpstr>
      <vt:lpstr>Ενδείξεις ότι το παιδί έχει πέσει θύμα εκφοβισμού</vt:lpstr>
      <vt:lpstr>αιτίες του φαινομένου  </vt:lpstr>
      <vt:lpstr>αιτίες του σχολικού εκφοβισμού</vt:lpstr>
      <vt:lpstr>Διαφάνεια 14</vt:lpstr>
      <vt:lpstr>Για ποιούς λόγους τα παιδιά εκφοβίζουν;                     </vt:lpstr>
      <vt:lpstr>Για ποιούς λόγους ένα παιδί δέχεται εκφοβισμό;</vt:lpstr>
      <vt:lpstr>παιδιά-θύματα εκφοβισμού</vt:lpstr>
      <vt:lpstr>Ατομικά χαρακτηριστικά                    των παιδιών που εκφοβίζονται </vt:lpstr>
      <vt:lpstr>τα παιδιά-παρατηρητές</vt:lpstr>
      <vt:lpstr>τα παιδιά-παρατηρητές</vt:lpstr>
      <vt:lpstr>Διαφάνεια 21</vt:lpstr>
      <vt:lpstr>αιτίες του σχολικού εκφοβισμού</vt:lpstr>
      <vt:lpstr>Διαφάνεια 23</vt:lpstr>
      <vt:lpstr>αντιμετώπιση</vt:lpstr>
      <vt:lpstr>αντιμετώπιση</vt:lpstr>
      <vt:lpstr>οι γονείς του παιδιού που εκφοβίζεται</vt:lpstr>
      <vt:lpstr>Τι να κάνουν οι γονείς του παιδιού που εκφοβίζεται…</vt:lpstr>
      <vt:lpstr>Τι να κάνουν οι γονείς του παιδιού που εκφοβίζεται…</vt:lpstr>
      <vt:lpstr>οι γονείς του παιδιού που εκφοβίζει</vt:lpstr>
      <vt:lpstr>Τι να κάνουν οι γονείς του παιδιού που εκφοβίζει…</vt:lpstr>
      <vt:lpstr>Τι να κάνουν οι γονείς του παιδιού που εκφοβίζει…</vt:lpstr>
      <vt:lpstr>ο εκπαιδευτικός</vt:lpstr>
      <vt:lpstr>Τι μπορούν να κάνουν                       οι εκπαιδευτικοί προληπτικά</vt:lpstr>
      <vt:lpstr>Τι να κάνει ο εκπαιδευτικός αν παρατηρήσει κάποιο περιστατικό εκφοβισμού</vt:lpstr>
      <vt:lpstr>Συμπερασματικά…</vt:lpstr>
      <vt:lpstr>Σας ευχαριστώ πολύ  για την προσοχή σας! </vt:lpstr>
      <vt:lpstr>Αυτοπεποιθηση</vt:lpstr>
      <vt:lpstr>Παραγοντες που αποδυναμωνουν την αυτοπεποιθηση…</vt:lpstr>
      <vt:lpstr>Πως ενισχυουμε την αυτοπεποιθηση του παιδιου;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Σχολικός εκφοβισμός (Bullying)</dc:title>
  <dc:creator>Irini</dc:creator>
  <cp:lastModifiedBy>Irini</cp:lastModifiedBy>
  <cp:revision>548</cp:revision>
  <dcterms:created xsi:type="dcterms:W3CDTF">2015-03-09T16:14:28Z</dcterms:created>
  <dcterms:modified xsi:type="dcterms:W3CDTF">2016-01-25T17:20:14Z</dcterms:modified>
</cp:coreProperties>
</file>