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5"/>
  </p:notesMasterIdLst>
  <p:sldIdLst>
    <p:sldId id="344" r:id="rId2"/>
    <p:sldId id="327" r:id="rId3"/>
    <p:sldId id="259" r:id="rId4"/>
    <p:sldId id="260" r:id="rId5"/>
    <p:sldId id="277" r:id="rId6"/>
    <p:sldId id="276" r:id="rId7"/>
    <p:sldId id="278" r:id="rId8"/>
    <p:sldId id="279" r:id="rId9"/>
    <p:sldId id="261" r:id="rId10"/>
    <p:sldId id="267" r:id="rId11"/>
    <p:sldId id="263" r:id="rId12"/>
    <p:sldId id="345" r:id="rId13"/>
    <p:sldId id="265" r:id="rId14"/>
    <p:sldId id="341" r:id="rId15"/>
    <p:sldId id="335" r:id="rId16"/>
    <p:sldId id="283" r:id="rId17"/>
    <p:sldId id="286" r:id="rId18"/>
    <p:sldId id="285" r:id="rId19"/>
    <p:sldId id="289" r:id="rId20"/>
    <p:sldId id="293" r:id="rId21"/>
    <p:sldId id="346" r:id="rId22"/>
    <p:sldId id="292" r:id="rId23"/>
    <p:sldId id="321" r:id="rId24"/>
    <p:sldId id="349" r:id="rId25"/>
    <p:sldId id="322" r:id="rId26"/>
    <p:sldId id="329" r:id="rId27"/>
    <p:sldId id="323" r:id="rId28"/>
    <p:sldId id="324" r:id="rId29"/>
    <p:sldId id="325" r:id="rId30"/>
    <p:sldId id="328" r:id="rId31"/>
    <p:sldId id="330" r:id="rId32"/>
    <p:sldId id="338" r:id="rId33"/>
    <p:sldId id="348"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8DB"/>
    <a:srgbClr val="EBE8DB"/>
    <a:srgbClr val="EDE8DB"/>
    <a:srgbClr val="EFE8DB"/>
    <a:srgbClr val="F1E8DB"/>
    <a:srgbClr val="FFFFCC"/>
    <a:srgbClr val="CCCCFF"/>
    <a:srgbClr val="E0DADA"/>
    <a:srgbClr val="DDDDDD"/>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6334" autoAdjust="0"/>
    <p:restoredTop sz="94576" autoAdjust="0"/>
  </p:normalViewPr>
  <p:slideViewPr>
    <p:cSldViewPr>
      <p:cViewPr varScale="1">
        <p:scale>
          <a:sx n="73" d="100"/>
          <a:sy n="73" d="100"/>
        </p:scale>
        <p:origin x="-804" y="-102"/>
      </p:cViewPr>
      <p:guideLst>
        <p:guide orient="horz" pos="2160"/>
        <p:guide pos="2880"/>
      </p:guideLst>
    </p:cSldViewPr>
  </p:slideViewPr>
  <p:outlineViewPr>
    <p:cViewPr>
      <p:scale>
        <a:sx n="33" d="100"/>
        <a:sy n="33" d="100"/>
      </p:scale>
      <p:origin x="54" y="12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E35FED-16B3-4461-A8DB-81F815B50117}" type="datetimeFigureOut">
              <a:rPr lang="el-GR"/>
              <a:pPr>
                <a:defRPr/>
              </a:pPr>
              <a:t>19/4/2014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65F11A8-CE7E-453B-9AFE-CCD8244EF5C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D7929-711B-4DEF-8DFC-6BD3F7DE2E9B}" type="slidenum">
              <a:rPr lang="el-GR" smtClean="0"/>
              <a:pPr fontAlgn="base">
                <a:spcBef>
                  <a:spcPct val="0"/>
                </a:spcBef>
                <a:spcAft>
                  <a:spcPct val="0"/>
                </a:spcAft>
                <a:defRPr/>
              </a:pPr>
              <a:t>1</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90E20300-8FEC-4022-8D51-41F6A24B0E9C}" type="datetimeFigureOut">
              <a:rPr lang="el-GR" smtClean="0"/>
              <a:pPr>
                <a:defRPr/>
              </a:pPr>
              <a:t>19/4/2014</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08246853-21AF-41C0-A87D-4AC0E7259074}"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988874D-1019-436E-831D-FAEE38008CA1}" type="datetimeFigureOut">
              <a:rPr lang="el-GR" smtClean="0"/>
              <a:pPr>
                <a:defRPr/>
              </a:pPr>
              <a:t>19/4/2014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0CCDAB4A-EB05-4DEF-812B-A9CC089DEA4F}"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A751772-13D9-4557-A025-F81C19454EE4}" type="datetimeFigureOut">
              <a:rPr lang="el-GR" smtClean="0"/>
              <a:pPr>
                <a:defRPr/>
              </a:pPr>
              <a:t>19/4/2014</a:t>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26CED1E8-9E4B-4E19-995D-A30B354CBC77}"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21BDB417-9DF6-4134-8898-630C0366A86A}" type="datetimeFigureOut">
              <a:rPr lang="el-GR" smtClean="0"/>
              <a:pPr>
                <a:defRPr/>
              </a:pPr>
              <a:t>19/4/2014</a:t>
            </a:fld>
            <a:endParaRPr lang="el-GR"/>
          </a:p>
        </p:txBody>
      </p:sp>
      <p:sp>
        <p:nvSpPr>
          <p:cNvPr id="9" name="Slide Number Placeholder 8"/>
          <p:cNvSpPr>
            <a:spLocks noGrp="1"/>
          </p:cNvSpPr>
          <p:nvPr>
            <p:ph type="sldNum" sz="quarter" idx="15"/>
          </p:nvPr>
        </p:nvSpPr>
        <p:spPr/>
        <p:txBody>
          <a:bodyPr rtlCol="0"/>
          <a:lstStyle/>
          <a:p>
            <a:pPr>
              <a:defRPr/>
            </a:pPr>
            <a:fld id="{73D153D7-D5C2-4AB2-A12C-1FECF095F96E}" type="slidenum">
              <a:rPr lang="el-GR" smtClean="0"/>
              <a:pPr>
                <a:defRPr/>
              </a:pPr>
              <a:t>‹#›</a:t>
            </a:fld>
            <a:endParaRPr lang="el-GR"/>
          </a:p>
        </p:txBody>
      </p:sp>
      <p:sp>
        <p:nvSpPr>
          <p:cNvPr id="10" name="Footer Placeholder 9"/>
          <p:cNvSpPr>
            <a:spLocks noGrp="1"/>
          </p:cNvSpPr>
          <p:nvPr>
            <p:ph type="ftr" sz="quarter" idx="16"/>
          </p:nvPr>
        </p:nvSpPr>
        <p:spPr/>
        <p:txBody>
          <a:bodyPr rtlCol="0"/>
          <a:lstStyle/>
          <a:p>
            <a:pPr>
              <a:defRPr/>
            </a:pP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0C4B021D-156A-4CB9-BC5C-DE46CCDA6D34}" type="datetimeFigureOut">
              <a:rPr lang="el-GR" smtClean="0"/>
              <a:pPr>
                <a:defRPr/>
              </a:pPr>
              <a:t>19/4/2014</a:t>
            </a:fld>
            <a:endParaRPr lang="el-G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l-G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0D524169-8BE8-43F3-814A-87763B87F35A}"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C2BD551-994C-4C0E-A986-E12EE692B441}" type="datetimeFigureOut">
              <a:rPr lang="el-GR" smtClean="0"/>
              <a:pPr>
                <a:defRPr/>
              </a:pPr>
              <a:t>19/4/2014</a:t>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E54C8A6-4EAF-4CC5-AF10-682FF3357E3F}" type="slidenum">
              <a:rPr lang="el-GR" smtClean="0"/>
              <a:pPr>
                <a:defRPr/>
              </a:pPr>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780D1464-6126-48DA-AFFE-0AD42A677063}" type="datetimeFigureOut">
              <a:rPr lang="el-GR" smtClean="0"/>
              <a:pPr>
                <a:defRPr/>
              </a:pPr>
              <a:t>19/4/2014</a:t>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AAC41486-4336-4D84-904F-01E6C1319B03}" type="slidenum">
              <a:rPr lang="el-GR" smtClean="0"/>
              <a:pPr>
                <a:defRPr/>
              </a:pPr>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C1E128BC-C480-4DC2-88A4-D398868D747C}" type="datetimeFigureOut">
              <a:rPr lang="el-GR" smtClean="0"/>
              <a:pPr>
                <a:defRPr/>
              </a:pPr>
              <a:t>19/4/2014</a:t>
            </a:fld>
            <a:endParaRPr lang="el-GR"/>
          </a:p>
        </p:txBody>
      </p:sp>
      <p:sp>
        <p:nvSpPr>
          <p:cNvPr id="7" name="Slide Number Placeholder 6"/>
          <p:cNvSpPr>
            <a:spLocks noGrp="1"/>
          </p:cNvSpPr>
          <p:nvPr>
            <p:ph type="sldNum" sz="quarter" idx="11"/>
          </p:nvPr>
        </p:nvSpPr>
        <p:spPr/>
        <p:txBody>
          <a:bodyPr rtlCol="0"/>
          <a:lstStyle/>
          <a:p>
            <a:pPr>
              <a:defRPr/>
            </a:pPr>
            <a:fld id="{B69322DE-B3B7-44A5-B747-56FD6F4CDB60}" type="slidenum">
              <a:rPr lang="el-GR" smtClean="0"/>
              <a:pPr>
                <a:defRPr/>
              </a:pPr>
              <a:t>‹#›</a:t>
            </a:fld>
            <a:endParaRPr lang="el-GR"/>
          </a:p>
        </p:txBody>
      </p:sp>
      <p:sp>
        <p:nvSpPr>
          <p:cNvPr id="8" name="Footer Placeholder 7"/>
          <p:cNvSpPr>
            <a:spLocks noGrp="1"/>
          </p:cNvSpPr>
          <p:nvPr>
            <p:ph type="ftr" sz="quarter" idx="12"/>
          </p:nvPr>
        </p:nvSpPr>
        <p:spPr/>
        <p:txBody>
          <a:bodyPr rtlCol="0"/>
          <a:lstStyle/>
          <a:p>
            <a:pPr>
              <a:defRPr/>
            </a:pP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ED4CBAE-132E-49BA-B935-FDE49616ECF4}" type="datetimeFigureOut">
              <a:rPr lang="el-GR" smtClean="0"/>
              <a:pPr>
                <a:defRPr/>
              </a:pPr>
              <a:t>19/4/2014</a:t>
            </a:fld>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C5896584-F44C-4952-AE61-018A9455E068}"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36ED83CD-FAC2-4B0A-881B-7ACF2FA0BD69}" type="datetimeFigureOut">
              <a:rPr lang="el-GR" smtClean="0"/>
              <a:pPr>
                <a:defRPr/>
              </a:pPr>
              <a:t>19/4/2014</a:t>
            </a:fld>
            <a:endParaRPr lang="el-GR"/>
          </a:p>
        </p:txBody>
      </p:sp>
      <p:sp>
        <p:nvSpPr>
          <p:cNvPr id="22" name="Slide Number Placeholder 21"/>
          <p:cNvSpPr>
            <a:spLocks noGrp="1"/>
          </p:cNvSpPr>
          <p:nvPr>
            <p:ph type="sldNum" sz="quarter" idx="15"/>
          </p:nvPr>
        </p:nvSpPr>
        <p:spPr/>
        <p:txBody>
          <a:bodyPr rtlCol="0"/>
          <a:lstStyle/>
          <a:p>
            <a:pPr>
              <a:defRPr/>
            </a:pPr>
            <a:fld id="{F4443976-3C07-4C64-B4E0-0DB9E9BA63A3}" type="slidenum">
              <a:rPr lang="el-GR" smtClean="0"/>
              <a:pPr>
                <a:defRPr/>
              </a:pPr>
              <a:t>‹#›</a:t>
            </a:fld>
            <a:endParaRPr lang="el-GR"/>
          </a:p>
        </p:txBody>
      </p:sp>
      <p:sp>
        <p:nvSpPr>
          <p:cNvPr id="23" name="Footer Placeholder 22"/>
          <p:cNvSpPr>
            <a:spLocks noGrp="1"/>
          </p:cNvSpPr>
          <p:nvPr>
            <p:ph type="ftr" sz="quarter" idx="16"/>
          </p:nvPr>
        </p:nvSpPr>
        <p:spPr/>
        <p:txBody>
          <a:bodyPr rtlCol="0"/>
          <a:lstStyle/>
          <a:p>
            <a:pPr>
              <a:defRPr/>
            </a:pPr>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A3531412-98D4-49CA-8331-660E6B51DD0D}" type="datetimeFigureOut">
              <a:rPr lang="el-GR" smtClean="0"/>
              <a:pPr>
                <a:defRPr/>
              </a:pPr>
              <a:t>19/4/2014</a:t>
            </a:fld>
            <a:endParaRPr lang="el-GR"/>
          </a:p>
        </p:txBody>
      </p:sp>
      <p:sp>
        <p:nvSpPr>
          <p:cNvPr id="18" name="Slide Number Placeholder 17"/>
          <p:cNvSpPr>
            <a:spLocks noGrp="1"/>
          </p:cNvSpPr>
          <p:nvPr>
            <p:ph type="sldNum" sz="quarter" idx="11"/>
          </p:nvPr>
        </p:nvSpPr>
        <p:spPr/>
        <p:txBody>
          <a:bodyPr rtlCol="0"/>
          <a:lstStyle/>
          <a:p>
            <a:pPr>
              <a:defRPr/>
            </a:pPr>
            <a:fld id="{7ADA851C-1E87-4BAB-AF29-A39677601CA8}" type="slidenum">
              <a:rPr lang="el-GR" smtClean="0"/>
              <a:pPr>
                <a:defRPr/>
              </a:pPr>
              <a:t>‹#›</a:t>
            </a:fld>
            <a:endParaRPr lang="el-GR"/>
          </a:p>
        </p:txBody>
      </p:sp>
      <p:sp>
        <p:nvSpPr>
          <p:cNvPr id="21" name="Footer Placeholder 20"/>
          <p:cNvSpPr>
            <a:spLocks noGrp="1"/>
          </p:cNvSpPr>
          <p:nvPr>
            <p:ph type="ftr" sz="quarter" idx="12"/>
          </p:nvPr>
        </p:nvSpPr>
        <p:spPr/>
        <p:txBody>
          <a:bodyPr rtlCol="0"/>
          <a:lstStyle/>
          <a:p>
            <a:pPr>
              <a:defRPr/>
            </a:pPr>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2379E020-A892-4FCA-9422-7D8099FF9E47}" type="datetimeFigureOut">
              <a:rPr lang="el-GR" smtClean="0"/>
              <a:pPr>
                <a:defRPr/>
              </a:pPr>
              <a:t>19/4/2014</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CB0550FE-902F-4D5D-9B99-F705FDAD807A}"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RINI\Desktop\Εθισμός στο διαδίκτυο και την τηλεόραση\φωτο\child-pc.gif"/>
          <p:cNvPicPr>
            <a:picLocks noChangeAspect="1" noChangeArrowheads="1"/>
          </p:cNvPicPr>
          <p:nvPr/>
        </p:nvPicPr>
        <p:blipFill>
          <a:blip r:embed="rId3"/>
          <a:srcRect/>
          <a:stretch>
            <a:fillRect/>
          </a:stretch>
        </p:blipFill>
        <p:spPr bwMode="auto">
          <a:xfrm>
            <a:off x="2285984" y="3714752"/>
            <a:ext cx="3194186" cy="2976109"/>
          </a:xfrm>
          <a:prstGeom prst="rect">
            <a:avLst/>
          </a:prstGeom>
          <a:noFill/>
        </p:spPr>
      </p:pic>
      <p:sp>
        <p:nvSpPr>
          <p:cNvPr id="8" name="Title 7"/>
          <p:cNvSpPr>
            <a:spLocks noGrp="1"/>
          </p:cNvSpPr>
          <p:nvPr>
            <p:ph type="ctrTitle"/>
          </p:nvPr>
        </p:nvSpPr>
        <p:spPr>
          <a:xfrm>
            <a:off x="571472" y="1428736"/>
            <a:ext cx="8429684" cy="1714512"/>
          </a:xfrm>
        </p:spPr>
        <p:txBody>
          <a:bodyPr>
            <a:normAutofit fontScale="90000"/>
          </a:bodyPr>
          <a:lstStyle/>
          <a:p>
            <a:pPr algn="r" eaLnBrk="1" fontAlgn="auto" hangingPunct="1">
              <a:spcAft>
                <a:spcPts val="0"/>
              </a:spcAft>
              <a:defRPr/>
            </a:pPr>
            <a:r>
              <a:rPr lang="el-GR" sz="3600" dirty="0" err="1" smtClean="0"/>
              <a:t>Εθισμοσ</a:t>
            </a:r>
            <a:r>
              <a:rPr lang="el-GR" sz="3600" dirty="0" smtClean="0"/>
              <a:t> των </a:t>
            </a:r>
            <a:r>
              <a:rPr lang="el-GR" sz="3600" dirty="0" err="1" smtClean="0"/>
              <a:t>Παιδιων</a:t>
            </a:r>
            <a:r>
              <a:rPr lang="el-GR" sz="3600" dirty="0" smtClean="0"/>
              <a:t> στο </a:t>
            </a:r>
            <a:r>
              <a:rPr lang="el-GR" sz="3600" dirty="0" err="1" smtClean="0"/>
              <a:t>Διαδικτυο</a:t>
            </a:r>
            <a:r>
              <a:rPr lang="el-GR" sz="3600" dirty="0" smtClean="0"/>
              <a:t>. </a:t>
            </a:r>
            <a:r>
              <a:rPr lang="el-GR" sz="3600" dirty="0" err="1" smtClean="0"/>
              <a:t>προβληματισμοι</a:t>
            </a:r>
            <a:r>
              <a:rPr lang="el-GR" sz="3600" dirty="0" smtClean="0"/>
              <a:t> και </a:t>
            </a:r>
            <a:r>
              <a:rPr lang="el-GR" sz="3600" dirty="0" err="1" smtClean="0"/>
              <a:t>τροποι</a:t>
            </a:r>
            <a:r>
              <a:rPr lang="el-GR" sz="3600" dirty="0" smtClean="0"/>
              <a:t> </a:t>
            </a:r>
            <a:r>
              <a:rPr lang="el-GR" sz="3600" dirty="0" err="1" smtClean="0"/>
              <a:t>αντιμετωπισησ</a:t>
            </a:r>
            <a:r>
              <a:rPr lang="el-GR" sz="3600" dirty="0" smtClean="0"/>
              <a:t>.</a:t>
            </a:r>
            <a:r>
              <a:rPr lang="en-US" sz="3600" dirty="0" smtClean="0"/>
              <a:t> </a:t>
            </a:r>
            <a:endParaRPr lang="el-GR" sz="3600" dirty="0">
              <a:effectLst/>
            </a:endParaRPr>
          </a:p>
        </p:txBody>
      </p:sp>
      <p:sp>
        <p:nvSpPr>
          <p:cNvPr id="9219" name="Subtitle 8"/>
          <p:cNvSpPr>
            <a:spLocks noGrp="1"/>
          </p:cNvSpPr>
          <p:nvPr>
            <p:ph type="subTitle" idx="1"/>
          </p:nvPr>
        </p:nvSpPr>
        <p:spPr>
          <a:xfrm>
            <a:off x="2428860" y="3643314"/>
            <a:ext cx="6429373" cy="2786063"/>
          </a:xfrm>
        </p:spPr>
        <p:txBody>
          <a:bodyPr>
            <a:normAutofit fontScale="85000" lnSpcReduction="20000"/>
          </a:bodyPr>
          <a:lstStyle/>
          <a:p>
            <a:pPr marR="0" eaLnBrk="1" hangingPunct="1"/>
            <a:endParaRPr lang="el-GR" sz="2000" dirty="0" smtClean="0"/>
          </a:p>
          <a:p>
            <a:pPr marR="0" eaLnBrk="1" hangingPunct="1"/>
            <a:endParaRPr lang="en-US" sz="2000" dirty="0" smtClean="0">
              <a:latin typeface="Constantia" pitchFamily="18" charset="0"/>
            </a:endParaRPr>
          </a:p>
          <a:p>
            <a:pPr marR="0" eaLnBrk="1" hangingPunct="1"/>
            <a:endParaRPr lang="en-US" sz="900" dirty="0" smtClean="0">
              <a:latin typeface="Constantia" pitchFamily="18" charset="0"/>
            </a:endParaRPr>
          </a:p>
          <a:p>
            <a:pPr marR="0" algn="r" eaLnBrk="1" hangingPunct="1"/>
            <a:endParaRPr lang="en-US" sz="900" dirty="0" smtClean="0">
              <a:latin typeface="Constantia" pitchFamily="18" charset="0"/>
            </a:endParaRPr>
          </a:p>
          <a:p>
            <a:pPr marR="0" algn="r" eaLnBrk="1" hangingPunct="1"/>
            <a:r>
              <a:rPr lang="el-GR" sz="2400" dirty="0" smtClean="0">
                <a:latin typeface="Constantia" pitchFamily="18" charset="0"/>
              </a:rPr>
              <a:t>Ειρήνη Κορδερά</a:t>
            </a:r>
          </a:p>
          <a:p>
            <a:pPr marR="0" algn="r" eaLnBrk="1" hangingPunct="1"/>
            <a:r>
              <a:rPr lang="el-GR" sz="2400" dirty="0" smtClean="0">
                <a:latin typeface="Constantia" pitchFamily="18" charset="0"/>
              </a:rPr>
              <a:t>Ψυχολόγος</a:t>
            </a:r>
            <a:endParaRPr lang="el-GR" sz="2400" i="1" dirty="0" smtClean="0">
              <a:solidFill>
                <a:srgbClr val="D9D9D9"/>
              </a:solidFill>
              <a:latin typeface="Constantia" pitchFamily="18" charset="0"/>
            </a:endParaRPr>
          </a:p>
          <a:p>
            <a:pPr marR="0" algn="r" eaLnBrk="1" hangingPunct="1"/>
            <a:endParaRPr lang="el-GR" sz="1900" i="1" dirty="0" smtClean="0">
              <a:solidFill>
                <a:srgbClr val="D9D9D9"/>
              </a:solidFill>
            </a:endParaRPr>
          </a:p>
          <a:p>
            <a:pPr marR="0" algn="r" eaLnBrk="1" hangingPunct="1"/>
            <a:r>
              <a:rPr lang="en-US" sz="1600" i="1" dirty="0" smtClean="0">
                <a:solidFill>
                  <a:schemeClr val="tx1">
                    <a:lumMod val="75000"/>
                    <a:lumOff val="25000"/>
                  </a:schemeClr>
                </a:solidFill>
                <a:latin typeface="Constantia" pitchFamily="18" charset="0"/>
              </a:rPr>
              <a:t>MSc </a:t>
            </a:r>
            <a:r>
              <a:rPr lang="el-GR" sz="1600" i="1" dirty="0" smtClean="0">
                <a:solidFill>
                  <a:schemeClr val="tx1">
                    <a:lumMod val="75000"/>
                    <a:lumOff val="25000"/>
                  </a:schemeClr>
                </a:solidFill>
                <a:latin typeface="Constantia" pitchFamily="18" charset="0"/>
              </a:rPr>
              <a:t>Ψυχολογία Υγείας </a:t>
            </a:r>
          </a:p>
          <a:p>
            <a:pPr marR="0" algn="r" eaLnBrk="1" hangingPunct="1"/>
            <a:r>
              <a:rPr lang="en-US" sz="1600" i="1" dirty="0" smtClean="0">
                <a:solidFill>
                  <a:schemeClr val="tx1">
                    <a:lumMod val="75000"/>
                    <a:lumOff val="25000"/>
                  </a:schemeClr>
                </a:solidFill>
                <a:latin typeface="Constantia" pitchFamily="18" charset="0"/>
              </a:rPr>
              <a:t>MSc </a:t>
            </a:r>
            <a:r>
              <a:rPr lang="el-GR" sz="1600" i="1" dirty="0" smtClean="0">
                <a:solidFill>
                  <a:schemeClr val="tx1">
                    <a:lumMod val="75000"/>
                    <a:lumOff val="25000"/>
                  </a:schemeClr>
                </a:solidFill>
                <a:latin typeface="Constantia" pitchFamily="18" charset="0"/>
              </a:rPr>
              <a:t>Ψυχολογία Παιδιού &amp; Εφήβου</a:t>
            </a:r>
          </a:p>
          <a:p>
            <a:pPr marR="0" algn="r" eaLnBrk="1" hangingPunct="1"/>
            <a:r>
              <a:rPr lang="el-GR" sz="1600" i="1" dirty="0" smtClean="0">
                <a:solidFill>
                  <a:schemeClr val="tx1">
                    <a:lumMod val="75000"/>
                    <a:lumOff val="25000"/>
                  </a:schemeClr>
                </a:solidFill>
                <a:latin typeface="Constantia" pitchFamily="18" charset="0"/>
              </a:rPr>
              <a:t>Συστημική Ψυχοθεραπεία</a:t>
            </a:r>
          </a:p>
          <a:p>
            <a:pPr marR="0" eaLnBrk="1" hangingPunct="1"/>
            <a:endParaRPr lang="el-GR" sz="1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l-GR" b="1" dirty="0" err="1" smtClean="0"/>
              <a:t>ειδη</a:t>
            </a:r>
            <a:r>
              <a:rPr lang="el-GR" b="1" dirty="0" smtClean="0"/>
              <a:t> </a:t>
            </a:r>
            <a:r>
              <a:rPr lang="el-GR" b="1" dirty="0" err="1" smtClean="0"/>
              <a:t>διαδικτυακου</a:t>
            </a:r>
            <a:r>
              <a:rPr lang="el-GR" b="1" dirty="0" smtClean="0"/>
              <a:t> </a:t>
            </a:r>
            <a:r>
              <a:rPr lang="el-GR" b="1" dirty="0" err="1" smtClean="0"/>
              <a:t>εθισμου</a:t>
            </a:r>
            <a:endParaRPr lang="el-GR" b="1" dirty="0"/>
          </a:p>
        </p:txBody>
      </p:sp>
      <p:sp>
        <p:nvSpPr>
          <p:cNvPr id="15362" name="Content Placeholder 1"/>
          <p:cNvSpPr>
            <a:spLocks noGrp="1"/>
          </p:cNvSpPr>
          <p:nvPr>
            <p:ph sz="quarter" idx="1"/>
          </p:nvPr>
        </p:nvSpPr>
        <p:spPr>
          <a:xfrm>
            <a:off x="428596" y="1928802"/>
            <a:ext cx="8258175" cy="4305300"/>
          </a:xfrm>
        </p:spPr>
        <p:txBody>
          <a:bodyPr/>
          <a:lstStyle/>
          <a:p>
            <a:pPr eaLnBrk="1" hangingPunct="1"/>
            <a:r>
              <a:rPr lang="el-GR" sz="1900" u="sng" dirty="0" smtClean="0"/>
              <a:t>διαδικτυακά παιχνίδια</a:t>
            </a:r>
            <a:r>
              <a:rPr lang="en-US" sz="1900" dirty="0" smtClean="0"/>
              <a:t>  MMORPG </a:t>
            </a:r>
            <a:r>
              <a:rPr lang="el-GR" sz="1900" dirty="0" smtClean="0"/>
              <a:t>π.χ. </a:t>
            </a:r>
            <a:r>
              <a:rPr lang="en-US" sz="1900" dirty="0" smtClean="0"/>
              <a:t>World of </a:t>
            </a:r>
            <a:r>
              <a:rPr lang="en-US" sz="1900" dirty="0" err="1" smtClean="0"/>
              <a:t>Warcraft</a:t>
            </a:r>
            <a:r>
              <a:rPr lang="en-US" sz="1900" dirty="0" smtClean="0"/>
              <a:t> (</a:t>
            </a:r>
            <a:r>
              <a:rPr lang="en-US" sz="1900" dirty="0" err="1" smtClean="0"/>
              <a:t>WoW</a:t>
            </a:r>
            <a:r>
              <a:rPr lang="en-US" sz="1900" dirty="0" smtClean="0"/>
              <a:t>), League of Legends (LOL)</a:t>
            </a:r>
          </a:p>
          <a:p>
            <a:pPr eaLnBrk="1" hangingPunct="1"/>
            <a:r>
              <a:rPr lang="el-GR" sz="1900" u="sng" dirty="0" smtClean="0"/>
              <a:t>σελίδες κοινωνικής δικτύωσης/</a:t>
            </a:r>
            <a:r>
              <a:rPr lang="en-US" sz="1900" u="sng" dirty="0" smtClean="0"/>
              <a:t>social media </a:t>
            </a:r>
            <a:r>
              <a:rPr lang="en-US" sz="1900" dirty="0" smtClean="0"/>
              <a:t>(</a:t>
            </a:r>
            <a:r>
              <a:rPr lang="el-GR" sz="1900" dirty="0" smtClean="0"/>
              <a:t>π.χ. </a:t>
            </a:r>
            <a:r>
              <a:rPr lang="en-US" sz="1900" dirty="0" err="1" smtClean="0"/>
              <a:t>facebook</a:t>
            </a:r>
            <a:r>
              <a:rPr lang="en-US" sz="1900" dirty="0" smtClean="0"/>
              <a:t>, twitter)</a:t>
            </a:r>
          </a:p>
          <a:p>
            <a:pPr eaLnBrk="1" hangingPunct="1"/>
            <a:r>
              <a:rPr lang="el-GR" sz="1900" dirty="0" smtClean="0"/>
              <a:t>δωμάτια συνομιλίας/</a:t>
            </a:r>
            <a:r>
              <a:rPr lang="en-US" sz="1900" dirty="0" smtClean="0"/>
              <a:t>chat rooms</a:t>
            </a:r>
          </a:p>
          <a:p>
            <a:pPr eaLnBrk="1" hangingPunct="1"/>
            <a:r>
              <a:rPr lang="el-GR" sz="1900" dirty="0" smtClean="0"/>
              <a:t>υπηρεσίες άμεσης ανταλλαγής μηνυμάτων/</a:t>
            </a:r>
            <a:r>
              <a:rPr lang="en-US" sz="1900" dirty="0" smtClean="0"/>
              <a:t>instant messaging </a:t>
            </a:r>
            <a:r>
              <a:rPr lang="el-GR" sz="1900" dirty="0" smtClean="0"/>
              <a:t>(π.χ. </a:t>
            </a:r>
            <a:r>
              <a:rPr lang="en-US" sz="1900" dirty="0" smtClean="0"/>
              <a:t>MSN)</a:t>
            </a:r>
          </a:p>
          <a:p>
            <a:pPr eaLnBrk="1" hangingPunct="1"/>
            <a:r>
              <a:rPr lang="el-GR" sz="1900" dirty="0" smtClean="0"/>
              <a:t>τζόγος</a:t>
            </a:r>
            <a:endParaRPr lang="en-US" sz="1900" dirty="0" smtClean="0"/>
          </a:p>
          <a:p>
            <a:pPr eaLnBrk="1" hangingPunct="1"/>
            <a:r>
              <a:rPr lang="el-GR" sz="1900" dirty="0" smtClean="0"/>
              <a:t>διαδικτυακές αγορές</a:t>
            </a:r>
          </a:p>
          <a:p>
            <a:pPr eaLnBrk="1" hangingPunct="1"/>
            <a:r>
              <a:rPr lang="el-GR" sz="1900" dirty="0" smtClean="0"/>
              <a:t>σελίδες με πορνογραφικό υλικό (</a:t>
            </a:r>
            <a:r>
              <a:rPr lang="en-US" sz="1900" dirty="0" smtClean="0"/>
              <a:t>cyber porn</a:t>
            </a:r>
            <a:r>
              <a:rPr lang="el-GR" sz="1900" dirty="0" smtClean="0"/>
              <a:t>)</a:t>
            </a:r>
          </a:p>
          <a:p>
            <a:pPr eaLnBrk="1" hangingPunct="1"/>
            <a:r>
              <a:rPr lang="el-GR" sz="1900" dirty="0" smtClean="0"/>
              <a:t>υπερβολική περιήγηση</a:t>
            </a:r>
            <a:r>
              <a:rPr lang="en-US" sz="1900" dirty="0" smtClean="0"/>
              <a:t>,</a:t>
            </a:r>
            <a:r>
              <a:rPr lang="el-GR" sz="1900" dirty="0" smtClean="0"/>
              <a:t> «</a:t>
            </a:r>
            <a:r>
              <a:rPr lang="el-GR" sz="1900" dirty="0" err="1" smtClean="0"/>
              <a:t>σερφάρισμα</a:t>
            </a:r>
            <a:r>
              <a:rPr lang="el-GR" sz="1900" dirty="0" smtClean="0"/>
              <a:t>» &amp; αναζητήσεις σε βάσεις δεδομένων</a:t>
            </a:r>
            <a:endParaRPr lang="en-US" sz="1900" dirty="0" smtClean="0"/>
          </a:p>
          <a:p>
            <a:pPr eaLnBrk="1" hangingPunct="1"/>
            <a:endParaRPr lang="el-GR"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IRINI\Desktop\Εθισμός στο διαδίκτυο και την τηλεόραση\φωτο\internet_safety_for_our_children.jpg"/>
          <p:cNvPicPr>
            <a:picLocks noChangeAspect="1" noChangeArrowheads="1"/>
          </p:cNvPicPr>
          <p:nvPr/>
        </p:nvPicPr>
        <p:blipFill>
          <a:blip r:embed="rId2"/>
          <a:srcRect/>
          <a:stretch>
            <a:fillRect/>
          </a:stretch>
        </p:blipFill>
        <p:spPr bwMode="auto">
          <a:xfrm>
            <a:off x="5643570" y="3374939"/>
            <a:ext cx="3104129" cy="3483061"/>
          </a:xfrm>
          <a:prstGeom prst="rect">
            <a:avLst/>
          </a:prstGeom>
          <a:noFill/>
        </p:spPr>
      </p:pic>
      <p:sp>
        <p:nvSpPr>
          <p:cNvPr id="3" name="Title 2"/>
          <p:cNvSpPr>
            <a:spLocks noGrp="1"/>
          </p:cNvSpPr>
          <p:nvPr>
            <p:ph type="title"/>
          </p:nvPr>
        </p:nvSpPr>
        <p:spPr>
          <a:xfrm>
            <a:off x="428596" y="357166"/>
            <a:ext cx="7901014" cy="1143000"/>
          </a:xfrm>
        </p:spPr>
        <p:txBody>
          <a:bodyPr>
            <a:normAutofit/>
          </a:bodyPr>
          <a:lstStyle/>
          <a:p>
            <a:pPr eaLnBrk="1" fontAlgn="auto" hangingPunct="1">
              <a:spcAft>
                <a:spcPts val="0"/>
              </a:spcAft>
              <a:defRPr/>
            </a:pPr>
            <a:r>
              <a:rPr lang="el-GR" b="1" dirty="0" err="1" smtClean="0"/>
              <a:t>επιπτωσεισ</a:t>
            </a:r>
            <a:r>
              <a:rPr lang="en-US" b="1" dirty="0" smtClean="0"/>
              <a:t> </a:t>
            </a:r>
            <a:r>
              <a:rPr lang="el-GR" b="1" dirty="0" smtClean="0"/>
              <a:t>/</a:t>
            </a:r>
            <a:r>
              <a:rPr lang="el-GR" b="1" dirty="0" err="1" smtClean="0"/>
              <a:t>κινδυνοι</a:t>
            </a:r>
            <a:r>
              <a:rPr lang="el-GR" b="1" dirty="0" smtClean="0"/>
              <a:t> του </a:t>
            </a:r>
            <a:r>
              <a:rPr lang="el-GR" b="1" dirty="0" err="1" smtClean="0"/>
              <a:t>διαδικτυακου</a:t>
            </a:r>
            <a:r>
              <a:rPr lang="el-GR" b="1" dirty="0" smtClean="0"/>
              <a:t> </a:t>
            </a:r>
            <a:r>
              <a:rPr lang="el-GR" b="1" dirty="0" err="1" smtClean="0"/>
              <a:t>εθισμου</a:t>
            </a:r>
            <a:endParaRPr lang="el-GR" b="1" dirty="0"/>
          </a:p>
        </p:txBody>
      </p:sp>
      <p:sp>
        <p:nvSpPr>
          <p:cNvPr id="2" name="Content Placeholder 1"/>
          <p:cNvSpPr>
            <a:spLocks noGrp="1"/>
          </p:cNvSpPr>
          <p:nvPr>
            <p:ph sz="quarter" idx="1"/>
          </p:nvPr>
        </p:nvSpPr>
        <p:spPr>
          <a:xfrm>
            <a:off x="428596" y="2000240"/>
            <a:ext cx="8229600" cy="3929090"/>
          </a:xfrm>
        </p:spPr>
        <p:txBody>
          <a:bodyPr>
            <a:normAutofit/>
          </a:bodyPr>
          <a:lstStyle/>
          <a:p>
            <a:pPr marL="365760" indent="-256032" eaLnBrk="1" fontAlgn="auto" hangingPunct="1">
              <a:spcAft>
                <a:spcPts val="0"/>
              </a:spcAft>
              <a:buFont typeface="Wingdings 3"/>
              <a:buChar char=""/>
              <a:defRPr/>
            </a:pPr>
            <a:r>
              <a:rPr lang="el-GR" sz="2000" dirty="0" smtClean="0"/>
              <a:t>Περιορισμός των κοινωνικών συναναστροφών/κοινωνική απομόνωση</a:t>
            </a:r>
          </a:p>
          <a:p>
            <a:pPr marL="365760" indent="-256032" eaLnBrk="1" fontAlgn="auto" hangingPunct="1">
              <a:spcAft>
                <a:spcPts val="0"/>
              </a:spcAft>
              <a:buFont typeface="Wingdings 3"/>
              <a:buChar char=""/>
              <a:defRPr/>
            </a:pPr>
            <a:r>
              <a:rPr lang="el-GR" sz="2000" dirty="0" smtClean="0"/>
              <a:t>«κλέβει» χρόνο από την αλληλεπίδραση του ατόμου με την οικογένεια / Ενδοοικογενειακές συγκρούσεις </a:t>
            </a:r>
          </a:p>
          <a:p>
            <a:pPr marL="365760" indent="-256032" eaLnBrk="1" fontAlgn="auto" hangingPunct="1">
              <a:spcAft>
                <a:spcPts val="0"/>
              </a:spcAft>
              <a:buFont typeface="Wingdings 3"/>
              <a:buChar char=""/>
              <a:defRPr/>
            </a:pPr>
            <a:r>
              <a:rPr lang="el-GR" sz="2000" dirty="0" smtClean="0"/>
              <a:t>Περιορισμός των άλλων ενδιαφερόντων/χόμπι</a:t>
            </a:r>
          </a:p>
          <a:p>
            <a:pPr marL="365760" indent="-256032" eaLnBrk="1" fontAlgn="auto" hangingPunct="1">
              <a:spcAft>
                <a:spcPts val="0"/>
              </a:spcAft>
              <a:buFont typeface="Wingdings 3"/>
              <a:buChar char=""/>
              <a:defRPr/>
            </a:pPr>
            <a:r>
              <a:rPr lang="el-GR" sz="2000" dirty="0" smtClean="0"/>
              <a:t>Παραμέληση των υποχρεώσεων</a:t>
            </a:r>
          </a:p>
          <a:p>
            <a:pPr marL="365760" lvl="2" indent="-256032" eaLnBrk="1" fontAlgn="auto" hangingPunct="1">
              <a:spcBef>
                <a:spcPts val="400"/>
              </a:spcBef>
              <a:spcAft>
                <a:spcPts val="0"/>
              </a:spcAft>
              <a:buClr>
                <a:schemeClr val="accent1"/>
              </a:buClr>
              <a:buSzPct val="68000"/>
              <a:buFont typeface="Wingdings 3"/>
              <a:buChar char=""/>
              <a:defRPr/>
            </a:pPr>
            <a:r>
              <a:rPr lang="el-GR" sz="2000" dirty="0" smtClean="0"/>
              <a:t>Κατανάλωση υπερβολικού χρήματος</a:t>
            </a:r>
          </a:p>
          <a:p>
            <a:pPr marL="365760" lvl="2" indent="-256032" eaLnBrk="1" fontAlgn="auto" hangingPunct="1">
              <a:spcBef>
                <a:spcPts val="400"/>
              </a:spcBef>
              <a:spcAft>
                <a:spcPts val="0"/>
              </a:spcAft>
              <a:buClr>
                <a:schemeClr val="accent1"/>
              </a:buClr>
              <a:buSzPct val="68000"/>
              <a:buFont typeface="Wingdings 3"/>
              <a:buChar char=""/>
              <a:defRPr/>
            </a:pPr>
            <a:r>
              <a:rPr lang="el-GR" sz="2000" dirty="0" smtClean="0"/>
              <a:t>Σύγχυση πραγματικότητας και φαντασίας</a:t>
            </a:r>
          </a:p>
          <a:p>
            <a:pPr marL="365760" lvl="2" indent="-256032" eaLnBrk="1" fontAlgn="auto" hangingPunct="1">
              <a:spcBef>
                <a:spcPts val="400"/>
              </a:spcBef>
              <a:spcAft>
                <a:spcPts val="0"/>
              </a:spcAft>
              <a:buClr>
                <a:schemeClr val="accent1"/>
              </a:buClr>
              <a:buSzPct val="68000"/>
              <a:buFont typeface="Wingdings 3"/>
              <a:buChar char=""/>
              <a:defRPr/>
            </a:pPr>
            <a:endParaRPr lang="el-GR" sz="2000" dirty="0" smtClean="0"/>
          </a:p>
          <a:p>
            <a:pPr marL="365760" lvl="2" indent="-256032" eaLnBrk="1" fontAlgn="auto" hangingPunct="1">
              <a:spcBef>
                <a:spcPts val="400"/>
              </a:spcBef>
              <a:spcAft>
                <a:spcPts val="0"/>
              </a:spcAft>
              <a:buClr>
                <a:schemeClr val="accent1"/>
              </a:buClr>
              <a:buSzPct val="68000"/>
              <a:buFont typeface="Wingdings 3"/>
              <a:buChar char=""/>
              <a:defRPr/>
            </a:pPr>
            <a:endParaRPr lang="el-GR" sz="5500" dirty="0" smtClean="0"/>
          </a:p>
          <a:p>
            <a:pPr marL="365760" lvl="2" indent="-256032" eaLnBrk="1" fontAlgn="auto" hangingPunct="1">
              <a:spcBef>
                <a:spcPts val="400"/>
              </a:spcBef>
              <a:spcAft>
                <a:spcPts val="0"/>
              </a:spcAft>
              <a:buClr>
                <a:schemeClr val="accent1"/>
              </a:buClr>
              <a:buSzPct val="68000"/>
              <a:buFont typeface="Wingdings 3"/>
              <a:buChar char=""/>
              <a:defRPr/>
            </a:pPr>
            <a:endParaRPr lang="el-GR" sz="48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IRINI\Desktop\Εθισμός στο διαδίκτυο και την τηλεόραση\φωτο\inet.jpg"/>
          <p:cNvPicPr>
            <a:picLocks noChangeAspect="1" noChangeArrowheads="1"/>
          </p:cNvPicPr>
          <p:nvPr/>
        </p:nvPicPr>
        <p:blipFill>
          <a:blip r:embed="rId2"/>
          <a:srcRect/>
          <a:stretch>
            <a:fillRect/>
          </a:stretch>
        </p:blipFill>
        <p:spPr bwMode="auto">
          <a:xfrm>
            <a:off x="4286248" y="3530774"/>
            <a:ext cx="3857652" cy="3327225"/>
          </a:xfrm>
          <a:prstGeom prst="rect">
            <a:avLst/>
          </a:prstGeom>
          <a:noFill/>
        </p:spPr>
      </p:pic>
      <p:sp>
        <p:nvSpPr>
          <p:cNvPr id="3" name="Title 2"/>
          <p:cNvSpPr>
            <a:spLocks noGrp="1"/>
          </p:cNvSpPr>
          <p:nvPr>
            <p:ph type="title"/>
          </p:nvPr>
        </p:nvSpPr>
        <p:spPr>
          <a:xfrm>
            <a:off x="428596" y="357166"/>
            <a:ext cx="7901014" cy="1143000"/>
          </a:xfrm>
        </p:spPr>
        <p:txBody>
          <a:bodyPr>
            <a:normAutofit/>
          </a:bodyPr>
          <a:lstStyle/>
          <a:p>
            <a:pPr eaLnBrk="1" fontAlgn="auto" hangingPunct="1">
              <a:spcAft>
                <a:spcPts val="0"/>
              </a:spcAft>
              <a:defRPr/>
            </a:pPr>
            <a:r>
              <a:rPr lang="el-GR" b="1" dirty="0" err="1" smtClean="0"/>
              <a:t>επιπτωσεισ</a:t>
            </a:r>
            <a:r>
              <a:rPr lang="en-US" b="1" dirty="0" smtClean="0"/>
              <a:t> </a:t>
            </a:r>
            <a:r>
              <a:rPr lang="el-GR" b="1" dirty="0" smtClean="0"/>
              <a:t>/</a:t>
            </a:r>
            <a:r>
              <a:rPr lang="el-GR" b="1" dirty="0" err="1" smtClean="0"/>
              <a:t>κινδυνοι</a:t>
            </a:r>
            <a:r>
              <a:rPr lang="el-GR" b="1" dirty="0" smtClean="0"/>
              <a:t> του </a:t>
            </a:r>
            <a:r>
              <a:rPr lang="el-GR" b="1" dirty="0" err="1" smtClean="0"/>
              <a:t>διαδικτυακου</a:t>
            </a:r>
            <a:r>
              <a:rPr lang="el-GR" b="1" dirty="0" smtClean="0"/>
              <a:t> </a:t>
            </a:r>
            <a:r>
              <a:rPr lang="el-GR" b="1" dirty="0" err="1" smtClean="0"/>
              <a:t>εθισμου</a:t>
            </a:r>
            <a:endParaRPr lang="el-GR" b="1" dirty="0"/>
          </a:p>
        </p:txBody>
      </p:sp>
      <p:sp>
        <p:nvSpPr>
          <p:cNvPr id="2" name="Content Placeholder 1"/>
          <p:cNvSpPr>
            <a:spLocks noGrp="1"/>
          </p:cNvSpPr>
          <p:nvPr>
            <p:ph sz="quarter" idx="1"/>
          </p:nvPr>
        </p:nvSpPr>
        <p:spPr>
          <a:xfrm>
            <a:off x="428596" y="2000240"/>
            <a:ext cx="8229600" cy="3857652"/>
          </a:xfrm>
        </p:spPr>
        <p:txBody>
          <a:bodyPr>
            <a:normAutofit/>
          </a:bodyPr>
          <a:lstStyle/>
          <a:p>
            <a:pPr marL="365760" indent="-256032" eaLnBrk="1" fontAlgn="auto" hangingPunct="1">
              <a:spcAft>
                <a:spcPts val="0"/>
              </a:spcAft>
              <a:buFont typeface="Wingdings 3"/>
              <a:buChar char=""/>
              <a:defRPr/>
            </a:pPr>
            <a:r>
              <a:rPr lang="el-GR" sz="2000" dirty="0" smtClean="0"/>
              <a:t>Οργανικές βλάβες στον εγκέφαλο</a:t>
            </a:r>
          </a:p>
          <a:p>
            <a:pPr marL="365760" indent="-256032" eaLnBrk="1" fontAlgn="auto" hangingPunct="1">
              <a:spcAft>
                <a:spcPts val="0"/>
              </a:spcAft>
              <a:buFont typeface="Wingdings 3"/>
              <a:buChar char=""/>
              <a:defRPr/>
            </a:pPr>
            <a:r>
              <a:rPr lang="el-GR" sz="2000" dirty="0" smtClean="0"/>
              <a:t>Συναισθηματική Επιπέδωση</a:t>
            </a:r>
          </a:p>
          <a:p>
            <a:pPr marL="365760" indent="-256032" eaLnBrk="1" fontAlgn="auto" hangingPunct="1">
              <a:spcAft>
                <a:spcPts val="0"/>
              </a:spcAft>
              <a:buFont typeface="Wingdings 3"/>
              <a:buChar char=""/>
              <a:defRPr/>
            </a:pPr>
            <a:r>
              <a:rPr lang="el-GR" sz="2000" dirty="0" smtClean="0"/>
              <a:t>Κατάθλιψη</a:t>
            </a:r>
          </a:p>
          <a:p>
            <a:pPr marL="365760" indent="-256032" eaLnBrk="1" fontAlgn="auto" hangingPunct="1">
              <a:spcAft>
                <a:spcPts val="0"/>
              </a:spcAft>
              <a:buFont typeface="Wingdings 3"/>
              <a:buChar char=""/>
              <a:defRPr/>
            </a:pPr>
            <a:r>
              <a:rPr lang="el-GR" sz="2000" dirty="0" smtClean="0"/>
              <a:t>Συνεχής έκθεση των παιδιών σε ακατάλληλο περιεχόμενο</a:t>
            </a:r>
          </a:p>
          <a:p>
            <a:pPr marL="365760" indent="-256032" eaLnBrk="1" fontAlgn="auto" hangingPunct="1">
              <a:spcAft>
                <a:spcPts val="0"/>
              </a:spcAft>
              <a:buFont typeface="Wingdings 3"/>
              <a:buChar char=""/>
              <a:defRPr/>
            </a:pPr>
            <a:r>
              <a:rPr lang="el-GR" sz="2000" dirty="0" smtClean="0"/>
              <a:t>Επιθετικότητα</a:t>
            </a:r>
          </a:p>
          <a:p>
            <a:pPr marL="365760" indent="-256032" eaLnBrk="1" fontAlgn="auto" hangingPunct="1">
              <a:spcAft>
                <a:spcPts val="0"/>
              </a:spcAft>
              <a:buFont typeface="Wingdings 3"/>
              <a:buChar char=""/>
              <a:defRPr/>
            </a:pPr>
            <a:r>
              <a:rPr lang="el-GR" sz="2000" dirty="0" smtClean="0"/>
              <a:t>Κίνδυνος  επαφής των παιδιών                                                          με επικίνδυνα άτομα                                           </a:t>
            </a:r>
            <a:r>
              <a:rPr lang="el-GR" sz="1800" dirty="0" smtClean="0"/>
              <a:t>(αποπλάνηση/</a:t>
            </a:r>
            <a:r>
              <a:rPr lang="en-US" sz="1800" dirty="0" err="1" smtClean="0"/>
              <a:t>cyberbullying</a:t>
            </a:r>
            <a:r>
              <a:rPr lang="el-GR" sz="1800" dirty="0" smtClean="0"/>
              <a:t>)</a:t>
            </a:r>
          </a:p>
          <a:p>
            <a:pPr marL="365760" lvl="2" indent="-256032" eaLnBrk="1" fontAlgn="auto" hangingPunct="1">
              <a:spcBef>
                <a:spcPts val="400"/>
              </a:spcBef>
              <a:spcAft>
                <a:spcPts val="0"/>
              </a:spcAft>
              <a:buClr>
                <a:schemeClr val="accent1"/>
              </a:buClr>
              <a:buSzPct val="68000"/>
              <a:buFont typeface="Wingdings 3"/>
              <a:buChar char=""/>
              <a:defRPr/>
            </a:pPr>
            <a:endParaRPr lang="el-GR" sz="2000" dirty="0" smtClean="0"/>
          </a:p>
          <a:p>
            <a:pPr marL="365760" lvl="2" indent="-256032" eaLnBrk="1" fontAlgn="auto" hangingPunct="1">
              <a:spcBef>
                <a:spcPts val="400"/>
              </a:spcBef>
              <a:spcAft>
                <a:spcPts val="0"/>
              </a:spcAft>
              <a:buClr>
                <a:schemeClr val="accent1"/>
              </a:buClr>
              <a:buSzPct val="68000"/>
              <a:buFont typeface="Wingdings 3"/>
              <a:buChar char=""/>
              <a:defRPr/>
            </a:pPr>
            <a:endParaRPr lang="el-GR" sz="5500" dirty="0" smtClean="0"/>
          </a:p>
          <a:p>
            <a:pPr marL="365760" lvl="2" indent="-256032" eaLnBrk="1" fontAlgn="auto" hangingPunct="1">
              <a:spcBef>
                <a:spcPts val="400"/>
              </a:spcBef>
              <a:spcAft>
                <a:spcPts val="0"/>
              </a:spcAft>
              <a:buClr>
                <a:schemeClr val="accent1"/>
              </a:buClr>
              <a:buSzPct val="68000"/>
              <a:buFont typeface="Wingdings 3"/>
              <a:buChar char=""/>
              <a:defRPr/>
            </a:pPr>
            <a:endParaRPr lang="el-GR" sz="4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b="1" dirty="0" err="1" smtClean="0"/>
              <a:t>Σωματικεσ</a:t>
            </a:r>
            <a:r>
              <a:rPr lang="el-GR" b="1" dirty="0" smtClean="0"/>
              <a:t> </a:t>
            </a:r>
            <a:r>
              <a:rPr lang="el-GR" b="1" dirty="0" err="1" smtClean="0"/>
              <a:t>Επιπτωσεισ</a:t>
            </a:r>
            <a:endParaRPr lang="el-GR" b="1" dirty="0"/>
          </a:p>
        </p:txBody>
      </p:sp>
      <p:sp>
        <p:nvSpPr>
          <p:cNvPr id="2" name="Content Placeholder 1"/>
          <p:cNvSpPr>
            <a:spLocks noGrp="1"/>
          </p:cNvSpPr>
          <p:nvPr>
            <p:ph sz="quarter" idx="1"/>
          </p:nvPr>
        </p:nvSpPr>
        <p:spPr>
          <a:xfrm>
            <a:off x="642910" y="1857364"/>
            <a:ext cx="8229600" cy="4071966"/>
          </a:xfrm>
        </p:spPr>
        <p:txBody>
          <a:bodyPr>
            <a:noAutofit/>
          </a:bodyPr>
          <a:lstStyle/>
          <a:p>
            <a:pPr marL="365760" indent="-256032" eaLnBrk="1" fontAlgn="auto" hangingPunct="1">
              <a:spcAft>
                <a:spcPts val="0"/>
              </a:spcAft>
              <a:defRPr/>
            </a:pPr>
            <a:r>
              <a:rPr lang="el-GR" sz="2000" dirty="0" smtClean="0"/>
              <a:t>Το σύνδρομο καρπιαίου σωλήνα</a:t>
            </a:r>
          </a:p>
          <a:p>
            <a:pPr marL="365760" indent="-256032" eaLnBrk="1" fontAlgn="auto" hangingPunct="1">
              <a:spcAft>
                <a:spcPts val="0"/>
              </a:spcAft>
              <a:buFont typeface="Wingdings 3"/>
              <a:buChar char=""/>
              <a:defRPr/>
            </a:pPr>
            <a:r>
              <a:rPr lang="el-GR" sz="2000" dirty="0" smtClean="0"/>
              <a:t>Οφθαλμικές παθήσεις</a:t>
            </a:r>
          </a:p>
          <a:p>
            <a:pPr marL="365760" indent="-256032" eaLnBrk="1" fontAlgn="auto" hangingPunct="1">
              <a:spcAft>
                <a:spcPts val="0"/>
              </a:spcAft>
              <a:buFont typeface="Wingdings 3"/>
              <a:buChar char=""/>
              <a:defRPr/>
            </a:pPr>
            <a:r>
              <a:rPr lang="el-GR" sz="2000" dirty="0" smtClean="0"/>
              <a:t>Ημικρανίες και σοβαροί πονοκέφαλοι</a:t>
            </a:r>
          </a:p>
          <a:p>
            <a:pPr marL="365760" indent="-256032" eaLnBrk="1" fontAlgn="auto" hangingPunct="1">
              <a:spcAft>
                <a:spcPts val="0"/>
              </a:spcAft>
              <a:buFont typeface="Wingdings 3"/>
              <a:buChar char=""/>
              <a:defRPr/>
            </a:pPr>
            <a:r>
              <a:rPr lang="el-GR" sz="2000" dirty="0" smtClean="0"/>
              <a:t>Μυοσκελετικά προβλήματα</a:t>
            </a:r>
          </a:p>
          <a:p>
            <a:pPr marL="365760" indent="-256032" eaLnBrk="1" fontAlgn="auto" hangingPunct="1">
              <a:spcAft>
                <a:spcPts val="0"/>
              </a:spcAft>
              <a:buFont typeface="Wingdings 3"/>
              <a:buChar char=""/>
              <a:defRPr/>
            </a:pPr>
            <a:r>
              <a:rPr lang="el-GR" sz="2000" dirty="0" smtClean="0"/>
              <a:t>Παραμέληση της προσωπικής φροντίδας και υγιεινής</a:t>
            </a:r>
          </a:p>
          <a:p>
            <a:pPr marL="365760" indent="-256032" eaLnBrk="1" fontAlgn="auto" hangingPunct="1">
              <a:spcAft>
                <a:spcPts val="0"/>
              </a:spcAft>
              <a:buFont typeface="Wingdings 3"/>
              <a:buChar char=""/>
              <a:defRPr/>
            </a:pPr>
            <a:r>
              <a:rPr lang="el-GR" sz="2000" dirty="0" smtClean="0"/>
              <a:t>Διατροφικές ατασθαλίες</a:t>
            </a:r>
          </a:p>
          <a:p>
            <a:pPr marL="365760" indent="-256032" eaLnBrk="1" fontAlgn="auto" hangingPunct="1">
              <a:spcAft>
                <a:spcPts val="0"/>
              </a:spcAft>
              <a:buFont typeface="Wingdings 3"/>
              <a:buChar char=""/>
              <a:defRPr/>
            </a:pPr>
            <a:r>
              <a:rPr lang="el-GR" sz="2000" dirty="0" smtClean="0"/>
              <a:t>Αυξάνεται ο κίνδυνος εμφάνισης παχυσαρκίας</a:t>
            </a:r>
          </a:p>
          <a:p>
            <a:pPr marL="365760" indent="-256032" eaLnBrk="1" fontAlgn="auto" hangingPunct="1">
              <a:spcAft>
                <a:spcPts val="0"/>
              </a:spcAft>
              <a:buFont typeface="Wingdings 3"/>
              <a:buChar char=""/>
              <a:defRPr/>
            </a:pPr>
            <a:r>
              <a:rPr lang="el-GR" sz="2000" dirty="0" smtClean="0"/>
              <a:t>Διαταραχές του ύπνου</a:t>
            </a:r>
            <a:endParaRPr lang="en-US" sz="2000" dirty="0" smtClean="0"/>
          </a:p>
          <a:p>
            <a:pPr marL="365760" indent="-256032" eaLnBrk="1" fontAlgn="auto" hangingPunct="1">
              <a:spcAft>
                <a:spcPts val="0"/>
              </a:spcAft>
              <a:buFont typeface="Wingdings 3"/>
              <a:buChar char=""/>
              <a:defRPr/>
            </a:pPr>
            <a:r>
              <a:rPr lang="el-GR" sz="2000" dirty="0" smtClean="0"/>
              <a:t>Εκούσια ή ακούσια κίνηση των δακτύλων του χεριού</a:t>
            </a:r>
          </a:p>
          <a:p>
            <a:pPr marL="365760" indent="-256032" eaLnBrk="1" fontAlgn="auto" hangingPunct="1">
              <a:spcAft>
                <a:spcPts val="0"/>
              </a:spcAft>
              <a:buFont typeface="Wingdings 3"/>
              <a:buChar char=""/>
              <a:defRPr/>
            </a:pPr>
            <a:r>
              <a:rPr lang="el-GR" sz="2000" dirty="0" smtClean="0"/>
              <a:t>Εισαγωγή στο νοσοκομείο</a:t>
            </a:r>
          </a:p>
          <a:p>
            <a:pPr marL="365760" indent="-256032" eaLnBrk="1" fontAlgn="auto" hangingPunct="1">
              <a:spcAft>
                <a:spcPts val="0"/>
              </a:spcAft>
              <a:buFont typeface="Wingdings 3"/>
              <a:buChar char=""/>
              <a:defRPr/>
            </a:pPr>
            <a:r>
              <a:rPr lang="el-GR" sz="2000" dirty="0" smtClean="0"/>
              <a:t>Θάνατος</a:t>
            </a:r>
          </a:p>
        </p:txBody>
      </p:sp>
      <p:pic>
        <p:nvPicPr>
          <p:cNvPr id="4098" name="Picture 2" descr="C:\Users\IRINI\Desktop\Εθισμός στο διαδίκτυο και την τηλεόραση\φωτο\ثقف-نفسك-461.jpg"/>
          <p:cNvPicPr>
            <a:picLocks noChangeAspect="1" noChangeArrowheads="1"/>
          </p:cNvPicPr>
          <p:nvPr/>
        </p:nvPicPr>
        <p:blipFill>
          <a:blip r:embed="rId2" cstate="print"/>
          <a:srcRect/>
          <a:stretch>
            <a:fillRect/>
          </a:stretch>
        </p:blipFill>
        <p:spPr bwMode="auto">
          <a:xfrm>
            <a:off x="5643570" y="1357298"/>
            <a:ext cx="3075484" cy="2019298"/>
          </a:xfrm>
          <a:prstGeom prst="rect">
            <a:avLst/>
          </a:prstGeom>
          <a:noFill/>
        </p:spPr>
      </p:pic>
      <p:pic>
        <p:nvPicPr>
          <p:cNvPr id="4099" name="Picture 3" descr="C:\Users\IRINI\Desktop\Εθισμός στο διαδίκτυο και την τηλεόραση\φωτο\images.jpg"/>
          <p:cNvPicPr>
            <a:picLocks noChangeAspect="1" noChangeArrowheads="1"/>
          </p:cNvPicPr>
          <p:nvPr/>
        </p:nvPicPr>
        <p:blipFill>
          <a:blip r:embed="rId3"/>
          <a:srcRect/>
          <a:stretch>
            <a:fillRect/>
          </a:stretch>
        </p:blipFill>
        <p:spPr bwMode="auto">
          <a:xfrm>
            <a:off x="4357686" y="5277973"/>
            <a:ext cx="2786082" cy="158002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err="1" smtClean="0"/>
              <a:t>Τηλεοραση</a:t>
            </a:r>
            <a:endParaRPr lang="el-GR" b="1" dirty="0"/>
          </a:p>
        </p:txBody>
      </p:sp>
      <p:sp>
        <p:nvSpPr>
          <p:cNvPr id="2" name="Content Placeholder 1"/>
          <p:cNvSpPr>
            <a:spLocks noGrp="1"/>
          </p:cNvSpPr>
          <p:nvPr>
            <p:ph sz="quarter" idx="1"/>
          </p:nvPr>
        </p:nvSpPr>
        <p:spPr/>
        <p:txBody>
          <a:bodyPr/>
          <a:lstStyle/>
          <a:p>
            <a:endParaRPr lang="el-GR" sz="2000" dirty="0" smtClean="0"/>
          </a:p>
          <a:p>
            <a:r>
              <a:rPr lang="el-GR" sz="2000" dirty="0" smtClean="0"/>
              <a:t>Έρευνα στη Γερμανία</a:t>
            </a:r>
            <a:r>
              <a:rPr lang="en-US" sz="2000" dirty="0" smtClean="0"/>
              <a:t>:</a:t>
            </a:r>
            <a:endParaRPr lang="el-GR" sz="2000" dirty="0" smtClean="0"/>
          </a:p>
          <a:p>
            <a:pPr>
              <a:buNone/>
            </a:pPr>
            <a:r>
              <a:rPr lang="el-GR" sz="2000" dirty="0" smtClean="0"/>
              <a:t>Η καθημερινή και πολύωρη ενασχόληση με την τηλεόραση παρεμποδίζει την ανάπτυξη της φαντασίας.</a:t>
            </a:r>
          </a:p>
          <a:p>
            <a:endParaRPr lang="el-GR" dirty="0"/>
          </a:p>
        </p:txBody>
      </p:sp>
      <p:pic>
        <p:nvPicPr>
          <p:cNvPr id="12290" name="Picture 2" descr="C:\Users\IRINI\Desktop\Εθισμός στο διαδίκτυο και την τηλεόραση\φωτο\DOC.20120530.999531.PAIDI.JPG"/>
          <p:cNvPicPr>
            <a:picLocks noChangeAspect="1" noChangeArrowheads="1"/>
          </p:cNvPicPr>
          <p:nvPr/>
        </p:nvPicPr>
        <p:blipFill>
          <a:blip r:embed="rId2"/>
          <a:srcRect/>
          <a:stretch>
            <a:fillRect/>
          </a:stretch>
        </p:blipFill>
        <p:spPr bwMode="auto">
          <a:xfrm>
            <a:off x="3000364" y="3643290"/>
            <a:ext cx="4286280" cy="321471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IRINI\Desktop\φωτο παρουσίαση\spiegelkidsend.jpg"/>
          <p:cNvPicPr>
            <a:picLocks noGrp="1" noChangeAspect="1" noChangeArrowheads="1"/>
          </p:cNvPicPr>
          <p:nvPr>
            <p:ph sz="quarter" idx="4294967295"/>
          </p:nvPr>
        </p:nvPicPr>
        <p:blipFill>
          <a:blip r:embed="rId2"/>
          <a:stretch>
            <a:fillRect/>
          </a:stretch>
        </p:blipFill>
        <p:spPr bwMode="auto">
          <a:xfrm>
            <a:off x="500034" y="1308950"/>
            <a:ext cx="8200450" cy="5025221"/>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7422" y="3214686"/>
            <a:ext cx="6786578" cy="1829761"/>
          </a:xfrm>
        </p:spPr>
        <p:txBody>
          <a:bodyPr>
            <a:normAutofit/>
          </a:bodyPr>
          <a:lstStyle/>
          <a:p>
            <a:r>
              <a:rPr lang="el-GR" sz="3200" dirty="0" smtClean="0"/>
              <a:t>Ποια μπορ</a:t>
            </a:r>
            <a:r>
              <a:rPr lang="en-US" sz="3200" dirty="0" err="1" smtClean="0"/>
              <a:t>ei</a:t>
            </a:r>
            <a:r>
              <a:rPr lang="el-GR" sz="3200" dirty="0" smtClean="0"/>
              <a:t> να ε</a:t>
            </a:r>
            <a:r>
              <a:rPr lang="en-US" sz="3200" dirty="0" err="1" smtClean="0"/>
              <a:t>i</a:t>
            </a:r>
            <a:r>
              <a:rPr lang="el-GR" sz="3200" dirty="0" smtClean="0"/>
              <a:t>ναι </a:t>
            </a:r>
            <a:r>
              <a:rPr lang="el-GR" sz="3200" dirty="0" err="1" smtClean="0"/>
              <a:t>ομωσ</a:t>
            </a:r>
            <a:r>
              <a:rPr lang="el-GR" sz="3200" dirty="0" smtClean="0"/>
              <a:t> τα </a:t>
            </a:r>
            <a:r>
              <a:rPr lang="el-GR" sz="3200" dirty="0" err="1" smtClean="0"/>
              <a:t>αιτια</a:t>
            </a:r>
            <a:r>
              <a:rPr lang="el-GR" sz="3200" dirty="0" smtClean="0"/>
              <a:t> του </a:t>
            </a:r>
            <a:r>
              <a:rPr lang="el-GR" sz="3200" dirty="0" err="1" smtClean="0"/>
              <a:t>διαδικτυακου</a:t>
            </a:r>
            <a:r>
              <a:rPr lang="el-GR" sz="3200" dirty="0" smtClean="0"/>
              <a:t> </a:t>
            </a:r>
            <a:r>
              <a:rPr lang="el-GR" sz="3200" dirty="0" err="1" smtClean="0"/>
              <a:t>εθισμου</a:t>
            </a:r>
            <a:r>
              <a:rPr lang="en-US" sz="3200" dirty="0" smtClean="0"/>
              <a:t>;</a:t>
            </a:r>
            <a:endParaRPr lang="el-GR"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b="1" dirty="0" err="1" smtClean="0"/>
              <a:t>Παραγοντεσ</a:t>
            </a:r>
            <a:r>
              <a:rPr lang="el-GR" b="1" dirty="0" smtClean="0"/>
              <a:t> που </a:t>
            </a:r>
            <a:r>
              <a:rPr lang="el-GR" b="1" dirty="0" err="1" smtClean="0"/>
              <a:t>αυξανουν</a:t>
            </a:r>
            <a:r>
              <a:rPr lang="el-GR" b="1" dirty="0" smtClean="0"/>
              <a:t> τον </a:t>
            </a:r>
            <a:r>
              <a:rPr lang="el-GR" b="1" dirty="0" err="1" smtClean="0"/>
              <a:t>κινδυνο</a:t>
            </a:r>
            <a:r>
              <a:rPr lang="el-GR" b="1" dirty="0" smtClean="0"/>
              <a:t> </a:t>
            </a:r>
            <a:r>
              <a:rPr lang="el-GR" b="1" dirty="0" err="1" smtClean="0"/>
              <a:t>αναπτυξησ</a:t>
            </a:r>
            <a:r>
              <a:rPr lang="el-GR" b="1" dirty="0" smtClean="0"/>
              <a:t> </a:t>
            </a:r>
            <a:r>
              <a:rPr lang="el-GR" b="1" dirty="0" err="1" smtClean="0"/>
              <a:t>εθισμου</a:t>
            </a:r>
            <a:endParaRPr lang="el-GR" b="1" dirty="0"/>
          </a:p>
        </p:txBody>
      </p:sp>
      <p:sp>
        <p:nvSpPr>
          <p:cNvPr id="2" name="Content Placeholder 1"/>
          <p:cNvSpPr>
            <a:spLocks noGrp="1"/>
          </p:cNvSpPr>
          <p:nvPr>
            <p:ph sz="quarter" idx="1"/>
          </p:nvPr>
        </p:nvSpPr>
        <p:spPr>
          <a:xfrm>
            <a:off x="428596" y="2000240"/>
            <a:ext cx="8229600" cy="4311648"/>
          </a:xfrm>
        </p:spPr>
        <p:txBody>
          <a:bodyPr>
            <a:normAutofit fontScale="92500" lnSpcReduction="20000"/>
          </a:bodyPr>
          <a:lstStyle/>
          <a:p>
            <a:r>
              <a:rPr lang="el-GR" sz="2200" dirty="0" smtClean="0"/>
              <a:t>φτωχή ποιότητα διαπροσωπικών σχέσεων</a:t>
            </a:r>
          </a:p>
          <a:p>
            <a:r>
              <a:rPr lang="el-GR" sz="2200" dirty="0" smtClean="0"/>
              <a:t>περιορισμένες διαπροσωπικές δεξιότητες</a:t>
            </a:r>
          </a:p>
          <a:p>
            <a:r>
              <a:rPr lang="el-GR" sz="2200" dirty="0" smtClean="0"/>
              <a:t>εσωστρέφεια</a:t>
            </a:r>
          </a:p>
          <a:p>
            <a:r>
              <a:rPr lang="el-GR" sz="2200" dirty="0" smtClean="0"/>
              <a:t>ντροπαλότητα</a:t>
            </a:r>
          </a:p>
          <a:p>
            <a:r>
              <a:rPr lang="el-GR" sz="2200" dirty="0" smtClean="0"/>
              <a:t>κοινωνικό</a:t>
            </a:r>
            <a:r>
              <a:rPr lang="en-US" sz="2200" dirty="0" smtClean="0"/>
              <a:t> </a:t>
            </a:r>
            <a:r>
              <a:rPr lang="el-GR" sz="2200" dirty="0" smtClean="0"/>
              <a:t>άγχος</a:t>
            </a:r>
          </a:p>
          <a:p>
            <a:r>
              <a:rPr lang="el-GR" sz="2200" dirty="0" smtClean="0"/>
              <a:t>αίσθηση έλλειψης κοινωνικής θέσης </a:t>
            </a:r>
            <a:r>
              <a:rPr lang="en-US" sz="2200" dirty="0" smtClean="0"/>
              <a:t>&amp; </a:t>
            </a:r>
            <a:r>
              <a:rPr lang="el-GR" sz="2200" dirty="0" smtClean="0"/>
              <a:t>αναγνώρισης</a:t>
            </a:r>
          </a:p>
          <a:p>
            <a:r>
              <a:rPr lang="el-GR" sz="2200" dirty="0" smtClean="0"/>
              <a:t>μοναχικότητα</a:t>
            </a:r>
          </a:p>
          <a:p>
            <a:r>
              <a:rPr lang="el-GR" sz="2200" dirty="0" smtClean="0"/>
              <a:t>μοναξιά</a:t>
            </a:r>
          </a:p>
          <a:p>
            <a:r>
              <a:rPr lang="el-GR" sz="2200" dirty="0" smtClean="0"/>
              <a:t>θλίψη</a:t>
            </a:r>
          </a:p>
          <a:p>
            <a:r>
              <a:rPr lang="el-GR" sz="2200" dirty="0" smtClean="0"/>
              <a:t>ψυχικές διαταραχές </a:t>
            </a:r>
            <a:r>
              <a:rPr lang="el-GR" sz="1500" dirty="0" smtClean="0"/>
              <a:t>(κατάθλιψη, αγχώδεις διαταραχές, διαταραχές προσωπικότητας, υπερκινητικότητα/διάσπαση προσοχής, κοινωνική φοβία)</a:t>
            </a:r>
          </a:p>
          <a:p>
            <a:pPr>
              <a:buNone/>
            </a:pPr>
            <a:endParaRPr lang="el-GR" sz="2000" b="1" dirty="0" smtClean="0"/>
          </a:p>
          <a:p>
            <a:pPr algn="r">
              <a:buNone/>
            </a:pPr>
            <a:r>
              <a:rPr lang="el-GR" sz="1800" b="1" dirty="0" smtClean="0"/>
              <a:t>                                                                        </a:t>
            </a:r>
            <a:r>
              <a:rPr lang="el-GR" sz="1800" i="1" dirty="0" smtClean="0"/>
              <a:t>πηγή</a:t>
            </a:r>
            <a:r>
              <a:rPr lang="en-US" sz="1800" i="1" dirty="0" smtClean="0"/>
              <a:t>: elife2013</a:t>
            </a:r>
            <a:endParaRPr lang="el-GR" sz="1800" i="1" dirty="0" smtClean="0"/>
          </a:p>
          <a:p>
            <a:pPr algn="r">
              <a:buNone/>
            </a:pPr>
            <a:endParaRPr lang="en-US" sz="2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err="1" smtClean="0"/>
              <a:t>αλλα</a:t>
            </a:r>
            <a:r>
              <a:rPr lang="el-GR" dirty="0" smtClean="0"/>
              <a:t> </a:t>
            </a:r>
            <a:r>
              <a:rPr lang="el-GR" dirty="0" err="1" smtClean="0"/>
              <a:t>μπορει</a:t>
            </a:r>
            <a:r>
              <a:rPr lang="el-GR" dirty="0" smtClean="0"/>
              <a:t> να </a:t>
            </a:r>
            <a:r>
              <a:rPr lang="el-GR" dirty="0" err="1" smtClean="0"/>
              <a:t>ειναι</a:t>
            </a:r>
            <a:r>
              <a:rPr lang="el-GR" dirty="0" smtClean="0"/>
              <a:t> και…</a:t>
            </a:r>
            <a:endParaRPr lang="el-GR" dirty="0"/>
          </a:p>
        </p:txBody>
      </p:sp>
      <p:sp>
        <p:nvSpPr>
          <p:cNvPr id="2" name="Content Placeholder 1"/>
          <p:cNvSpPr>
            <a:spLocks noGrp="1"/>
          </p:cNvSpPr>
          <p:nvPr>
            <p:ph sz="quarter" idx="1"/>
          </p:nvPr>
        </p:nvSpPr>
        <p:spPr/>
        <p:txBody>
          <a:bodyPr/>
          <a:lstStyle/>
          <a:p>
            <a:pPr>
              <a:buNone/>
            </a:pPr>
            <a:endParaRPr lang="el-GR" sz="2000" b="1" dirty="0" smtClean="0"/>
          </a:p>
          <a:p>
            <a:r>
              <a:rPr lang="el-GR" sz="2000" b="1" dirty="0" smtClean="0"/>
              <a:t>μαθημένη συμπεριφορά </a:t>
            </a:r>
            <a:r>
              <a:rPr lang="el-GR" sz="1400" dirty="0" smtClean="0"/>
              <a:t>που ενισχύθηκε από τον περίγυρο</a:t>
            </a:r>
          </a:p>
          <a:p>
            <a:endParaRPr lang="el-GR" sz="1400" dirty="0" smtClean="0"/>
          </a:p>
          <a:p>
            <a:r>
              <a:rPr lang="el-GR" sz="2000" b="1" dirty="0" smtClean="0"/>
              <a:t>περιβαλλοντικοί παράγοντες </a:t>
            </a:r>
            <a:r>
              <a:rPr lang="el-GR" sz="1400" dirty="0" smtClean="0"/>
              <a:t>(κυρίως έλλειψη επικοινωνίας και εφαρμογής ορίων από την οικογένεια</a:t>
            </a:r>
            <a:r>
              <a:rPr lang="en-US" sz="1400" dirty="0" smtClean="0"/>
              <a:t>, </a:t>
            </a:r>
            <a:r>
              <a:rPr lang="el-GR" sz="1400" dirty="0" smtClean="0"/>
              <a:t>απουσία επίβλεψης από τους γονείς λόγω εργασίας έξω από το σπίτι</a:t>
            </a:r>
            <a:r>
              <a:rPr lang="en-US" sz="1400" dirty="0" smtClean="0"/>
              <a:t>)</a:t>
            </a:r>
            <a:endParaRPr lang="el-GR" sz="1800" b="1" dirty="0" smtClean="0"/>
          </a:p>
          <a:p>
            <a:endParaRPr lang="el-GR" sz="2000" dirty="0" smtClean="0"/>
          </a:p>
          <a:p>
            <a:r>
              <a:rPr lang="el-GR" sz="2000" b="1" dirty="0" smtClean="0"/>
              <a:t>χαρακτηριστικά του διαδικτύου </a:t>
            </a:r>
            <a:r>
              <a:rPr lang="el-GR" sz="1400" dirty="0" smtClean="0"/>
              <a:t>(ανωνυμία, εύκολη προσβασιμότητα, μικρό κόστος, αποδεκτό ως μέσο, ο χρήστης μπορεί να μπει και να βγει όποτε θέλει, δεν υπάρχουν άμεσες συνέπειες των πράξεων, μπορεί να κρύψει την εξωτερική του εμφάνιση, μπορεί να ενσαρκώσει διαφορετικούς ρόλους/ταυτότητες, ιδανική κατάσταση εαυτού).</a:t>
            </a:r>
          </a:p>
          <a:p>
            <a:endParaRPr lang="el-GR" sz="1400" dirty="0" smtClean="0">
              <a:solidFill>
                <a:srgbClr val="FF0000"/>
              </a:solidFill>
            </a:endParaRPr>
          </a:p>
          <a:p>
            <a:endParaRPr lang="el-GR" sz="2000" dirty="0" smtClean="0">
              <a:solidFill>
                <a:srgbClr val="FF0000"/>
              </a:solidFill>
            </a:endParaRPr>
          </a:p>
          <a:p>
            <a:endParaRPr lang="el-GR" sz="2000" dirty="0" smtClean="0">
              <a:solidFill>
                <a:srgbClr val="FF0000"/>
              </a:solidFill>
            </a:endParaRP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RINI\Desktop\Εθισμός στο διαδίκτυο και την τηλεόραση\φωτο\paidia-internet_400.jpg"/>
          <p:cNvPicPr>
            <a:picLocks noChangeAspect="1" noChangeArrowheads="1"/>
          </p:cNvPicPr>
          <p:nvPr/>
        </p:nvPicPr>
        <p:blipFill>
          <a:blip r:embed="rId2"/>
          <a:srcRect/>
          <a:stretch>
            <a:fillRect/>
          </a:stretch>
        </p:blipFill>
        <p:spPr bwMode="auto">
          <a:xfrm>
            <a:off x="5143504" y="4295775"/>
            <a:ext cx="3810000" cy="2562225"/>
          </a:xfrm>
          <a:prstGeom prst="rect">
            <a:avLst/>
          </a:prstGeom>
          <a:noFill/>
        </p:spPr>
      </p:pic>
      <p:sp>
        <p:nvSpPr>
          <p:cNvPr id="4" name="Title 3"/>
          <p:cNvSpPr>
            <a:spLocks noGrp="1"/>
          </p:cNvSpPr>
          <p:nvPr>
            <p:ph type="ctrTitle"/>
          </p:nvPr>
        </p:nvSpPr>
        <p:spPr>
          <a:xfrm>
            <a:off x="1928794" y="2786058"/>
            <a:ext cx="7772400" cy="1829761"/>
          </a:xfrm>
        </p:spPr>
        <p:txBody>
          <a:bodyPr>
            <a:normAutofit/>
          </a:bodyPr>
          <a:lstStyle/>
          <a:p>
            <a:r>
              <a:rPr lang="el-GR" sz="4000" b="0" dirty="0" err="1" smtClean="0"/>
              <a:t>Τροποι</a:t>
            </a:r>
            <a:r>
              <a:rPr lang="el-GR" sz="4000" b="0" dirty="0" smtClean="0"/>
              <a:t> </a:t>
            </a:r>
            <a:r>
              <a:rPr lang="el-GR" sz="4000" b="0" dirty="0" err="1" smtClean="0"/>
              <a:t>αντιμετωπισησ</a:t>
            </a:r>
            <a:r>
              <a:rPr lang="el-GR" sz="4000" b="0" dirty="0" smtClean="0"/>
              <a:t> και       ο </a:t>
            </a:r>
            <a:r>
              <a:rPr lang="el-GR" sz="4000" b="0" dirty="0" err="1" smtClean="0"/>
              <a:t>ρολοσ</a:t>
            </a:r>
            <a:r>
              <a:rPr lang="el-GR" sz="4000" b="0" dirty="0" smtClean="0"/>
              <a:t> των </a:t>
            </a:r>
            <a:r>
              <a:rPr lang="el-GR" sz="4000" b="0" dirty="0" err="1" smtClean="0"/>
              <a:t>γονιων</a:t>
            </a:r>
            <a:r>
              <a:rPr lang="el-GR" sz="4000" b="0" dirty="0" smtClean="0"/>
              <a:t> </a:t>
            </a:r>
            <a:endParaRPr lang="el-GR" sz="40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14282" y="142852"/>
            <a:ext cx="8229600" cy="1143000"/>
          </a:xfrm>
        </p:spPr>
        <p:txBody>
          <a:bodyPr>
            <a:normAutofit/>
          </a:bodyPr>
          <a:lstStyle/>
          <a:p>
            <a:r>
              <a:rPr lang="en-US" sz="3200" dirty="0" smtClean="0">
                <a:solidFill>
                  <a:schemeClr val="tx1"/>
                </a:solidFill>
                <a:effectLst>
                  <a:outerShdw blurRad="38100" dist="38100" dir="2700000" algn="tl">
                    <a:srgbClr val="000000">
                      <a:alpha val="43137"/>
                    </a:srgbClr>
                  </a:outerShdw>
                </a:effectLst>
              </a:rPr>
              <a:t>  </a:t>
            </a:r>
            <a:r>
              <a:rPr lang="el-GR" sz="3200" b="1" dirty="0" err="1" smtClean="0">
                <a:solidFill>
                  <a:schemeClr val="tx1"/>
                </a:solidFill>
              </a:rPr>
              <a:t>τηλεοραση</a:t>
            </a:r>
            <a:r>
              <a:rPr lang="el-GR" sz="3200" b="1" dirty="0" smtClean="0">
                <a:solidFill>
                  <a:schemeClr val="tx1"/>
                </a:solidFill>
              </a:rPr>
              <a:t> / </a:t>
            </a:r>
            <a:r>
              <a:rPr lang="el-GR" sz="3200" b="1" dirty="0" err="1" smtClean="0">
                <a:solidFill>
                  <a:schemeClr val="tx1"/>
                </a:solidFill>
              </a:rPr>
              <a:t>υπολογιστησ</a:t>
            </a:r>
            <a:endParaRPr lang="el-GR" sz="3200" b="1" dirty="0">
              <a:solidFill>
                <a:schemeClr val="tx1"/>
              </a:solidFill>
            </a:endParaRPr>
          </a:p>
        </p:txBody>
      </p:sp>
      <p:sp>
        <p:nvSpPr>
          <p:cNvPr id="5" name="Subtitle 4"/>
          <p:cNvSpPr>
            <a:spLocks noGrp="1"/>
          </p:cNvSpPr>
          <p:nvPr>
            <p:ph type="subTitle" idx="4294967295"/>
          </p:nvPr>
        </p:nvSpPr>
        <p:spPr>
          <a:xfrm>
            <a:off x="4000500" y="3214688"/>
            <a:ext cx="5143500" cy="2871787"/>
          </a:xfrm>
        </p:spPr>
        <p:txBody>
          <a:bodyPr>
            <a:normAutofit/>
          </a:bodyPr>
          <a:lstStyle/>
          <a:p>
            <a:r>
              <a:rPr lang="el-GR" sz="2000" dirty="0" smtClean="0"/>
              <a:t>Πόση ώρα</a:t>
            </a:r>
            <a:r>
              <a:rPr lang="en-US" sz="2000" dirty="0" smtClean="0"/>
              <a:t> </a:t>
            </a:r>
            <a:r>
              <a:rPr lang="el-GR" sz="2000" dirty="0" smtClean="0"/>
              <a:t>ασχολούνται τα παιδιά σας την ημέρα με την τηλεόραση και τον υπολογιστή</a:t>
            </a:r>
            <a:r>
              <a:rPr lang="en-US" sz="2000" dirty="0" smtClean="0"/>
              <a:t>;</a:t>
            </a:r>
          </a:p>
          <a:p>
            <a:endParaRPr lang="el-GR" sz="2000" dirty="0" smtClean="0"/>
          </a:p>
          <a:p>
            <a:r>
              <a:rPr lang="el-GR" sz="2000" dirty="0" smtClean="0"/>
              <a:t>Πόσοι από εσάς χρησιμοποιείτε το διαδίκτυο</a:t>
            </a:r>
            <a:r>
              <a:rPr lang="en-US" sz="2000" dirty="0" smtClean="0"/>
              <a:t>;</a:t>
            </a:r>
            <a:endParaRPr lang="el-GR" sz="2000" dirty="0" smtClean="0"/>
          </a:p>
          <a:p>
            <a:endParaRPr lang="el-GR" dirty="0"/>
          </a:p>
        </p:txBody>
      </p:sp>
      <p:pic>
        <p:nvPicPr>
          <p:cNvPr id="1027" name="Picture 3" descr="C:\Users\IRINI\Desktop\φωτο παρουσίαση\shutterstock_111132233-limghandler.jpg"/>
          <p:cNvPicPr>
            <a:picLocks noChangeAspect="1" noChangeArrowheads="1"/>
          </p:cNvPicPr>
          <p:nvPr/>
        </p:nvPicPr>
        <p:blipFill>
          <a:blip r:embed="rId2"/>
          <a:srcRect/>
          <a:stretch>
            <a:fillRect/>
          </a:stretch>
        </p:blipFill>
        <p:spPr bwMode="auto">
          <a:xfrm>
            <a:off x="500034" y="1428736"/>
            <a:ext cx="3500462" cy="48073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ou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a:t>
            </a:r>
            <a:r>
              <a:rPr lang="el-GR" dirty="0" err="1" smtClean="0"/>
              <a:t>Τεχνολογικο</a:t>
            </a:r>
            <a:r>
              <a:rPr lang="el-GR" dirty="0" smtClean="0"/>
              <a:t> </a:t>
            </a:r>
            <a:r>
              <a:rPr lang="el-GR" dirty="0" err="1" smtClean="0"/>
              <a:t>χασμα</a:t>
            </a:r>
            <a:r>
              <a:rPr lang="el-GR" dirty="0" smtClean="0"/>
              <a:t> </a:t>
            </a:r>
            <a:r>
              <a:rPr lang="el-GR" dirty="0" err="1" smtClean="0"/>
              <a:t>γενεων</a:t>
            </a:r>
            <a:r>
              <a:rPr lang="el-GR" dirty="0" smtClean="0"/>
              <a:t>»</a:t>
            </a:r>
            <a:endParaRPr lang="el-GR" dirty="0"/>
          </a:p>
        </p:txBody>
      </p:sp>
      <p:sp>
        <p:nvSpPr>
          <p:cNvPr id="2" name="Content Placeholder 1"/>
          <p:cNvSpPr>
            <a:spLocks noGrp="1"/>
          </p:cNvSpPr>
          <p:nvPr>
            <p:ph sz="quarter" idx="1"/>
          </p:nvPr>
        </p:nvSpPr>
        <p:spPr>
          <a:xfrm>
            <a:off x="457200" y="1600200"/>
            <a:ext cx="7686700" cy="4873752"/>
          </a:xfrm>
        </p:spPr>
        <p:txBody>
          <a:bodyPr/>
          <a:lstStyle/>
          <a:p>
            <a:pPr>
              <a:buNone/>
            </a:pPr>
            <a:endParaRPr lang="el-GR" sz="2800" dirty="0" smtClean="0"/>
          </a:p>
          <a:p>
            <a:pPr>
              <a:buNone/>
            </a:pPr>
            <a:r>
              <a:rPr lang="el-GR" sz="2000" dirty="0" smtClean="0"/>
              <a:t>Η χώρα μας κατέχει την προτελευταία θέση στην Ευρώπη με διαδικτυακό αναλφαβητισμό μόλις πάνω από το 20%. </a:t>
            </a:r>
            <a:endParaRPr lang="en-US" sz="2000" dirty="0" smtClean="0"/>
          </a:p>
          <a:p>
            <a:pPr algn="r">
              <a:buNone/>
            </a:pPr>
            <a:endParaRPr lang="el-GR" sz="1600" dirty="0" smtClean="0"/>
          </a:p>
          <a:p>
            <a:pPr algn="r">
              <a:buNone/>
            </a:pPr>
            <a:r>
              <a:rPr lang="el-GR" sz="1600" dirty="0" smtClean="0"/>
              <a:t>πηγή </a:t>
            </a:r>
            <a:r>
              <a:rPr lang="en-US" sz="1600" dirty="0" smtClean="0"/>
              <a:t>: </a:t>
            </a:r>
            <a:r>
              <a:rPr lang="el-GR" sz="1600" dirty="0" smtClean="0"/>
              <a:t>Υπηρεσία Δίωξης Ηλεκτρονικού Εγκλήματος </a:t>
            </a:r>
          </a:p>
          <a:p>
            <a:endParaRPr lang="el-GR" dirty="0"/>
          </a:p>
        </p:txBody>
      </p:sp>
      <p:pic>
        <p:nvPicPr>
          <p:cNvPr id="9218" name="Picture 2" descr="C:\Users\IRINI\Desktop\Εθισμός στο διαδίκτυο και την τηλεόραση\φωτο\internet_1110735.jpg"/>
          <p:cNvPicPr>
            <a:picLocks noChangeAspect="1" noChangeArrowheads="1"/>
          </p:cNvPicPr>
          <p:nvPr/>
        </p:nvPicPr>
        <p:blipFill>
          <a:blip r:embed="rId2"/>
          <a:srcRect/>
          <a:stretch>
            <a:fillRect/>
          </a:stretch>
        </p:blipFill>
        <p:spPr bwMode="auto">
          <a:xfrm>
            <a:off x="3286116" y="3579733"/>
            <a:ext cx="4643438" cy="327826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RINI\Desktop\Εθισμός στο διαδίκτυο και την τηλεόραση\φωτο\pi-schools.jpg"/>
          <p:cNvPicPr>
            <a:picLocks noChangeAspect="1" noChangeArrowheads="1"/>
          </p:cNvPicPr>
          <p:nvPr/>
        </p:nvPicPr>
        <p:blipFill>
          <a:blip r:embed="rId2"/>
          <a:srcRect/>
          <a:stretch>
            <a:fillRect/>
          </a:stretch>
        </p:blipFill>
        <p:spPr bwMode="auto">
          <a:xfrm>
            <a:off x="785786" y="1285860"/>
            <a:ext cx="7263258" cy="49292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RINI\Desktop\Εθισμός στο διαδίκτυο και την τηλεόραση\φωτο\internet_and_children_1587785.jpg"/>
          <p:cNvPicPr>
            <a:picLocks noChangeAspect="1" noChangeArrowheads="1"/>
          </p:cNvPicPr>
          <p:nvPr/>
        </p:nvPicPr>
        <p:blipFill>
          <a:blip r:embed="rId2"/>
          <a:srcRect/>
          <a:stretch>
            <a:fillRect/>
          </a:stretch>
        </p:blipFill>
        <p:spPr bwMode="auto">
          <a:xfrm>
            <a:off x="5214942" y="4422263"/>
            <a:ext cx="3500462" cy="2435738"/>
          </a:xfrm>
          <a:prstGeom prst="rect">
            <a:avLst/>
          </a:prstGeom>
          <a:noFill/>
        </p:spPr>
      </p:pic>
      <p:sp>
        <p:nvSpPr>
          <p:cNvPr id="3" name="Title 2"/>
          <p:cNvSpPr>
            <a:spLocks noGrp="1"/>
          </p:cNvSpPr>
          <p:nvPr>
            <p:ph type="title"/>
          </p:nvPr>
        </p:nvSpPr>
        <p:spPr>
          <a:xfrm>
            <a:off x="500034" y="214290"/>
            <a:ext cx="7467600" cy="1143000"/>
          </a:xfrm>
        </p:spPr>
        <p:txBody>
          <a:bodyPr/>
          <a:lstStyle/>
          <a:p>
            <a:r>
              <a:rPr lang="el-GR" b="1" dirty="0" smtClean="0"/>
              <a:t>ο </a:t>
            </a:r>
            <a:r>
              <a:rPr lang="el-GR" b="1" dirty="0" err="1" smtClean="0"/>
              <a:t>Ρολοσ</a:t>
            </a:r>
            <a:r>
              <a:rPr lang="el-GR" b="1" dirty="0" smtClean="0"/>
              <a:t> των </a:t>
            </a:r>
            <a:r>
              <a:rPr lang="el-GR" b="1" dirty="0" err="1" smtClean="0"/>
              <a:t>Γονιων</a:t>
            </a:r>
            <a:endParaRPr lang="el-GR" b="1" dirty="0"/>
          </a:p>
        </p:txBody>
      </p:sp>
      <p:sp>
        <p:nvSpPr>
          <p:cNvPr id="2" name="Content Placeholder 1"/>
          <p:cNvSpPr>
            <a:spLocks noGrp="1"/>
          </p:cNvSpPr>
          <p:nvPr>
            <p:ph sz="quarter" idx="1"/>
          </p:nvPr>
        </p:nvSpPr>
        <p:spPr>
          <a:xfrm>
            <a:off x="457200" y="1714488"/>
            <a:ext cx="8229600" cy="4292612"/>
          </a:xfrm>
        </p:spPr>
        <p:txBody>
          <a:bodyPr/>
          <a:lstStyle/>
          <a:p>
            <a:r>
              <a:rPr lang="el-GR" sz="1800" dirty="0" smtClean="0"/>
              <a:t>Όριο ως προς τον χρόνο έκθεσης </a:t>
            </a:r>
            <a:r>
              <a:rPr lang="en-US" sz="1800" dirty="0" smtClean="0"/>
              <a:t>(</a:t>
            </a:r>
            <a:r>
              <a:rPr lang="en-US" sz="1800" u="sng" dirty="0" smtClean="0"/>
              <a:t>max. 2</a:t>
            </a:r>
            <a:r>
              <a:rPr lang="el-GR" sz="1800" u="sng" dirty="0" smtClean="0"/>
              <a:t> ώρες</a:t>
            </a:r>
            <a:r>
              <a:rPr lang="el-GR" sz="1800" dirty="0" smtClean="0"/>
              <a:t>!</a:t>
            </a:r>
            <a:r>
              <a:rPr lang="en-US" sz="1800" dirty="0" smtClean="0"/>
              <a:t>)</a:t>
            </a:r>
            <a:endParaRPr lang="el-GR" sz="1800" dirty="0" smtClean="0"/>
          </a:p>
          <a:p>
            <a:r>
              <a:rPr lang="el-GR" sz="1800" dirty="0" smtClean="0"/>
              <a:t>Όχι «ηλεκτρονική </a:t>
            </a:r>
            <a:r>
              <a:rPr lang="en-US" sz="1800" dirty="0" smtClean="0"/>
              <a:t>baby-sitter</a:t>
            </a:r>
            <a:r>
              <a:rPr lang="el-GR" sz="1800" dirty="0" smtClean="0"/>
              <a:t>»</a:t>
            </a:r>
          </a:p>
          <a:p>
            <a:r>
              <a:rPr lang="el-GR" sz="1800" u="sng" dirty="0" smtClean="0"/>
              <a:t>Έλεγχος ως προς την ποιότητα του υλικού</a:t>
            </a:r>
          </a:p>
          <a:p>
            <a:r>
              <a:rPr lang="el-GR" sz="1800" dirty="0" smtClean="0"/>
              <a:t>Οι γονείς, «φίλτρο των πληροφοριών»</a:t>
            </a:r>
          </a:p>
          <a:p>
            <a:r>
              <a:rPr lang="el-GR" sz="1800" dirty="0" smtClean="0"/>
              <a:t>Συζήτηση/καθοδήγηση για τις διαδικτυακές δραστηριότητες*</a:t>
            </a:r>
          </a:p>
          <a:p>
            <a:r>
              <a:rPr lang="el-GR" sz="1800" dirty="0" smtClean="0"/>
              <a:t>Ενημέρωση και εξοικείωση των γονιών με το διαδίκτυο</a:t>
            </a:r>
          </a:p>
          <a:p>
            <a:r>
              <a:rPr lang="el-GR" sz="1800" dirty="0" smtClean="0"/>
              <a:t>Χρησιμοποίηση ειδικών φίλτρων </a:t>
            </a:r>
            <a:r>
              <a:rPr lang="en-US" sz="1800" dirty="0" smtClean="0"/>
              <a:t>(</a:t>
            </a:r>
            <a:r>
              <a:rPr lang="el-GR" sz="1800" dirty="0" smtClean="0"/>
              <a:t>«γονικού ελέγχου»</a:t>
            </a:r>
            <a:r>
              <a:rPr lang="en-US" sz="1800" dirty="0" smtClean="0"/>
              <a:t>)</a:t>
            </a:r>
            <a:endParaRPr lang="el-GR" sz="1800" dirty="0" smtClean="0"/>
          </a:p>
          <a:p>
            <a:r>
              <a:rPr lang="el-GR" sz="1800" u="sng" dirty="0" smtClean="0"/>
              <a:t>Υπολογιστής &amp; τηλεόραση σε κοινόχρηστο χώρο (σαλόνι)</a:t>
            </a:r>
            <a:endParaRPr lang="en-US" sz="1800" u="sng" dirty="0" smtClean="0"/>
          </a:p>
          <a:p>
            <a:r>
              <a:rPr lang="el-GR" sz="1800" dirty="0" smtClean="0"/>
              <a:t>Ενθάρρυνση για δραστηριότητες και χόμπι εκτός Η/Υ και τηλεόρασης</a:t>
            </a:r>
          </a:p>
          <a:p>
            <a:r>
              <a:rPr lang="el-GR" sz="1800" dirty="0" smtClean="0"/>
              <a:t>Οι γονείς, θετικά πρότυπα προς μίμηση</a:t>
            </a:r>
          </a:p>
          <a:p>
            <a:r>
              <a:rPr lang="el-GR" sz="1800" dirty="0" smtClean="0"/>
              <a:t>Χρόνος μαζί με τα παιδιά μας</a:t>
            </a:r>
          </a:p>
          <a:p>
            <a:endParaRPr lang="el-GR" sz="1600"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err="1" smtClean="0">
                <a:effectLst/>
              </a:rPr>
              <a:t>Δημιουργικεσ</a:t>
            </a:r>
            <a:r>
              <a:rPr lang="el-GR" b="1" dirty="0" smtClean="0">
                <a:effectLst/>
              </a:rPr>
              <a:t> </a:t>
            </a:r>
            <a:r>
              <a:rPr lang="el-GR" b="1" dirty="0" err="1" smtClean="0">
                <a:effectLst/>
              </a:rPr>
              <a:t>δραστηριοτητεσ</a:t>
            </a:r>
            <a:r>
              <a:rPr lang="el-GR" b="1" dirty="0" smtClean="0">
                <a:effectLst/>
              </a:rPr>
              <a:t>…</a:t>
            </a:r>
            <a:endParaRPr lang="el-GR" b="1" dirty="0">
              <a:effectLst/>
            </a:endParaRPr>
          </a:p>
        </p:txBody>
      </p:sp>
      <p:sp>
        <p:nvSpPr>
          <p:cNvPr id="3" name="Content Placeholder 2"/>
          <p:cNvSpPr>
            <a:spLocks noGrp="1"/>
          </p:cNvSpPr>
          <p:nvPr>
            <p:ph sz="quarter" idx="1"/>
          </p:nvPr>
        </p:nvSpPr>
        <p:spPr>
          <a:xfrm>
            <a:off x="500034" y="1428736"/>
            <a:ext cx="8229600" cy="4525963"/>
          </a:xfrm>
        </p:spPr>
        <p:txBody>
          <a:bodyPr>
            <a:normAutofit/>
          </a:bodyPr>
          <a:lstStyle/>
          <a:p>
            <a:endParaRPr lang="el-GR" sz="2000" dirty="0" smtClean="0"/>
          </a:p>
          <a:p>
            <a:r>
              <a:rPr lang="el-GR" sz="2000" dirty="0" smtClean="0"/>
              <a:t>παιχνίδι με άλλα παιδιά</a:t>
            </a:r>
          </a:p>
          <a:p>
            <a:r>
              <a:rPr lang="el-GR" sz="2000" dirty="0" smtClean="0"/>
              <a:t>παιχνίδια με πλαστελίνη και ζυμάρια</a:t>
            </a:r>
          </a:p>
          <a:p>
            <a:r>
              <a:rPr lang="el-GR" sz="2000" dirty="0" smtClean="0"/>
              <a:t>επιτραπέζια</a:t>
            </a:r>
          </a:p>
          <a:p>
            <a:r>
              <a:rPr lang="el-GR" sz="2000" dirty="0" smtClean="0"/>
              <a:t>παιχνίδια ρόλων</a:t>
            </a:r>
          </a:p>
          <a:p>
            <a:r>
              <a:rPr lang="el-GR" sz="2000" dirty="0" smtClean="0"/>
              <a:t>ζωγραφική</a:t>
            </a:r>
          </a:p>
          <a:p>
            <a:r>
              <a:rPr lang="el-GR" sz="2000" dirty="0" smtClean="0"/>
              <a:t>κατασκευές</a:t>
            </a:r>
          </a:p>
          <a:p>
            <a:r>
              <a:rPr lang="el-GR" sz="2000" dirty="0" smtClean="0"/>
              <a:t>πάζλ</a:t>
            </a:r>
          </a:p>
          <a:p>
            <a:r>
              <a:rPr lang="el-GR" sz="2000" dirty="0" smtClean="0"/>
              <a:t>ζαχαροπλαστική</a:t>
            </a:r>
          </a:p>
        </p:txBody>
      </p:sp>
      <p:pic>
        <p:nvPicPr>
          <p:cNvPr id="5" name="Picture 2" descr="http://1.bp.blogspot.com/-60FsaYvQdIY/UUcABOFnv8I/AAAAAAAAOYg/TeCosa0YgVM/s1600/%25CF%2580%25CE%25B1%25CE%25B4%25CE%25B9%25CE%25AC+%25CF%2580%25CE%25B1%25CE%25AF%25CE%25B6%25CE%25BF%25CF%2585%25CE%25BD.jpg"/>
          <p:cNvPicPr>
            <a:picLocks noChangeAspect="1" noChangeArrowheads="1"/>
          </p:cNvPicPr>
          <p:nvPr/>
        </p:nvPicPr>
        <p:blipFill>
          <a:blip r:embed="rId2"/>
          <a:srcRect/>
          <a:stretch>
            <a:fillRect/>
          </a:stretch>
        </p:blipFill>
        <p:spPr bwMode="auto">
          <a:xfrm>
            <a:off x="4357686" y="3357562"/>
            <a:ext cx="4393437" cy="2928958"/>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2000264"/>
          </a:xfrm>
        </p:spPr>
        <p:txBody>
          <a:bodyPr>
            <a:normAutofit/>
          </a:bodyPr>
          <a:lstStyle/>
          <a:p>
            <a:r>
              <a:rPr lang="el-GR" sz="3600" dirty="0" smtClean="0">
                <a:effectLst/>
              </a:rPr>
              <a:t>ΠΡΟΣΟΧΗ!</a:t>
            </a:r>
            <a:br>
              <a:rPr lang="el-GR" sz="3600" dirty="0" smtClean="0">
                <a:effectLst/>
              </a:rPr>
            </a:br>
            <a:r>
              <a:rPr lang="el-GR" sz="3600" dirty="0" err="1" smtClean="0">
                <a:effectLst/>
              </a:rPr>
              <a:t>Οχι</a:t>
            </a:r>
            <a:r>
              <a:rPr lang="el-GR" sz="3600" dirty="0" smtClean="0">
                <a:effectLst/>
              </a:rPr>
              <a:t> </a:t>
            </a:r>
            <a:r>
              <a:rPr lang="el-GR" sz="3600" dirty="0" err="1" smtClean="0">
                <a:effectLst/>
              </a:rPr>
              <a:t>δαιμονοποιηση</a:t>
            </a:r>
            <a:r>
              <a:rPr lang="el-GR" sz="3600" dirty="0" smtClean="0">
                <a:effectLst/>
              </a:rPr>
              <a:t> των </a:t>
            </a:r>
            <a:r>
              <a:rPr lang="el-GR" sz="3600" dirty="0" err="1" smtClean="0">
                <a:effectLst/>
              </a:rPr>
              <a:t>νεων</a:t>
            </a:r>
            <a:r>
              <a:rPr lang="el-GR" sz="3600" dirty="0" smtClean="0">
                <a:effectLst/>
              </a:rPr>
              <a:t> </a:t>
            </a:r>
            <a:r>
              <a:rPr lang="el-GR" sz="3600" dirty="0" err="1" smtClean="0">
                <a:effectLst/>
              </a:rPr>
              <a:t>τεχνολογιων</a:t>
            </a:r>
            <a:r>
              <a:rPr lang="el-GR" sz="3600" dirty="0" smtClean="0">
                <a:effectLst/>
              </a:rPr>
              <a:t>!</a:t>
            </a:r>
            <a:endParaRPr lang="el-GR" sz="3600" dirty="0">
              <a:effectLst/>
            </a:endParaRPr>
          </a:p>
        </p:txBody>
      </p:sp>
      <p:sp>
        <p:nvSpPr>
          <p:cNvPr id="3" name="Content Placeholder 2"/>
          <p:cNvSpPr>
            <a:spLocks noGrp="1"/>
          </p:cNvSpPr>
          <p:nvPr>
            <p:ph sz="quarter" idx="1"/>
          </p:nvPr>
        </p:nvSpPr>
        <p:spPr>
          <a:xfrm>
            <a:off x="357158" y="3429000"/>
            <a:ext cx="8229600" cy="3429000"/>
          </a:xfrm>
        </p:spPr>
        <p:txBody>
          <a:bodyPr>
            <a:normAutofit/>
          </a:bodyPr>
          <a:lstStyle/>
          <a:p>
            <a:pPr>
              <a:buNone/>
            </a:pPr>
            <a:r>
              <a:rPr lang="el-GR" dirty="0" smtClean="0">
                <a:latin typeface="Constantia" pitchFamily="18" charset="0"/>
              </a:rPr>
              <a:t>Υπάρχουν και πολλές θετικές επιπτώσεις.</a:t>
            </a:r>
          </a:p>
          <a:p>
            <a:endParaRPr lang="el-GR" dirty="0" smtClean="0">
              <a:latin typeface="Constantia" pitchFamily="18" charset="0"/>
            </a:endParaRPr>
          </a:p>
          <a:p>
            <a:pPr>
              <a:buNone/>
            </a:pPr>
            <a:endParaRPr lang="el-GR" dirty="0">
              <a:latin typeface="Constantia" pitchFamily="18" charset="0"/>
            </a:endParaRPr>
          </a:p>
        </p:txBody>
      </p:sp>
      <p:pic>
        <p:nvPicPr>
          <p:cNvPr id="23554" name="Picture 2" descr="C:\Users\IRINI\Desktop\Εθισμός στο διαδίκτυο και την τηλεόραση\φωτο\negative-positive-keys.jpg"/>
          <p:cNvPicPr>
            <a:picLocks noChangeAspect="1" noChangeArrowheads="1"/>
          </p:cNvPicPr>
          <p:nvPr/>
        </p:nvPicPr>
        <p:blipFill>
          <a:blip r:embed="rId2"/>
          <a:srcRect/>
          <a:stretch>
            <a:fillRect/>
          </a:stretch>
        </p:blipFill>
        <p:spPr bwMode="auto">
          <a:xfrm>
            <a:off x="5715008" y="4168776"/>
            <a:ext cx="3014825" cy="2689224"/>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Θετικεσ</a:t>
            </a:r>
            <a:r>
              <a:rPr lang="el-GR" b="1" dirty="0" smtClean="0"/>
              <a:t> </a:t>
            </a:r>
            <a:r>
              <a:rPr lang="el-GR" b="1" dirty="0" err="1" smtClean="0"/>
              <a:t>Επιπτωσεισ</a:t>
            </a:r>
            <a:endParaRPr lang="el-GR" b="1" dirty="0"/>
          </a:p>
        </p:txBody>
      </p:sp>
      <p:sp>
        <p:nvSpPr>
          <p:cNvPr id="3" name="Content Placeholder 2"/>
          <p:cNvSpPr>
            <a:spLocks noGrp="1"/>
          </p:cNvSpPr>
          <p:nvPr>
            <p:ph sz="quarter" idx="1"/>
          </p:nvPr>
        </p:nvSpPr>
        <p:spPr>
          <a:xfrm>
            <a:off x="571472" y="1643050"/>
            <a:ext cx="7929618" cy="5000660"/>
          </a:xfrm>
        </p:spPr>
        <p:txBody>
          <a:bodyPr>
            <a:normAutofit fontScale="92500" lnSpcReduction="20000"/>
          </a:bodyPr>
          <a:lstStyle/>
          <a:p>
            <a:pPr>
              <a:buNone/>
            </a:pPr>
            <a:r>
              <a:rPr lang="el-GR" sz="2200" dirty="0" smtClean="0"/>
              <a:t>σε «μικρές δόσεις» αυτού του είδους η δραστηριότητα μπορεί να κάνει και καλό, αφού φαίνεται ότι βελτιώνει</a:t>
            </a:r>
            <a:r>
              <a:rPr lang="en-US" sz="2200" dirty="0" smtClean="0"/>
              <a:t>:</a:t>
            </a:r>
            <a:endParaRPr lang="el-GR" sz="2200" dirty="0" smtClean="0"/>
          </a:p>
          <a:p>
            <a:pPr>
              <a:buNone/>
            </a:pPr>
            <a:endParaRPr lang="el-GR" sz="2200" dirty="0" smtClean="0"/>
          </a:p>
          <a:p>
            <a:r>
              <a:rPr lang="el-GR" sz="2200" dirty="0" smtClean="0"/>
              <a:t>την παρατηρητικότητα</a:t>
            </a:r>
          </a:p>
          <a:p>
            <a:r>
              <a:rPr lang="el-GR" sz="2200" dirty="0" smtClean="0"/>
              <a:t>την επιδεξιότητα</a:t>
            </a:r>
            <a:endParaRPr lang="en-US" sz="2200" dirty="0" smtClean="0"/>
          </a:p>
          <a:p>
            <a:r>
              <a:rPr lang="el-GR" sz="2200" dirty="0" smtClean="0"/>
              <a:t>τα αντανακλαστικά</a:t>
            </a:r>
            <a:endParaRPr lang="en-US" sz="2200" dirty="0" smtClean="0"/>
          </a:p>
          <a:p>
            <a:r>
              <a:rPr lang="el-GR" sz="2200" dirty="0" smtClean="0"/>
              <a:t>την αντίληψη του χώρου</a:t>
            </a:r>
          </a:p>
          <a:p>
            <a:r>
              <a:rPr lang="el-GR" sz="2200" dirty="0" smtClean="0"/>
              <a:t>τον οπτικοκινητικό συντονισμό</a:t>
            </a:r>
          </a:p>
          <a:p>
            <a:r>
              <a:rPr lang="el-GR" sz="2200" dirty="0" smtClean="0"/>
              <a:t>την ικανότητα επίλυσης προβλημάτων</a:t>
            </a:r>
          </a:p>
          <a:p>
            <a:r>
              <a:rPr lang="el-GR" sz="2200" dirty="0" smtClean="0"/>
              <a:t>τη συνεργασία</a:t>
            </a:r>
          </a:p>
          <a:p>
            <a:r>
              <a:rPr lang="el-GR" sz="2200" dirty="0" smtClean="0"/>
              <a:t>προσφέρουν εξοικείωση με τη τεχνολογία</a:t>
            </a:r>
          </a:p>
          <a:p>
            <a:r>
              <a:rPr lang="el-GR" sz="2200" dirty="0" smtClean="0"/>
              <a:t>αύξηση των γενικών γνώσεων</a:t>
            </a:r>
          </a:p>
          <a:p>
            <a:r>
              <a:rPr lang="el-GR" sz="2200" dirty="0" smtClean="0"/>
              <a:t>μπορούν να χρησιμοποιηθούν για την αντιμετώπιση μαθησιακών δυσκολιών.</a:t>
            </a:r>
          </a:p>
          <a:p>
            <a:pPr algn="r">
              <a:buNone/>
            </a:pPr>
            <a:r>
              <a:rPr lang="el-GR" sz="1500" i="1" dirty="0" smtClean="0"/>
              <a:t>(</a:t>
            </a:r>
            <a:r>
              <a:rPr lang="el-GR" sz="1500" i="1" dirty="0" err="1" smtClean="0"/>
              <a:t>Μ.Στυλιανάκη</a:t>
            </a:r>
            <a:r>
              <a:rPr lang="el-GR" sz="1500" i="1" dirty="0" smtClean="0"/>
              <a:t>)</a:t>
            </a:r>
          </a:p>
          <a:p>
            <a:endParaRPr lang="el-GR"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28596" y="1785926"/>
            <a:ext cx="8229600" cy="4525962"/>
          </a:xfrm>
        </p:spPr>
        <p:txBody>
          <a:bodyPr/>
          <a:lstStyle/>
          <a:p>
            <a:pPr algn="just">
              <a:buNone/>
            </a:pPr>
            <a:r>
              <a:rPr lang="el-GR" sz="2000" dirty="0" smtClean="0"/>
              <a:t>«Με τη σωστή χρήση το διαδίκτυο, σε ποσοστό 98%, αποτελεί ένα παράθυρο σε έναν θαυμαστό κόσμο για όλους, αλλά υπάρχει και ένα επικίνδυνο κομμάτι, που ανέρχεται στο 2%».</a:t>
            </a:r>
          </a:p>
          <a:p>
            <a:endParaRPr lang="el-GR" sz="2000" dirty="0" smtClean="0"/>
          </a:p>
          <a:p>
            <a:endParaRPr lang="el-GR" sz="2000" dirty="0" smtClean="0"/>
          </a:p>
          <a:p>
            <a:pPr algn="r">
              <a:buNone/>
            </a:pPr>
            <a:r>
              <a:rPr lang="el-GR" sz="1600" i="1" dirty="0" smtClean="0"/>
              <a:t>Ε. Σφακιανάκης                                                                      </a:t>
            </a:r>
          </a:p>
          <a:p>
            <a:pPr algn="r">
              <a:buNone/>
            </a:pPr>
            <a:r>
              <a:rPr lang="el-GR" sz="1600" i="1" dirty="0" smtClean="0"/>
              <a:t>Υποδιευθυντής της Υπηρεσίας Δίωξης Ηλεκτρονικού Εγκλήματος</a:t>
            </a:r>
            <a:endParaRPr lang="el-GR" sz="1600"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1000108"/>
            <a:ext cx="8229600" cy="1143000"/>
          </a:xfrm>
        </p:spPr>
        <p:txBody>
          <a:bodyPr>
            <a:noAutofit/>
          </a:bodyPr>
          <a:lstStyle/>
          <a:p>
            <a:r>
              <a:rPr lang="el-GR" b="1" dirty="0" err="1" smtClean="0"/>
              <a:t>Υπαρχει</a:t>
            </a:r>
            <a:r>
              <a:rPr lang="el-GR" b="1" dirty="0" smtClean="0"/>
              <a:t> </a:t>
            </a:r>
            <a:r>
              <a:rPr lang="el-GR" b="1" dirty="0" err="1" smtClean="0"/>
              <a:t>σωστη</a:t>
            </a:r>
            <a:r>
              <a:rPr lang="el-GR" b="1" dirty="0" smtClean="0"/>
              <a:t> </a:t>
            </a:r>
            <a:r>
              <a:rPr lang="el-GR" b="1" dirty="0" err="1" smtClean="0"/>
              <a:t>ηλικια</a:t>
            </a:r>
            <a:r>
              <a:rPr lang="el-GR" b="1" dirty="0" smtClean="0"/>
              <a:t> που το </a:t>
            </a:r>
            <a:r>
              <a:rPr lang="el-GR" b="1" dirty="0" err="1" smtClean="0"/>
              <a:t>παιδι</a:t>
            </a:r>
            <a:r>
              <a:rPr lang="el-GR" b="1" dirty="0" smtClean="0"/>
              <a:t> </a:t>
            </a:r>
            <a:r>
              <a:rPr lang="el-GR" b="1" dirty="0" err="1" smtClean="0"/>
              <a:t>μπορει</a:t>
            </a:r>
            <a:r>
              <a:rPr lang="el-GR" b="1" dirty="0" smtClean="0"/>
              <a:t> να </a:t>
            </a:r>
            <a:r>
              <a:rPr lang="el-GR" b="1" dirty="0" err="1" smtClean="0"/>
              <a:t>αρχισει</a:t>
            </a:r>
            <a:r>
              <a:rPr lang="el-GR" b="1" dirty="0" smtClean="0"/>
              <a:t> να </a:t>
            </a:r>
            <a:r>
              <a:rPr lang="el-GR" b="1" dirty="0" err="1" smtClean="0"/>
              <a:t>ασχολειται</a:t>
            </a:r>
            <a:r>
              <a:rPr lang="el-GR" b="1" dirty="0" smtClean="0"/>
              <a:t> με το </a:t>
            </a:r>
            <a:r>
              <a:rPr lang="el-GR" b="1" dirty="0" err="1" smtClean="0"/>
              <a:t>διαδικτυο</a:t>
            </a:r>
            <a:r>
              <a:rPr lang="el-GR" b="1" dirty="0" smtClean="0"/>
              <a:t>;</a:t>
            </a:r>
            <a:endParaRPr lang="el-GR" b="1" dirty="0"/>
          </a:p>
        </p:txBody>
      </p:sp>
      <p:sp>
        <p:nvSpPr>
          <p:cNvPr id="2" name="Content Placeholder 1"/>
          <p:cNvSpPr>
            <a:spLocks noGrp="1"/>
          </p:cNvSpPr>
          <p:nvPr>
            <p:ph sz="quarter" idx="1"/>
          </p:nvPr>
        </p:nvSpPr>
        <p:spPr>
          <a:xfrm>
            <a:off x="428596" y="2643182"/>
            <a:ext cx="8229600" cy="3506794"/>
          </a:xfrm>
        </p:spPr>
        <p:txBody>
          <a:bodyPr/>
          <a:lstStyle/>
          <a:p>
            <a:r>
              <a:rPr lang="el-GR" sz="2000" dirty="0" smtClean="0"/>
              <a:t>Η σωστή ηλικία είναι στην αρχή της νηπιακής ηλικίας, αλλά κι αυτό με χρονικούς περιορισμούς. Στην αρχή, 15 με 20 λεπτά.</a:t>
            </a:r>
          </a:p>
          <a:p>
            <a:pPr algn="r">
              <a:buNone/>
            </a:pPr>
            <a:r>
              <a:rPr lang="el-GR" sz="1600" i="1" dirty="0" smtClean="0"/>
              <a:t>(Αρναούτογλου)</a:t>
            </a:r>
          </a:p>
          <a:p>
            <a:endParaRPr lang="el-GR" dirty="0"/>
          </a:p>
        </p:txBody>
      </p:sp>
      <p:pic>
        <p:nvPicPr>
          <p:cNvPr id="2051" name="Picture 3" descr="C:\Users\IRINI\Desktop\Εθισμός στο διαδίκτυο και την τηλεόραση\φωτο\baby-and-computer.jpg"/>
          <p:cNvPicPr>
            <a:picLocks noChangeAspect="1" noChangeArrowheads="1"/>
          </p:cNvPicPr>
          <p:nvPr/>
        </p:nvPicPr>
        <p:blipFill>
          <a:blip r:embed="rId2"/>
          <a:srcRect/>
          <a:stretch>
            <a:fillRect/>
          </a:stretch>
        </p:blipFill>
        <p:spPr bwMode="auto">
          <a:xfrm>
            <a:off x="4786314" y="4236646"/>
            <a:ext cx="3929058" cy="262135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effectLst/>
              </a:rPr>
              <a:t>Τηλεοραση</a:t>
            </a:r>
            <a:r>
              <a:rPr lang="el-GR" b="1" dirty="0" smtClean="0">
                <a:effectLst/>
              </a:rPr>
              <a:t>/</a:t>
            </a:r>
            <a:r>
              <a:rPr lang="en-US" b="1" dirty="0" smtClean="0">
                <a:effectLst/>
              </a:rPr>
              <a:t>internet</a:t>
            </a:r>
            <a:endParaRPr lang="el-GR" b="1" dirty="0">
              <a:effectLst/>
            </a:endParaRPr>
          </a:p>
        </p:txBody>
      </p:sp>
      <p:sp>
        <p:nvSpPr>
          <p:cNvPr id="3" name="Content Placeholder 2"/>
          <p:cNvSpPr>
            <a:spLocks noGrp="1"/>
          </p:cNvSpPr>
          <p:nvPr>
            <p:ph sz="quarter" idx="1"/>
          </p:nvPr>
        </p:nvSpPr>
        <p:spPr/>
        <p:txBody>
          <a:bodyPr>
            <a:normAutofit/>
          </a:bodyPr>
          <a:lstStyle/>
          <a:p>
            <a:endParaRPr lang="en-US" dirty="0" smtClean="0">
              <a:latin typeface="Constantia" pitchFamily="18" charset="0"/>
            </a:endParaRPr>
          </a:p>
          <a:p>
            <a:r>
              <a:rPr lang="en-US" dirty="0" smtClean="0">
                <a:latin typeface="Constantia" pitchFamily="18" charset="0"/>
              </a:rPr>
              <a:t>max. </a:t>
            </a:r>
            <a:r>
              <a:rPr lang="el-GR" dirty="0" smtClean="0">
                <a:latin typeface="Constantia" pitchFamily="18" charset="0"/>
              </a:rPr>
              <a:t>μιάμιση ώρα την ημέρα</a:t>
            </a:r>
            <a:r>
              <a:rPr lang="en-US" dirty="0" smtClean="0">
                <a:latin typeface="Constantia" pitchFamily="18" charset="0"/>
              </a:rPr>
              <a:t>!</a:t>
            </a:r>
            <a:endParaRPr lang="el-GR" dirty="0" smtClean="0">
              <a:latin typeface="Constantia" pitchFamily="18" charset="0"/>
            </a:endParaRPr>
          </a:p>
          <a:p>
            <a:endParaRPr lang="el-GR" dirty="0" smtClean="0">
              <a:latin typeface="Constantia" pitchFamily="18" charset="0"/>
            </a:endParaRPr>
          </a:p>
          <a:p>
            <a:r>
              <a:rPr lang="el-GR" sz="2000" dirty="0" smtClean="0">
                <a:latin typeface="Constantia" pitchFamily="18" charset="0"/>
              </a:rPr>
              <a:t>Το Ομοσπονδιακό Κέντρο για την Ενημέρωση της Υγείας της Γερμανίας (</a:t>
            </a:r>
            <a:r>
              <a:rPr lang="en-US" sz="2000" dirty="0" smtClean="0">
                <a:latin typeface="Constantia" pitchFamily="18" charset="0"/>
              </a:rPr>
              <a:t>BZGA) </a:t>
            </a:r>
            <a:r>
              <a:rPr lang="el-GR" sz="2000" dirty="0" smtClean="0">
                <a:latin typeface="Constantia" pitchFamily="18" charset="0"/>
              </a:rPr>
              <a:t>συνιστά τους εξής χρονικούς περιορισμούς για την παρακολούθηση προγραμμάτων στην τηλεόραση και τον υπολογιστή, ανά ημέρα:</a:t>
            </a:r>
          </a:p>
          <a:p>
            <a:pPr>
              <a:buNone/>
            </a:pPr>
            <a:r>
              <a:rPr lang="en-US" dirty="0" smtClean="0">
                <a:latin typeface="Constantia" pitchFamily="18" charset="0"/>
              </a:rPr>
              <a:t>   </a:t>
            </a:r>
            <a:r>
              <a:rPr lang="el-GR" dirty="0" smtClean="0">
                <a:latin typeface="Constantia" pitchFamily="18" charset="0"/>
              </a:rPr>
              <a:t>• παιδιά 3 – 5 ετών: μισή ώρα</a:t>
            </a:r>
            <a:br>
              <a:rPr lang="el-GR" dirty="0" smtClean="0">
                <a:latin typeface="Constantia" pitchFamily="18" charset="0"/>
              </a:rPr>
            </a:br>
            <a:r>
              <a:rPr lang="el-GR" dirty="0" smtClean="0">
                <a:latin typeface="Constantia" pitchFamily="18" charset="0"/>
              </a:rPr>
              <a:t>• παιδιά 6 – 10 ετών: μία ώρα</a:t>
            </a:r>
            <a:br>
              <a:rPr lang="el-GR" dirty="0" smtClean="0">
                <a:latin typeface="Constantia" pitchFamily="18" charset="0"/>
              </a:rPr>
            </a:br>
            <a:r>
              <a:rPr lang="el-GR" dirty="0" smtClean="0">
                <a:latin typeface="Constantia" pitchFamily="18" charset="0"/>
              </a:rPr>
              <a:t>• παιδιά 10 – 13 ετών: μιάμιση ώρα</a:t>
            </a:r>
          </a:p>
          <a:p>
            <a:endParaRPr lang="el-GR" dirty="0" smtClean="0">
              <a:latin typeface="Constantia" pitchFamily="18" charset="0"/>
            </a:endParaRPr>
          </a:p>
          <a:p>
            <a:endParaRPr lang="el-GR" sz="2000" dirty="0" smtClean="0">
              <a:latin typeface="Constantia" pitchFamily="18" charset="0"/>
            </a:endParaRPr>
          </a:p>
          <a:p>
            <a:endParaRPr lang="el-GR" sz="2000" dirty="0" smtClean="0">
              <a:latin typeface="Constantia" pitchFamily="18" charset="0"/>
            </a:endParaRPr>
          </a:p>
          <a:p>
            <a:endParaRPr lang="el-GR"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428604"/>
            <a:ext cx="8229600" cy="1143000"/>
          </a:xfrm>
        </p:spPr>
        <p:txBody>
          <a:bodyPr>
            <a:normAutofit/>
          </a:bodyPr>
          <a:lstStyle/>
          <a:p>
            <a:r>
              <a:rPr lang="el-GR" b="1" dirty="0" smtClean="0"/>
              <a:t>Τι </a:t>
            </a:r>
            <a:r>
              <a:rPr lang="el-GR" b="1" dirty="0" err="1" smtClean="0"/>
              <a:t>μπορουμε</a:t>
            </a:r>
            <a:r>
              <a:rPr lang="el-GR" b="1" dirty="0" smtClean="0"/>
              <a:t> να </a:t>
            </a:r>
            <a:r>
              <a:rPr lang="el-GR" b="1" dirty="0" err="1" smtClean="0"/>
              <a:t>κανουμε</a:t>
            </a:r>
            <a:r>
              <a:rPr lang="el-GR" b="1" dirty="0" smtClean="0"/>
              <a:t> αν </a:t>
            </a:r>
            <a:r>
              <a:rPr lang="el-GR" b="1" dirty="0" err="1" smtClean="0"/>
              <a:t>εχει</a:t>
            </a:r>
            <a:r>
              <a:rPr lang="el-GR" b="1" dirty="0" smtClean="0"/>
              <a:t> </a:t>
            </a:r>
            <a:r>
              <a:rPr lang="el-GR" b="1" dirty="0" err="1" smtClean="0"/>
              <a:t>ηδη</a:t>
            </a:r>
            <a:r>
              <a:rPr lang="el-GR" b="1" dirty="0" smtClean="0"/>
              <a:t> </a:t>
            </a:r>
            <a:r>
              <a:rPr lang="el-GR" b="1" dirty="0" err="1" smtClean="0"/>
              <a:t>εθιστει</a:t>
            </a:r>
            <a:r>
              <a:rPr lang="el-GR" b="1" dirty="0" smtClean="0"/>
              <a:t> το </a:t>
            </a:r>
            <a:r>
              <a:rPr lang="el-GR" b="1" dirty="0" err="1" smtClean="0"/>
              <a:t>παιδι</a:t>
            </a:r>
            <a:r>
              <a:rPr lang="el-GR" b="1" dirty="0" smtClean="0"/>
              <a:t> </a:t>
            </a:r>
            <a:r>
              <a:rPr lang="el-GR" b="1" dirty="0" err="1" smtClean="0"/>
              <a:t>μασ</a:t>
            </a:r>
            <a:r>
              <a:rPr lang="en-US" b="1" dirty="0" smtClean="0"/>
              <a:t>;</a:t>
            </a:r>
            <a:endParaRPr lang="el-GR" b="1" dirty="0"/>
          </a:p>
        </p:txBody>
      </p:sp>
      <p:sp>
        <p:nvSpPr>
          <p:cNvPr id="2" name="Content Placeholder 1"/>
          <p:cNvSpPr>
            <a:spLocks noGrp="1"/>
          </p:cNvSpPr>
          <p:nvPr>
            <p:ph sz="quarter" idx="1"/>
          </p:nvPr>
        </p:nvSpPr>
        <p:spPr>
          <a:xfrm>
            <a:off x="428596" y="2071678"/>
            <a:ext cx="8229600" cy="4240210"/>
          </a:xfrm>
        </p:spPr>
        <p:txBody>
          <a:bodyPr/>
          <a:lstStyle/>
          <a:p>
            <a:r>
              <a:rPr lang="el-GR" sz="2000" dirty="0" smtClean="0"/>
              <a:t>καλό επίπεδο επικοινωνίας στην οικογένεια</a:t>
            </a:r>
          </a:p>
          <a:p>
            <a:r>
              <a:rPr lang="el-GR" sz="2000" dirty="0" smtClean="0"/>
              <a:t>κοινή στάση στην αντιμετώπιση του προβλήματος</a:t>
            </a:r>
          </a:p>
          <a:p>
            <a:r>
              <a:rPr lang="el-GR" sz="2000" dirty="0" smtClean="0"/>
              <a:t>επιλογή της κατάλληλης στιγμής για συζήτηση </a:t>
            </a:r>
            <a:r>
              <a:rPr lang="el-GR" sz="1600" dirty="0" smtClean="0"/>
              <a:t>(πριν την πλοήγηση στο διαδίκτυο και όχι κατά τη διάρκεια ή στο τέλος της)</a:t>
            </a:r>
          </a:p>
          <a:p>
            <a:r>
              <a:rPr lang="el-GR" sz="2000" dirty="0" smtClean="0"/>
              <a:t>καθορισμός στόχων</a:t>
            </a:r>
          </a:p>
          <a:p>
            <a:r>
              <a:rPr lang="el-GR" sz="2000" u="sng" dirty="0" smtClean="0"/>
              <a:t>περιορισμός</a:t>
            </a:r>
            <a:r>
              <a:rPr lang="el-GR" sz="2000" dirty="0" smtClean="0"/>
              <a:t> των ωρών</a:t>
            </a:r>
          </a:p>
          <a:p>
            <a:r>
              <a:rPr lang="el-GR" sz="2000" dirty="0" smtClean="0"/>
              <a:t>ενθάρρυνση του παιδιού να βρει εναλλακτικές δραστηριότητες</a:t>
            </a:r>
          </a:p>
          <a:p>
            <a:r>
              <a:rPr lang="el-GR" sz="2000" dirty="0" smtClean="0"/>
              <a:t>να απευθυνθούμε σε κάποιον ειδικό ψυχικής υγείας</a:t>
            </a:r>
          </a:p>
          <a:p>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IRINI\Desktop\Εθισμός στο διαδίκτυο και την τηλεόραση\φωτο\internet-online-web-creativity-e1357672957636.jpg"/>
          <p:cNvPicPr>
            <a:picLocks noChangeAspect="1" noChangeArrowheads="1"/>
          </p:cNvPicPr>
          <p:nvPr/>
        </p:nvPicPr>
        <p:blipFill>
          <a:blip r:embed="rId2"/>
          <a:srcRect/>
          <a:stretch>
            <a:fillRect/>
          </a:stretch>
        </p:blipFill>
        <p:spPr bwMode="auto">
          <a:xfrm>
            <a:off x="2116728" y="3929067"/>
            <a:ext cx="6598676" cy="2928934"/>
          </a:xfrm>
          <a:prstGeom prst="rect">
            <a:avLst/>
          </a:prstGeom>
          <a:noFill/>
        </p:spPr>
      </p:pic>
      <p:sp>
        <p:nvSpPr>
          <p:cNvPr id="3" name="Title 2"/>
          <p:cNvSpPr>
            <a:spLocks noGrp="1"/>
          </p:cNvSpPr>
          <p:nvPr>
            <p:ph type="title"/>
          </p:nvPr>
        </p:nvSpPr>
        <p:spPr>
          <a:xfrm>
            <a:off x="500034" y="571480"/>
            <a:ext cx="8229600" cy="1143000"/>
          </a:xfrm>
        </p:spPr>
        <p:txBody>
          <a:bodyPr>
            <a:normAutofit/>
          </a:bodyPr>
          <a:lstStyle/>
          <a:p>
            <a:pPr eaLnBrk="1" fontAlgn="auto" hangingPunct="1">
              <a:spcAft>
                <a:spcPts val="0"/>
              </a:spcAft>
              <a:defRPr/>
            </a:pPr>
            <a:r>
              <a:rPr lang="el-GR" b="1" dirty="0" smtClean="0"/>
              <a:t>το </a:t>
            </a:r>
            <a:r>
              <a:rPr lang="el-GR" b="1" dirty="0" err="1" smtClean="0"/>
              <a:t>διαδικτυο</a:t>
            </a:r>
            <a:r>
              <a:rPr lang="el-GR" b="1" dirty="0" smtClean="0"/>
              <a:t> </a:t>
            </a:r>
            <a:r>
              <a:rPr lang="el-GR" b="1" dirty="0" smtClean="0">
                <a:sym typeface="Wingdings" pitchFamily="2" charset="2"/>
              </a:rPr>
              <a:t>= η </a:t>
            </a:r>
            <a:r>
              <a:rPr lang="el-GR" b="1" dirty="0" err="1" smtClean="0"/>
              <a:t>επανασταση</a:t>
            </a:r>
            <a:r>
              <a:rPr lang="el-GR" b="1" dirty="0" smtClean="0"/>
              <a:t> </a:t>
            </a:r>
            <a:r>
              <a:rPr lang="el-GR" b="1" dirty="0" err="1" smtClean="0"/>
              <a:t>τησ</a:t>
            </a:r>
            <a:r>
              <a:rPr lang="el-GR" b="1" dirty="0" smtClean="0"/>
              <a:t> </a:t>
            </a:r>
            <a:r>
              <a:rPr lang="el-GR" b="1" dirty="0" err="1" smtClean="0"/>
              <a:t>εποχησ</a:t>
            </a:r>
            <a:r>
              <a:rPr lang="el-GR" b="1" dirty="0" smtClean="0"/>
              <a:t> </a:t>
            </a:r>
            <a:r>
              <a:rPr lang="el-GR" b="1" dirty="0" err="1" smtClean="0"/>
              <a:t>μασ</a:t>
            </a:r>
            <a:r>
              <a:rPr lang="en-US" b="1" dirty="0" smtClean="0"/>
              <a:t>!</a:t>
            </a:r>
            <a:endParaRPr lang="el-GR" b="1" dirty="0"/>
          </a:p>
        </p:txBody>
      </p:sp>
      <p:sp>
        <p:nvSpPr>
          <p:cNvPr id="11266" name="Content Placeholder 1"/>
          <p:cNvSpPr>
            <a:spLocks noGrp="1"/>
          </p:cNvSpPr>
          <p:nvPr>
            <p:ph sz="quarter" idx="1"/>
          </p:nvPr>
        </p:nvSpPr>
        <p:spPr>
          <a:xfrm>
            <a:off x="428596" y="2214554"/>
            <a:ext cx="8229600" cy="4006860"/>
          </a:xfrm>
        </p:spPr>
        <p:txBody>
          <a:bodyPr>
            <a:normAutofit/>
          </a:bodyPr>
          <a:lstStyle/>
          <a:p>
            <a:pPr eaLnBrk="1" hangingPunct="1"/>
            <a:r>
              <a:rPr lang="el-GR" sz="2000" dirty="0" smtClean="0"/>
              <a:t>Γνώση</a:t>
            </a:r>
          </a:p>
          <a:p>
            <a:pPr eaLnBrk="1" hangingPunct="1"/>
            <a:r>
              <a:rPr lang="el-GR" sz="2000" dirty="0" smtClean="0"/>
              <a:t>Εκπαίδευση</a:t>
            </a:r>
          </a:p>
          <a:p>
            <a:pPr eaLnBrk="1" hangingPunct="1"/>
            <a:r>
              <a:rPr lang="el-GR" sz="2000" dirty="0" smtClean="0"/>
              <a:t>Πληροφορίες</a:t>
            </a:r>
          </a:p>
          <a:p>
            <a:pPr eaLnBrk="1" hangingPunct="1"/>
            <a:r>
              <a:rPr lang="el-GR" sz="2000" dirty="0" smtClean="0"/>
              <a:t>Επικοινωνία</a:t>
            </a:r>
          </a:p>
          <a:p>
            <a:pPr eaLnBrk="1" hangingPunct="1"/>
            <a:r>
              <a:rPr lang="el-GR" sz="2000" dirty="0" smtClean="0"/>
              <a:t>Ενημέρωση</a:t>
            </a:r>
          </a:p>
          <a:p>
            <a:pPr eaLnBrk="1" hangingPunct="1"/>
            <a:r>
              <a:rPr lang="el-GR" sz="2000" dirty="0" smtClean="0"/>
              <a:t>Ψυχαγωγία</a:t>
            </a:r>
          </a:p>
          <a:p>
            <a:pPr eaLnBrk="1" hangingPunct="1"/>
            <a:r>
              <a:rPr lang="el-GR" sz="2000" dirty="0" smtClean="0"/>
              <a:t>Αγορές</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l-GR" sz="1800" b="1" dirty="0" smtClean="0"/>
              <a:t>Γραμμή Βοηθείας «ΥΠΟΣΤΗΡΙΖΩ»</a:t>
            </a:r>
            <a:r>
              <a:rPr lang="el-GR" sz="1800" dirty="0" smtClean="0"/>
              <a:t>, με αριθμό 800 11 800 15 (χωρίς χρέωση). Απευθύνεται σε εφήβους και τις οικογένειές τους παρέχοντας υποστήριξη και συμβουλές για θέματα που σχετίζονται με τη χρήση του διαδικτύου, του κινητού τηλεφώνου και των ηλεκτρονικών παιχνιδιών. Δευτέρα-Παρασκευή και ώρες 09:00-15:00.</a:t>
            </a:r>
          </a:p>
          <a:p>
            <a:endParaRPr lang="el-GR" sz="1800" dirty="0" smtClean="0"/>
          </a:p>
          <a:p>
            <a:r>
              <a:rPr lang="el-GR" sz="1800" b="1" dirty="0" smtClean="0"/>
              <a:t>Ιπποκράτειο Νοσοκομείο Θεσσαλονίκης. </a:t>
            </a:r>
            <a:r>
              <a:rPr lang="el-GR" sz="1800" dirty="0" smtClean="0"/>
              <a:t>Ειδικό εξωτερικό ιατρείο στην Παιδοψυχιατρική Κλινική για την αντιμετώπιση του εθισμού παιδιών και εφήβων στους ηλεκτρονικούς υπολογιστές και στο διαδίκτυο.</a:t>
            </a:r>
          </a:p>
          <a:p>
            <a:endParaRPr lang="el-GR" dirty="0"/>
          </a:p>
        </p:txBody>
      </p:sp>
      <p:pic>
        <p:nvPicPr>
          <p:cNvPr id="15362" name="Picture 2" descr="C:\Users\IRINI\Desktop\Εθισμός στο διαδίκτυο και την τηλεόραση\φωτο\blog-photo-march11-2013-e1363181525253.png"/>
          <p:cNvPicPr>
            <a:picLocks noChangeAspect="1" noChangeArrowheads="1"/>
          </p:cNvPicPr>
          <p:nvPr/>
        </p:nvPicPr>
        <p:blipFill>
          <a:blip r:embed="rId2"/>
          <a:srcRect/>
          <a:stretch>
            <a:fillRect/>
          </a:stretch>
        </p:blipFill>
        <p:spPr bwMode="auto">
          <a:xfrm>
            <a:off x="5572132" y="4772025"/>
            <a:ext cx="3143250" cy="20859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ΣΥΣΤΑΣΕΙΣ</a:t>
            </a:r>
            <a:endParaRPr lang="el-GR" dirty="0"/>
          </a:p>
        </p:txBody>
      </p:sp>
      <p:sp>
        <p:nvSpPr>
          <p:cNvPr id="2" name="Content Placeholder 1"/>
          <p:cNvSpPr>
            <a:spLocks noGrp="1"/>
          </p:cNvSpPr>
          <p:nvPr>
            <p:ph sz="quarter" idx="1"/>
          </p:nvPr>
        </p:nvSpPr>
        <p:spPr>
          <a:xfrm>
            <a:off x="428596" y="1928802"/>
            <a:ext cx="8229600" cy="4357718"/>
          </a:xfrm>
        </p:spPr>
        <p:txBody>
          <a:bodyPr>
            <a:normAutofit/>
          </a:bodyPr>
          <a:lstStyle/>
          <a:p>
            <a:pPr marL="623887" indent="-514350">
              <a:buFont typeface="+mj-lt"/>
              <a:buAutoNum type="arabicPeriod"/>
            </a:pPr>
            <a:r>
              <a:rPr lang="el-GR" sz="1800" dirty="0" smtClean="0"/>
              <a:t>ΟΙΚΟΓΕΝΕΙΑΚΟ ΠΕΡΙΒΑΛΛΟΝ</a:t>
            </a:r>
          </a:p>
          <a:p>
            <a:pPr marL="623887" indent="-514350">
              <a:buFont typeface="+mj-lt"/>
              <a:buAutoNum type="arabicPeriod"/>
            </a:pPr>
            <a:endParaRPr lang="el-GR" sz="1800" dirty="0" smtClean="0"/>
          </a:p>
          <a:p>
            <a:pPr marL="623887" indent="-514350">
              <a:buFont typeface="+mj-lt"/>
              <a:buAutoNum type="arabicPeriod"/>
            </a:pPr>
            <a:r>
              <a:rPr lang="el-GR" sz="1800" dirty="0" smtClean="0"/>
              <a:t>ΣΧΟΛΙΚΟ ΠΕΡΙΒΑΛΛΟΝ</a:t>
            </a:r>
          </a:p>
          <a:p>
            <a:pPr marL="623887" indent="-514350">
              <a:buFont typeface="+mj-lt"/>
              <a:buAutoNum type="arabicPeriod"/>
            </a:pPr>
            <a:endParaRPr lang="el-GR" sz="1800" dirty="0" smtClean="0"/>
          </a:p>
          <a:p>
            <a:pPr marL="623887" indent="-514350">
              <a:buFont typeface="+mj-lt"/>
              <a:buAutoNum type="arabicPeriod"/>
            </a:pPr>
            <a:r>
              <a:rPr lang="el-GR" sz="1800" dirty="0" smtClean="0"/>
              <a:t>ΚΟΙΝΩΝΙΚΟ ΠΕΡΙΒΑΛΛΟΝ</a:t>
            </a:r>
          </a:p>
          <a:p>
            <a:pPr marL="623887" indent="-514350">
              <a:buFont typeface="+mj-lt"/>
              <a:buAutoNum type="arabicPeriod"/>
            </a:pPr>
            <a:endParaRPr lang="el-GR" sz="1800" dirty="0" smtClean="0"/>
          </a:p>
          <a:p>
            <a:pPr marL="623887" indent="-514350">
              <a:buFont typeface="+mj-lt"/>
              <a:buAutoNum type="arabicPeriod"/>
            </a:pPr>
            <a:r>
              <a:rPr lang="el-GR" sz="1800" dirty="0" smtClean="0"/>
              <a:t>ΥΠΗΡΕΣΙΕΣ ΥΓΕΙΑΣ</a:t>
            </a:r>
          </a:p>
          <a:p>
            <a:pPr marL="623887" indent="-514350">
              <a:buFont typeface="+mj-lt"/>
              <a:buAutoNum type="arabicPeriod"/>
            </a:pPr>
            <a:endParaRPr lang="el-GR" sz="1800" dirty="0" smtClean="0"/>
          </a:p>
          <a:p>
            <a:pPr marL="623887" indent="-514350">
              <a:buFont typeface="+mj-lt"/>
              <a:buAutoNum type="arabicPeriod"/>
            </a:pPr>
            <a:r>
              <a:rPr lang="el-GR" sz="1800" dirty="0" smtClean="0"/>
              <a:t>ΚΡΑΤΙΚΗ ΜΕΡΙΜΝΑ</a:t>
            </a:r>
          </a:p>
          <a:p>
            <a:pPr marL="623887" indent="-514350">
              <a:buFont typeface="+mj-lt"/>
              <a:buAutoNum type="arabicPeriod"/>
            </a:pPr>
            <a:endParaRPr lang="el-GR" sz="2000" dirty="0" smtClean="0"/>
          </a:p>
          <a:p>
            <a:pPr marL="623887" indent="-514350" algn="r">
              <a:buNone/>
            </a:pPr>
            <a:endParaRPr lang="el-GR" sz="1600" i="1" dirty="0" smtClean="0"/>
          </a:p>
          <a:p>
            <a:pPr marL="623887" indent="-514350" algn="r">
              <a:buNone/>
            </a:pPr>
            <a:r>
              <a:rPr lang="el-GR" sz="1600" i="1" dirty="0" smtClean="0"/>
              <a:t>(Μονάδα Εφηβικής Υγείας)</a:t>
            </a:r>
            <a:endParaRPr lang="el-GR" sz="1600" dirty="0" smtClean="0"/>
          </a:p>
          <a:p>
            <a:pPr marL="623887" indent="-514350">
              <a:buFont typeface="+mj-lt"/>
              <a:buAutoNum type="arabicPeriod"/>
            </a:pPr>
            <a:endParaRPr lang="el-GR" sz="2800" dirty="0" smtClean="0"/>
          </a:p>
          <a:p>
            <a:endParaRPr lang="el-GR" sz="2800" dirty="0" smtClean="0"/>
          </a:p>
          <a:p>
            <a:endParaRPr lang="el-GR" dirty="0"/>
          </a:p>
        </p:txBody>
      </p:sp>
      <p:pic>
        <p:nvPicPr>
          <p:cNvPr id="20482" name="Picture 2" descr="C:\Users\IRINI\Desktop\Εθισμός στο διαδίκτυο και την τηλεόραση\φωτο\Internet-Safety-Campaign-Targets-Children3.png"/>
          <p:cNvPicPr>
            <a:picLocks noChangeAspect="1" noChangeArrowheads="1"/>
          </p:cNvPicPr>
          <p:nvPr/>
        </p:nvPicPr>
        <p:blipFill>
          <a:blip r:embed="rId2"/>
          <a:srcRect/>
          <a:stretch>
            <a:fillRect/>
          </a:stretch>
        </p:blipFill>
        <p:spPr bwMode="auto">
          <a:xfrm>
            <a:off x="5072066" y="2000240"/>
            <a:ext cx="3531821" cy="342902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428728" y="428604"/>
            <a:ext cx="6000792" cy="61664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7072330" y="6293684"/>
            <a:ext cx="1643042" cy="56431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71670" y="2214554"/>
            <a:ext cx="5572164" cy="1037106"/>
          </a:xfrm>
        </p:spPr>
        <p:txBody>
          <a:bodyPr>
            <a:noAutofit/>
          </a:bodyPr>
          <a:lstStyle/>
          <a:p>
            <a:pPr algn="ctr"/>
            <a:r>
              <a:rPr lang="el-GR" sz="3600" dirty="0" err="1" smtClean="0">
                <a:solidFill>
                  <a:schemeClr val="tx1"/>
                </a:solidFill>
              </a:rPr>
              <a:t>Σασ</a:t>
            </a:r>
            <a:r>
              <a:rPr lang="el-GR" sz="3600" dirty="0" smtClean="0">
                <a:solidFill>
                  <a:schemeClr val="tx1"/>
                </a:solidFill>
              </a:rPr>
              <a:t> </a:t>
            </a:r>
            <a:r>
              <a:rPr lang="el-GR" sz="3600" dirty="0" err="1" smtClean="0">
                <a:solidFill>
                  <a:schemeClr val="tx1"/>
                </a:solidFill>
              </a:rPr>
              <a:t>Ευχαριστω</a:t>
            </a:r>
            <a:r>
              <a:rPr lang="el-GR" sz="3600" dirty="0" smtClean="0">
                <a:solidFill>
                  <a:schemeClr val="tx1"/>
                </a:solidFill>
              </a:rPr>
              <a:t/>
            </a:r>
            <a:br>
              <a:rPr lang="el-GR" sz="3600" dirty="0" smtClean="0">
                <a:solidFill>
                  <a:schemeClr val="tx1"/>
                </a:solidFill>
              </a:rPr>
            </a:br>
            <a:r>
              <a:rPr lang="el-GR" sz="3600" dirty="0" smtClean="0">
                <a:solidFill>
                  <a:schemeClr val="tx1"/>
                </a:solidFill>
              </a:rPr>
              <a:t>για την </a:t>
            </a:r>
            <a:r>
              <a:rPr lang="el-GR" sz="3600" dirty="0" err="1" smtClean="0">
                <a:solidFill>
                  <a:schemeClr val="tx1"/>
                </a:solidFill>
              </a:rPr>
              <a:t>προσοχη</a:t>
            </a:r>
            <a:r>
              <a:rPr lang="el-GR" sz="3600" dirty="0" smtClean="0">
                <a:solidFill>
                  <a:schemeClr val="tx1"/>
                </a:solidFill>
              </a:rPr>
              <a:t> </a:t>
            </a:r>
            <a:r>
              <a:rPr lang="el-GR" sz="3600" dirty="0" err="1" smtClean="0">
                <a:solidFill>
                  <a:schemeClr val="tx1"/>
                </a:solidFill>
              </a:rPr>
              <a:t>σασ</a:t>
            </a:r>
            <a:r>
              <a:rPr lang="el-GR" sz="3600" dirty="0" smtClean="0">
                <a:solidFill>
                  <a:schemeClr val="tx1"/>
                </a:solidFill>
              </a:rPr>
              <a:t>!</a:t>
            </a:r>
            <a:endParaRPr lang="el-GR" sz="3600" dirty="0"/>
          </a:p>
        </p:txBody>
      </p:sp>
      <p:pic>
        <p:nvPicPr>
          <p:cNvPr id="21506" name="Picture 2" descr="C:\Users\IRINI\Desktop\Εθισμός στο διαδίκτυο και την τηλεόραση\φωτο\FOTO4.jpg"/>
          <p:cNvPicPr>
            <a:picLocks noChangeAspect="1" noChangeArrowheads="1"/>
          </p:cNvPicPr>
          <p:nvPr/>
        </p:nvPicPr>
        <p:blipFill>
          <a:blip r:embed="rId2"/>
          <a:srcRect/>
          <a:stretch>
            <a:fillRect/>
          </a:stretch>
        </p:blipFill>
        <p:spPr bwMode="auto">
          <a:xfrm>
            <a:off x="5143504" y="3571876"/>
            <a:ext cx="3182247" cy="313054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l-GR" b="1" dirty="0" err="1" smtClean="0"/>
              <a:t>εθισμοσ</a:t>
            </a:r>
            <a:r>
              <a:rPr lang="el-GR" b="1" dirty="0" smtClean="0"/>
              <a:t> στο </a:t>
            </a:r>
            <a:r>
              <a:rPr lang="el-GR" b="1" dirty="0" err="1" smtClean="0"/>
              <a:t>διαδικτυο</a:t>
            </a:r>
            <a:endParaRPr lang="el-GR" b="1" dirty="0"/>
          </a:p>
        </p:txBody>
      </p:sp>
      <p:sp>
        <p:nvSpPr>
          <p:cNvPr id="12290" name="Content Placeholder 1"/>
          <p:cNvSpPr>
            <a:spLocks noGrp="1"/>
          </p:cNvSpPr>
          <p:nvPr>
            <p:ph sz="quarter" idx="1"/>
          </p:nvPr>
        </p:nvSpPr>
        <p:spPr>
          <a:xfrm>
            <a:off x="457200" y="1714488"/>
            <a:ext cx="8229600" cy="4292612"/>
          </a:xfrm>
        </p:spPr>
        <p:txBody>
          <a:bodyPr/>
          <a:lstStyle/>
          <a:p>
            <a:pPr algn="just" eaLnBrk="1" hangingPunct="1">
              <a:buNone/>
            </a:pPr>
            <a:r>
              <a:rPr lang="el-GR" sz="2000" i="1" dirty="0" smtClean="0"/>
              <a:t>το να ασχολείται κανείς με το διαδίκτυο σε τόσο μεγάλο βαθμό, ώστε τελικά να επηρεάζεται αρνητικά τόσο η λειτουργικότητά του, όσο και η σωματική και ψυχική του υγεία. </a:t>
            </a:r>
          </a:p>
        </p:txBody>
      </p:sp>
      <p:pic>
        <p:nvPicPr>
          <p:cNvPr id="6146" name="Picture 2" descr="C:\Users\IRINI\Desktop\Εθισμός στο διαδίκτυο και την τηλεόραση\φωτο\7986_22.jpg"/>
          <p:cNvPicPr>
            <a:picLocks noChangeAspect="1" noChangeArrowheads="1"/>
          </p:cNvPicPr>
          <p:nvPr/>
        </p:nvPicPr>
        <p:blipFill>
          <a:blip r:embed="rId2"/>
          <a:srcRect/>
          <a:stretch>
            <a:fillRect/>
          </a:stretch>
        </p:blipFill>
        <p:spPr bwMode="auto">
          <a:xfrm>
            <a:off x="3357554" y="3286124"/>
            <a:ext cx="4762500" cy="317182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596" y="357166"/>
            <a:ext cx="8229600" cy="1143000"/>
          </a:xfrm>
        </p:spPr>
        <p:txBody>
          <a:bodyPr>
            <a:normAutofit/>
          </a:bodyPr>
          <a:lstStyle/>
          <a:p>
            <a:r>
              <a:rPr lang="el-GR" b="1" dirty="0" smtClean="0"/>
              <a:t>Τα </a:t>
            </a:r>
            <a:r>
              <a:rPr lang="el-GR" b="1" dirty="0" err="1" smtClean="0"/>
              <a:t>υψηλοτερα</a:t>
            </a:r>
            <a:r>
              <a:rPr lang="el-GR" b="1" dirty="0" smtClean="0"/>
              <a:t> </a:t>
            </a:r>
            <a:r>
              <a:rPr lang="el-GR" b="1" dirty="0" err="1" smtClean="0"/>
              <a:t>ποσοστα</a:t>
            </a:r>
            <a:r>
              <a:rPr lang="el-GR" b="1" dirty="0" smtClean="0"/>
              <a:t> </a:t>
            </a:r>
            <a:r>
              <a:rPr lang="el-GR" b="1" dirty="0" err="1" smtClean="0"/>
              <a:t>παγκοσμιωσ</a:t>
            </a:r>
            <a:r>
              <a:rPr lang="el-GR" b="1" dirty="0" smtClean="0"/>
              <a:t>…</a:t>
            </a:r>
            <a:endParaRPr lang="el-GR" b="1" dirty="0"/>
          </a:p>
        </p:txBody>
      </p:sp>
      <p:sp>
        <p:nvSpPr>
          <p:cNvPr id="2" name="Content Placeholder 1"/>
          <p:cNvSpPr>
            <a:spLocks noGrp="1"/>
          </p:cNvSpPr>
          <p:nvPr>
            <p:ph sz="quarter" idx="1"/>
          </p:nvPr>
        </p:nvSpPr>
        <p:spPr>
          <a:xfrm>
            <a:off x="428596" y="1571612"/>
            <a:ext cx="8229600" cy="4525962"/>
          </a:xfrm>
        </p:spPr>
        <p:txBody>
          <a:bodyPr/>
          <a:lstStyle/>
          <a:p>
            <a:endParaRPr lang="el-GR" sz="2000" dirty="0" smtClean="0"/>
          </a:p>
          <a:p>
            <a:pPr>
              <a:buNone/>
            </a:pPr>
            <a:r>
              <a:rPr lang="el-GR" sz="2000" dirty="0" smtClean="0"/>
              <a:t>Στις χώρες της Άπω Ανατολής</a:t>
            </a:r>
          </a:p>
          <a:p>
            <a:endParaRPr lang="el-GR" sz="2000" dirty="0" smtClean="0"/>
          </a:p>
          <a:p>
            <a:r>
              <a:rPr lang="el-GR" sz="2000" b="1" dirty="0" smtClean="0"/>
              <a:t>Νότια Κορέα </a:t>
            </a:r>
            <a:r>
              <a:rPr lang="el-GR" sz="2000" dirty="0" smtClean="0"/>
              <a:t>(ακόμα και θάνατοι!)</a:t>
            </a:r>
            <a:endParaRPr lang="el-GR" sz="2000" i="1" dirty="0" smtClean="0"/>
          </a:p>
          <a:p>
            <a:endParaRPr lang="el-GR" sz="2000" dirty="0" smtClean="0"/>
          </a:p>
          <a:p>
            <a:r>
              <a:rPr lang="el-GR" sz="2000" b="1" dirty="0" smtClean="0"/>
              <a:t>Κίνα</a:t>
            </a:r>
          </a:p>
          <a:p>
            <a:endParaRPr lang="el-GR" dirty="0"/>
          </a:p>
        </p:txBody>
      </p:sp>
      <p:pic>
        <p:nvPicPr>
          <p:cNvPr id="1026" name="Picture 2" descr="C:\Users\IRINI\Desktop\Εθισμός στο διαδίκτυο και την τηλεόραση\φωτο\chinese_internet_cafe_thumb_550xauto_67496.jpg"/>
          <p:cNvPicPr>
            <a:picLocks noChangeAspect="1" noChangeArrowheads="1"/>
          </p:cNvPicPr>
          <p:nvPr/>
        </p:nvPicPr>
        <p:blipFill>
          <a:blip r:embed="rId2"/>
          <a:srcRect/>
          <a:stretch>
            <a:fillRect/>
          </a:stretch>
        </p:blipFill>
        <p:spPr bwMode="auto">
          <a:xfrm>
            <a:off x="3266672" y="3429000"/>
            <a:ext cx="5448699" cy="32394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smtClean="0"/>
              <a:t>στη </a:t>
            </a:r>
            <a:r>
              <a:rPr lang="el-GR" b="1" dirty="0" err="1" smtClean="0"/>
              <a:t>χωρα</a:t>
            </a:r>
            <a:r>
              <a:rPr lang="el-GR" b="1" dirty="0" smtClean="0"/>
              <a:t> </a:t>
            </a:r>
            <a:r>
              <a:rPr lang="el-GR" b="1" dirty="0" err="1" smtClean="0"/>
              <a:t>μασ</a:t>
            </a:r>
            <a:r>
              <a:rPr lang="el-GR" b="1" dirty="0" smtClean="0"/>
              <a:t>…</a:t>
            </a:r>
            <a:endParaRPr lang="el-GR" b="1" dirty="0"/>
          </a:p>
        </p:txBody>
      </p:sp>
      <p:sp>
        <p:nvSpPr>
          <p:cNvPr id="2" name="Content Placeholder 1"/>
          <p:cNvSpPr>
            <a:spLocks noGrp="1"/>
          </p:cNvSpPr>
          <p:nvPr>
            <p:ph sz="quarter" idx="1"/>
          </p:nvPr>
        </p:nvSpPr>
        <p:spPr>
          <a:xfrm>
            <a:off x="500034" y="1428736"/>
            <a:ext cx="7467600" cy="4873752"/>
          </a:xfrm>
        </p:spPr>
        <p:txBody>
          <a:bodyPr/>
          <a:lstStyle/>
          <a:p>
            <a:pPr>
              <a:buNone/>
            </a:pPr>
            <a:endParaRPr lang="el-GR" sz="2000" dirty="0" smtClean="0"/>
          </a:p>
          <a:p>
            <a:r>
              <a:rPr lang="el-GR" sz="2000" dirty="0" smtClean="0"/>
              <a:t>έρευνες σε μαθητικό πληθυσμό</a:t>
            </a:r>
          </a:p>
          <a:p>
            <a:pPr>
              <a:buNone/>
            </a:pPr>
            <a:r>
              <a:rPr lang="el-GR" sz="2000" dirty="0" smtClean="0"/>
              <a:t>    Θεσσαλία</a:t>
            </a:r>
            <a:r>
              <a:rPr lang="en-US" sz="2000" dirty="0" smtClean="0"/>
              <a:t>,</a:t>
            </a:r>
            <a:r>
              <a:rPr lang="el-GR" sz="2000" dirty="0" smtClean="0"/>
              <a:t> 2006</a:t>
            </a:r>
            <a:r>
              <a:rPr lang="en-US" sz="2000" dirty="0" smtClean="0"/>
              <a:t> </a:t>
            </a:r>
            <a:r>
              <a:rPr lang="en-US" sz="2000" dirty="0" smtClean="0">
                <a:sym typeface="Wingdings" pitchFamily="2" charset="2"/>
              </a:rPr>
              <a:t></a:t>
            </a:r>
            <a:r>
              <a:rPr lang="el-GR" sz="2000" dirty="0" smtClean="0"/>
              <a:t> 8.2%</a:t>
            </a:r>
          </a:p>
          <a:p>
            <a:pPr>
              <a:buNone/>
            </a:pPr>
            <a:r>
              <a:rPr lang="en-US" sz="2000" dirty="0" smtClean="0"/>
              <a:t> </a:t>
            </a:r>
            <a:r>
              <a:rPr lang="el-GR" sz="2000" dirty="0" smtClean="0"/>
              <a:t> </a:t>
            </a:r>
            <a:r>
              <a:rPr lang="en-US" sz="2000" dirty="0" smtClean="0"/>
              <a:t> </a:t>
            </a:r>
            <a:r>
              <a:rPr lang="el-GR" sz="2000" dirty="0" smtClean="0"/>
              <a:t> Κως, 2008 </a:t>
            </a:r>
            <a:r>
              <a:rPr lang="el-GR" sz="2000" dirty="0" smtClean="0">
                <a:sym typeface="Wingdings" pitchFamily="2" charset="2"/>
              </a:rPr>
              <a:t> </a:t>
            </a:r>
            <a:r>
              <a:rPr lang="el-GR" sz="2000" dirty="0" smtClean="0"/>
              <a:t>11%</a:t>
            </a:r>
          </a:p>
          <a:p>
            <a:pPr>
              <a:buNone/>
            </a:pPr>
            <a:r>
              <a:rPr lang="el-GR" sz="2000" dirty="0" smtClean="0"/>
              <a:t>        </a:t>
            </a:r>
            <a:r>
              <a:rPr lang="en-US" sz="2000" dirty="0" smtClean="0"/>
              <a:t> </a:t>
            </a:r>
            <a:r>
              <a:rPr lang="el-GR" sz="2000" dirty="0" smtClean="0"/>
              <a:t> </a:t>
            </a:r>
            <a:r>
              <a:rPr lang="en-US" sz="2000" dirty="0" smtClean="0"/>
              <a:t> </a:t>
            </a:r>
            <a:r>
              <a:rPr lang="el-GR" sz="2000" dirty="0" smtClean="0"/>
              <a:t> </a:t>
            </a:r>
            <a:r>
              <a:rPr lang="en-US" sz="2000" dirty="0" smtClean="0"/>
              <a:t> </a:t>
            </a:r>
            <a:r>
              <a:rPr lang="el-GR" sz="2000" dirty="0" smtClean="0"/>
              <a:t>2010 </a:t>
            </a:r>
            <a:r>
              <a:rPr lang="el-GR" sz="2000" dirty="0" smtClean="0">
                <a:sym typeface="Wingdings" pitchFamily="2" charset="2"/>
              </a:rPr>
              <a:t> 23%  </a:t>
            </a:r>
            <a:endParaRPr lang="en-US" sz="1400" dirty="0" smtClean="0">
              <a:sym typeface="Wingdings" pitchFamily="2" charset="2"/>
            </a:endParaRPr>
          </a:p>
          <a:p>
            <a:pPr algn="r">
              <a:buNone/>
            </a:pPr>
            <a:r>
              <a:rPr lang="el-GR" sz="1400" i="1" dirty="0" smtClean="0">
                <a:sym typeface="Wingdings" pitchFamily="2" charset="2"/>
              </a:rPr>
              <a:t>πηγή</a:t>
            </a:r>
            <a:r>
              <a:rPr lang="en-US" sz="1400" i="1" dirty="0" smtClean="0">
                <a:sym typeface="Wingdings" pitchFamily="2" charset="2"/>
              </a:rPr>
              <a:t>: </a:t>
            </a:r>
            <a:r>
              <a:rPr lang="el-GR" sz="1400" i="1" dirty="0" smtClean="0">
                <a:sym typeface="Wingdings" pitchFamily="2" charset="2"/>
              </a:rPr>
              <a:t>(</a:t>
            </a:r>
            <a:r>
              <a:rPr lang="el-GR" sz="1400" i="1" dirty="0" err="1" smtClean="0">
                <a:sym typeface="Wingdings" pitchFamily="2" charset="2"/>
              </a:rPr>
              <a:t>Σιώμος</a:t>
            </a:r>
            <a:r>
              <a:rPr lang="el-GR" sz="1400" i="1" dirty="0" smtClean="0">
                <a:sym typeface="Wingdings" pitchFamily="2" charset="2"/>
              </a:rPr>
              <a:t>, 2012)</a:t>
            </a:r>
            <a:endParaRPr lang="en-US" sz="1400" i="1" dirty="0" smtClean="0">
              <a:sym typeface="Wingdings" pitchFamily="2" charset="2"/>
            </a:endParaRPr>
          </a:p>
          <a:p>
            <a:pPr algn="r">
              <a:buNone/>
            </a:pPr>
            <a:r>
              <a:rPr lang="el-GR" sz="1400" i="1" dirty="0" smtClean="0"/>
              <a:t>Ελληνική Εταιρεία Μελέτης της Διαταραχής Εθισμού στο Διαδίκτυο</a:t>
            </a:r>
            <a:endParaRPr lang="en-US" sz="1400" i="1" dirty="0" smtClean="0"/>
          </a:p>
          <a:p>
            <a:pPr algn="r">
              <a:buNone/>
            </a:pPr>
            <a:endParaRPr lang="el-GR" sz="2000" dirty="0" smtClean="0"/>
          </a:p>
          <a:p>
            <a:pPr algn="r">
              <a:buNone/>
            </a:pPr>
            <a:endParaRPr lang="en-US" sz="2000" dirty="0" smtClean="0"/>
          </a:p>
          <a:p>
            <a:r>
              <a:rPr lang="el-GR" sz="2000" dirty="0" smtClean="0"/>
              <a:t>η Ελλάδα κατέχει τα πρωτεία εθισμού στην Ευρώπη!</a:t>
            </a:r>
            <a:endParaRPr lang="en-US" sz="2000" dirty="0" smtClean="0"/>
          </a:p>
          <a:p>
            <a:r>
              <a:rPr lang="el-GR" sz="2000" dirty="0" smtClean="0"/>
              <a:t>ο μέσος όρος στην Ευρώπη είναι 4,4% </a:t>
            </a:r>
            <a:r>
              <a:rPr lang="el-GR" sz="1400" i="1" dirty="0" smtClean="0"/>
              <a:t>(Πανεπιστήμιο της Καρολίνας)</a:t>
            </a:r>
          </a:p>
          <a:p>
            <a:endParaRPr lang="el-GR" sz="1600" dirty="0" smtClean="0"/>
          </a:p>
          <a:p>
            <a:endParaRPr lang="el-GR" sz="1600" i="1" dirty="0" smtClean="0"/>
          </a:p>
          <a:p>
            <a:endParaRPr lang="el-GR"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dirty="0" smtClean="0"/>
              <a:t>Στη </a:t>
            </a:r>
            <a:r>
              <a:rPr lang="el-GR" b="1" dirty="0" err="1" smtClean="0"/>
              <a:t>χωρα</a:t>
            </a:r>
            <a:r>
              <a:rPr lang="el-GR" b="1" dirty="0" smtClean="0"/>
              <a:t> </a:t>
            </a:r>
            <a:r>
              <a:rPr lang="el-GR" b="1" dirty="0" err="1" smtClean="0"/>
              <a:t>μασ</a:t>
            </a:r>
            <a:r>
              <a:rPr lang="el-GR" b="1" dirty="0" smtClean="0"/>
              <a:t>…</a:t>
            </a:r>
            <a:endParaRPr lang="el-GR" b="1" dirty="0"/>
          </a:p>
        </p:txBody>
      </p:sp>
      <p:sp>
        <p:nvSpPr>
          <p:cNvPr id="2" name="Content Placeholder 1"/>
          <p:cNvSpPr>
            <a:spLocks noGrp="1"/>
          </p:cNvSpPr>
          <p:nvPr>
            <p:ph sz="quarter" idx="1"/>
          </p:nvPr>
        </p:nvSpPr>
        <p:spPr>
          <a:xfrm>
            <a:off x="428596" y="1785926"/>
            <a:ext cx="8229600" cy="4292612"/>
          </a:xfrm>
        </p:spPr>
        <p:txBody>
          <a:bodyPr/>
          <a:lstStyle/>
          <a:p>
            <a:r>
              <a:rPr lang="el-GR" sz="1900" dirty="0" smtClean="0"/>
              <a:t>υπάρχει τάση αύξησης των ποσοστών υπερβολικής χρήσης. Ανησυχητική διαχρονική εξέλιξη του φαινομένου</a:t>
            </a:r>
            <a:r>
              <a:rPr lang="en-US" sz="1900" dirty="0" smtClean="0"/>
              <a:t>!</a:t>
            </a:r>
            <a:endParaRPr lang="el-GR" sz="1900" dirty="0" smtClean="0"/>
          </a:p>
          <a:p>
            <a:r>
              <a:rPr lang="el-GR" sz="1900" dirty="0" smtClean="0"/>
              <a:t>υπάρχει εξίσωση των ποσοστών στα δύο φύλα</a:t>
            </a:r>
          </a:p>
          <a:p>
            <a:r>
              <a:rPr lang="el-GR" sz="1900" dirty="0" smtClean="0"/>
              <a:t>το φαινόμενο της υπερβολικής χρήσης του διαδικτύου είναι πιο έντονο στις επαρχιακές πόλεις παρά στην Αττική</a:t>
            </a:r>
          </a:p>
          <a:p>
            <a:r>
              <a:rPr lang="el-GR" sz="1900" dirty="0" smtClean="0"/>
              <a:t>μεγαλύτερα ποσοστά στο Δημοτικό σχολείο παρά στο Λύκειο</a:t>
            </a:r>
          </a:p>
          <a:p>
            <a:endParaRPr lang="el-GR" sz="2000" dirty="0" smtClean="0"/>
          </a:p>
          <a:p>
            <a:pPr algn="r">
              <a:buNone/>
            </a:pPr>
            <a:r>
              <a:rPr lang="el-GR" sz="1400" b="1" i="1" dirty="0" smtClean="0"/>
              <a:t>Μονάδας Εφηβικής Υγείας του Πανεπιστημίου Αθηνών (2007-2010)</a:t>
            </a:r>
          </a:p>
          <a:p>
            <a:pPr algn="r">
              <a:buNone/>
            </a:pPr>
            <a:endParaRPr lang="el-GR" sz="1200" i="1" dirty="0" smtClean="0"/>
          </a:p>
          <a:p>
            <a:pPr algn="r">
              <a:buNone/>
            </a:pPr>
            <a:endParaRPr lang="en-US" sz="1200" i="1" dirty="0" smtClean="0"/>
          </a:p>
          <a:p>
            <a:pPr algn="r">
              <a:buNone/>
            </a:pPr>
            <a:endParaRPr lang="el-GR" sz="1200" i="1" dirty="0" smtClean="0"/>
          </a:p>
          <a:p>
            <a:r>
              <a:rPr lang="el-GR" sz="1900" dirty="0" smtClean="0"/>
              <a:t>80% των μαθητών του Δημοτικού έχουν προφίλ σε </a:t>
            </a:r>
            <a:r>
              <a:rPr lang="el-GR" sz="1900" dirty="0" err="1" smtClean="0"/>
              <a:t>social</a:t>
            </a:r>
            <a:r>
              <a:rPr lang="el-GR" sz="1900" dirty="0" smtClean="0"/>
              <a:t> </a:t>
            </a:r>
            <a:r>
              <a:rPr lang="el-GR" sz="1900" dirty="0" err="1" smtClean="0"/>
              <a:t>media</a:t>
            </a:r>
            <a:r>
              <a:rPr lang="el-GR" sz="1900" dirty="0" smtClean="0"/>
              <a:t>! </a:t>
            </a:r>
          </a:p>
          <a:p>
            <a:pPr algn="r">
              <a:buNone/>
            </a:pPr>
            <a:r>
              <a:rPr lang="el-GR" sz="1400" i="1" dirty="0" smtClean="0"/>
              <a:t>(</a:t>
            </a:r>
            <a:r>
              <a:rPr lang="el-GR" sz="1400" i="1" dirty="0" err="1" smtClean="0"/>
              <a:t>Μπουμπούλη</a:t>
            </a:r>
            <a:r>
              <a:rPr lang="el-GR" sz="1400" i="1" dirty="0" smtClean="0"/>
              <a:t>, 2014)</a:t>
            </a:r>
          </a:p>
          <a:p>
            <a:endParaRPr lang="el-GR"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8DB"/>
        </a:solidFill>
        <a:effectLst/>
      </p:bgPr>
    </p:bg>
    <p:spTree>
      <p:nvGrpSpPr>
        <p:cNvPr id="1" name=""/>
        <p:cNvGrpSpPr/>
        <p:nvPr/>
      </p:nvGrpSpPr>
      <p:grpSpPr>
        <a:xfrm>
          <a:off x="0" y="0"/>
          <a:ext cx="0" cy="0"/>
          <a:chOff x="0" y="0"/>
          <a:chExt cx="0" cy="0"/>
        </a:xfrm>
      </p:grpSpPr>
      <p:pic>
        <p:nvPicPr>
          <p:cNvPr id="7173" name="Picture 5" descr="C:\Users\IRINI\Desktop\Εθισμός στο διαδίκτυο και την τηλεόραση\φωτο\internet-addiction-or-social-evolution-cygy-924.jpg"/>
          <p:cNvPicPr>
            <a:picLocks noChangeAspect="1" noChangeArrowheads="1"/>
          </p:cNvPicPr>
          <p:nvPr/>
        </p:nvPicPr>
        <p:blipFill>
          <a:blip r:embed="rId2"/>
          <a:srcRect/>
          <a:stretch>
            <a:fillRect/>
          </a:stretch>
        </p:blipFill>
        <p:spPr bwMode="auto">
          <a:xfrm>
            <a:off x="2372913" y="3357562"/>
            <a:ext cx="6747835" cy="3500439"/>
          </a:xfrm>
          <a:prstGeom prst="rect">
            <a:avLst/>
          </a:prstGeom>
          <a:noFill/>
        </p:spPr>
      </p:pic>
      <p:sp>
        <p:nvSpPr>
          <p:cNvPr id="4" name="Title 3"/>
          <p:cNvSpPr>
            <a:spLocks noGrp="1"/>
          </p:cNvSpPr>
          <p:nvPr>
            <p:ph type="ctrTitle"/>
          </p:nvPr>
        </p:nvSpPr>
        <p:spPr>
          <a:xfrm>
            <a:off x="2143108" y="2143116"/>
            <a:ext cx="6715172" cy="1894362"/>
          </a:xfrm>
        </p:spPr>
        <p:txBody>
          <a:bodyPr>
            <a:normAutofit/>
          </a:bodyPr>
          <a:lstStyle/>
          <a:p>
            <a:r>
              <a:rPr lang="el-GR" sz="3200" dirty="0" err="1" smtClean="0">
                <a:solidFill>
                  <a:schemeClr val="tx1">
                    <a:lumMod val="75000"/>
                    <a:lumOff val="25000"/>
                  </a:schemeClr>
                </a:solidFill>
              </a:rPr>
              <a:t>Ποτε</a:t>
            </a:r>
            <a:r>
              <a:rPr lang="el-GR" sz="3200" dirty="0" smtClean="0">
                <a:solidFill>
                  <a:schemeClr val="tx1">
                    <a:lumMod val="75000"/>
                    <a:lumOff val="25000"/>
                  </a:schemeClr>
                </a:solidFill>
              </a:rPr>
              <a:t> </a:t>
            </a:r>
            <a:r>
              <a:rPr lang="el-GR" sz="3200" dirty="0" err="1" smtClean="0">
                <a:solidFill>
                  <a:schemeClr val="tx1">
                    <a:lumMod val="75000"/>
                    <a:lumOff val="25000"/>
                  </a:schemeClr>
                </a:solidFill>
              </a:rPr>
              <a:t>λεμε</a:t>
            </a:r>
            <a:r>
              <a:rPr lang="el-GR" sz="3200" dirty="0" smtClean="0">
                <a:solidFill>
                  <a:schemeClr val="tx1">
                    <a:lumMod val="75000"/>
                    <a:lumOff val="25000"/>
                  </a:schemeClr>
                </a:solidFill>
              </a:rPr>
              <a:t> </a:t>
            </a:r>
            <a:r>
              <a:rPr lang="el-GR" sz="3200" dirty="0" err="1" smtClean="0">
                <a:solidFill>
                  <a:schemeClr val="tx1">
                    <a:lumMod val="75000"/>
                    <a:lumOff val="25000"/>
                  </a:schemeClr>
                </a:solidFill>
              </a:rPr>
              <a:t>οτι</a:t>
            </a:r>
            <a:r>
              <a:rPr lang="el-GR" sz="3200" dirty="0" smtClean="0">
                <a:solidFill>
                  <a:schemeClr val="tx1">
                    <a:lumMod val="75000"/>
                    <a:lumOff val="25000"/>
                  </a:schemeClr>
                </a:solidFill>
              </a:rPr>
              <a:t> </a:t>
            </a:r>
            <a:r>
              <a:rPr lang="el-GR" sz="3200" dirty="0" err="1" smtClean="0">
                <a:solidFill>
                  <a:schemeClr val="tx1">
                    <a:lumMod val="75000"/>
                    <a:lumOff val="25000"/>
                  </a:schemeClr>
                </a:solidFill>
              </a:rPr>
              <a:t>ειναι</a:t>
            </a:r>
            <a:r>
              <a:rPr lang="el-GR" sz="3200" dirty="0" smtClean="0">
                <a:solidFill>
                  <a:schemeClr val="tx1">
                    <a:lumMod val="75000"/>
                    <a:lumOff val="25000"/>
                  </a:schemeClr>
                </a:solidFill>
              </a:rPr>
              <a:t> </a:t>
            </a:r>
            <a:r>
              <a:rPr lang="el-GR" sz="3200" dirty="0" err="1" smtClean="0">
                <a:solidFill>
                  <a:schemeClr val="tx1">
                    <a:lumMod val="75000"/>
                    <a:lumOff val="25000"/>
                  </a:schemeClr>
                </a:solidFill>
              </a:rPr>
              <a:t>καποιοσ</a:t>
            </a:r>
            <a:r>
              <a:rPr lang="el-GR" sz="3200" dirty="0" smtClean="0">
                <a:solidFill>
                  <a:schemeClr val="tx1">
                    <a:lumMod val="75000"/>
                    <a:lumOff val="25000"/>
                  </a:schemeClr>
                </a:solidFill>
              </a:rPr>
              <a:t> </a:t>
            </a:r>
            <a:r>
              <a:rPr lang="el-GR" sz="3200" dirty="0" err="1" smtClean="0">
                <a:solidFill>
                  <a:schemeClr val="tx1">
                    <a:lumMod val="75000"/>
                    <a:lumOff val="25000"/>
                  </a:schemeClr>
                </a:solidFill>
              </a:rPr>
              <a:t>εθισμενοσ</a:t>
            </a:r>
            <a:r>
              <a:rPr lang="el-GR" sz="3200" dirty="0" smtClean="0">
                <a:solidFill>
                  <a:schemeClr val="tx1">
                    <a:lumMod val="75000"/>
                    <a:lumOff val="25000"/>
                  </a:schemeClr>
                </a:solidFill>
              </a:rPr>
              <a:t> στο </a:t>
            </a:r>
            <a:r>
              <a:rPr lang="el-GR" sz="3200" dirty="0" err="1" smtClean="0">
                <a:solidFill>
                  <a:schemeClr val="tx1">
                    <a:lumMod val="75000"/>
                    <a:lumOff val="25000"/>
                  </a:schemeClr>
                </a:solidFill>
              </a:rPr>
              <a:t>διαδικτυο</a:t>
            </a:r>
            <a:r>
              <a:rPr lang="en-US" sz="3200" dirty="0" smtClean="0">
                <a:solidFill>
                  <a:schemeClr val="tx1">
                    <a:lumMod val="75000"/>
                    <a:lumOff val="25000"/>
                  </a:schemeClr>
                </a:solidFill>
              </a:rPr>
              <a:t>;</a:t>
            </a:r>
            <a:endParaRPr lang="el-GR" sz="3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285728"/>
            <a:ext cx="8229600" cy="1143000"/>
          </a:xfrm>
        </p:spPr>
        <p:txBody>
          <a:bodyPr>
            <a:normAutofit/>
          </a:bodyPr>
          <a:lstStyle/>
          <a:p>
            <a:pPr eaLnBrk="1" fontAlgn="auto" hangingPunct="1">
              <a:spcAft>
                <a:spcPts val="0"/>
              </a:spcAft>
              <a:defRPr/>
            </a:pPr>
            <a:r>
              <a:rPr lang="el-GR" b="1" dirty="0" err="1" smtClean="0"/>
              <a:t>Συμπτωματα</a:t>
            </a:r>
            <a:r>
              <a:rPr lang="el-GR" b="1" dirty="0" smtClean="0"/>
              <a:t> </a:t>
            </a:r>
            <a:r>
              <a:rPr lang="el-GR" b="1" dirty="0" err="1" smtClean="0"/>
              <a:t>Εθισμου</a:t>
            </a:r>
            <a:endParaRPr lang="el-GR" b="1" dirty="0"/>
          </a:p>
        </p:txBody>
      </p:sp>
      <p:sp>
        <p:nvSpPr>
          <p:cNvPr id="2" name="Content Placeholder 1"/>
          <p:cNvSpPr>
            <a:spLocks noGrp="1"/>
          </p:cNvSpPr>
          <p:nvPr>
            <p:ph sz="quarter" idx="1"/>
          </p:nvPr>
        </p:nvSpPr>
        <p:spPr>
          <a:xfrm>
            <a:off x="428596" y="1500174"/>
            <a:ext cx="8229600" cy="4857784"/>
          </a:xfrm>
        </p:spPr>
        <p:txBody>
          <a:bodyPr>
            <a:normAutofit fontScale="62500" lnSpcReduction="20000"/>
          </a:bodyPr>
          <a:lstStyle/>
          <a:p>
            <a:pPr marL="365760" indent="-256032" eaLnBrk="1" fontAlgn="auto" hangingPunct="1">
              <a:spcAft>
                <a:spcPts val="0"/>
              </a:spcAft>
              <a:buFont typeface="Wingdings 3"/>
              <a:buChar char=""/>
              <a:defRPr/>
            </a:pPr>
            <a:endParaRPr lang="el-GR" sz="3200" dirty="0" smtClean="0"/>
          </a:p>
          <a:p>
            <a:pPr marL="566928" indent="-457200" eaLnBrk="1" fontAlgn="auto" hangingPunct="1">
              <a:spcAft>
                <a:spcPts val="0"/>
              </a:spcAft>
              <a:buFont typeface="+mj-lt"/>
              <a:buAutoNum type="arabicPeriod"/>
              <a:defRPr/>
            </a:pPr>
            <a:r>
              <a:rPr lang="el-GR" sz="3200" u="sng" dirty="0" smtClean="0"/>
              <a:t>θέλει</a:t>
            </a:r>
            <a:r>
              <a:rPr lang="el-GR" sz="3200" dirty="0" smtClean="0"/>
              <a:t> να περνά όλο και περισσότερο χρόνο μπροστά στον υπολογιστή</a:t>
            </a:r>
          </a:p>
          <a:p>
            <a:pPr marL="566928" indent="-457200" eaLnBrk="1" fontAlgn="auto" hangingPunct="1">
              <a:spcAft>
                <a:spcPts val="0"/>
              </a:spcAft>
              <a:buFont typeface="+mj-lt"/>
              <a:buAutoNum type="arabicPeriod"/>
              <a:defRPr/>
            </a:pPr>
            <a:r>
              <a:rPr lang="el-GR" sz="3200" dirty="0" smtClean="0"/>
              <a:t>παραμελεί τους φίλους, την οικογένειά του, τις υποχρεώσεις του ή άλλες ανάγκες του για να ασχοληθεί με το διαδίκτυο</a:t>
            </a:r>
          </a:p>
          <a:p>
            <a:pPr marL="566928" indent="-457200" eaLnBrk="1" fontAlgn="auto" hangingPunct="1">
              <a:spcAft>
                <a:spcPts val="0"/>
              </a:spcAft>
              <a:buFont typeface="+mj-lt"/>
              <a:buAutoNum type="arabicPeriod"/>
              <a:defRPr/>
            </a:pPr>
            <a:r>
              <a:rPr lang="el-GR" sz="3200" dirty="0" smtClean="0"/>
              <a:t>πολλές φορές ξενυχτά για να μένει συνδεδεμένος</a:t>
            </a:r>
          </a:p>
          <a:p>
            <a:pPr marL="566928" indent="-457200" eaLnBrk="1" fontAlgn="auto" hangingPunct="1">
              <a:spcAft>
                <a:spcPts val="0"/>
              </a:spcAft>
              <a:buFont typeface="+mj-lt"/>
              <a:buAutoNum type="arabicPeriod"/>
              <a:defRPr/>
            </a:pPr>
            <a:r>
              <a:rPr lang="en-US" sz="3200" dirty="0" smtClean="0"/>
              <a:t>“</a:t>
            </a:r>
            <a:r>
              <a:rPr lang="el-GR" sz="3200" dirty="0" smtClean="0"/>
              <a:t>εξιδανίκευση του μέσου</a:t>
            </a:r>
            <a:r>
              <a:rPr lang="en-US" sz="3200" dirty="0" smtClean="0"/>
              <a:t>”</a:t>
            </a:r>
            <a:endParaRPr lang="el-GR" sz="3200" dirty="0" smtClean="0"/>
          </a:p>
          <a:p>
            <a:pPr marL="566928" indent="-457200" eaLnBrk="1" fontAlgn="auto" hangingPunct="1">
              <a:spcAft>
                <a:spcPts val="0"/>
              </a:spcAft>
              <a:buFont typeface="+mj-lt"/>
              <a:buAutoNum type="arabicPeriod"/>
              <a:defRPr/>
            </a:pPr>
            <a:r>
              <a:rPr lang="el-GR" sz="3200" dirty="0" smtClean="0"/>
              <a:t>η χρήση του διαδικτύου κυριαρχεί στη σκέψη του</a:t>
            </a:r>
          </a:p>
          <a:p>
            <a:pPr marL="566928" indent="-457200" eaLnBrk="1" fontAlgn="auto" hangingPunct="1">
              <a:spcAft>
                <a:spcPts val="0"/>
              </a:spcAft>
              <a:buFont typeface="+mj-lt"/>
              <a:buAutoNum type="arabicPeriod"/>
              <a:defRPr/>
            </a:pPr>
            <a:r>
              <a:rPr lang="el-GR" sz="3200" dirty="0" smtClean="0"/>
              <a:t>αισθάνεται ευφορία/ευτυχία όταν βρίσκεται στον υπολογιστή</a:t>
            </a:r>
          </a:p>
          <a:p>
            <a:pPr marL="566928" indent="-457200" eaLnBrk="1" fontAlgn="auto" hangingPunct="1">
              <a:spcAft>
                <a:spcPts val="0"/>
              </a:spcAft>
              <a:buFont typeface="+mj-lt"/>
              <a:buAutoNum type="arabicPeriod"/>
              <a:defRPr/>
            </a:pPr>
            <a:r>
              <a:rPr lang="el-GR" sz="3200" dirty="0" smtClean="0"/>
              <a:t>συναισθηματικό κενό, ανία, ανησυχία, άσχημη διάθεση ή επιθετικότητα όταν δεν είναι online</a:t>
            </a:r>
          </a:p>
          <a:p>
            <a:pPr marL="566928" indent="-457200" eaLnBrk="1" fontAlgn="auto" hangingPunct="1">
              <a:spcAft>
                <a:spcPts val="0"/>
              </a:spcAft>
              <a:buFont typeface="+mj-lt"/>
              <a:buAutoNum type="arabicPeriod"/>
              <a:defRPr/>
            </a:pPr>
            <a:r>
              <a:rPr lang="el-GR" sz="3200" dirty="0" smtClean="0"/>
              <a:t>αντιδρά με θυμό όταν κάποιος τον διακόπτει από την διαδικτυακή του ενασχόληση</a:t>
            </a:r>
          </a:p>
          <a:p>
            <a:pPr marL="566928" indent="-457200" eaLnBrk="1" fontAlgn="auto" hangingPunct="1">
              <a:spcAft>
                <a:spcPts val="0"/>
              </a:spcAft>
              <a:buFont typeface="+mj-lt"/>
              <a:buAutoNum type="arabicPeriod"/>
              <a:defRPr/>
            </a:pPr>
            <a:r>
              <a:rPr lang="el-GR" sz="3200" dirty="0" smtClean="0"/>
              <a:t>λέει ψέματα για το πόσες ώρες περνά στο διαδίκτυο</a:t>
            </a:r>
          </a:p>
          <a:p>
            <a:pPr marL="566928" indent="-457200" eaLnBrk="1" fontAlgn="auto" hangingPunct="1">
              <a:spcAft>
                <a:spcPts val="0"/>
              </a:spcAft>
              <a:buFont typeface="+mj-lt"/>
              <a:buAutoNum type="arabicPeriod"/>
              <a:defRPr/>
            </a:pPr>
            <a:r>
              <a:rPr lang="el-GR" sz="3200" dirty="0" smtClean="0"/>
              <a:t>αδυναμία να διακόψει τη δραστηριότητα και να ελέγξει το χρόνο ενασχόλησης με το διαδίκτυο</a:t>
            </a:r>
          </a:p>
          <a:p>
            <a:pPr marL="566928" indent="-457200" eaLnBrk="1" fontAlgn="auto" hangingPunct="1">
              <a:spcAft>
                <a:spcPts val="0"/>
              </a:spcAft>
              <a:buFont typeface="+mj-lt"/>
              <a:buAutoNum type="arabicPeriod"/>
              <a:defRPr/>
            </a:pPr>
            <a:endParaRPr lang="en-US" sz="2200" dirty="0" smtClean="0"/>
          </a:p>
          <a:p>
            <a:pPr marL="365760" indent="-256032" eaLnBrk="1" fontAlgn="auto" hangingPunct="1">
              <a:spcAft>
                <a:spcPts val="0"/>
              </a:spcAft>
              <a:buFont typeface="Wingdings 3"/>
              <a:buChar char=""/>
              <a:defRPr/>
            </a:pPr>
            <a:endParaRPr lang="en-US" sz="5600" dirty="0" smtClean="0"/>
          </a:p>
          <a:p>
            <a:pPr marL="365760" indent="-256032" eaLnBrk="1" fontAlgn="auto" hangingPunct="1">
              <a:spcAft>
                <a:spcPts val="0"/>
              </a:spcAft>
              <a:buFont typeface="Wingdings 3"/>
              <a:buChar char=""/>
              <a:defRPr/>
            </a:pPr>
            <a:endParaRPr lang="el-GR" sz="2200" dirty="0" smtClean="0"/>
          </a:p>
          <a:p>
            <a:pPr marL="365760" indent="-256032" eaLnBrk="1" fontAlgn="auto" hangingPunct="1">
              <a:spcAft>
                <a:spcPts val="0"/>
              </a:spcAft>
              <a:buFont typeface="Wingdings 3"/>
              <a:buChar char=""/>
              <a:defRPr/>
            </a:pPr>
            <a:endParaRPr lang="el-GR" dirty="0" smtClean="0"/>
          </a:p>
          <a:p>
            <a:pPr marL="365760" indent="-256032" eaLnBrk="1" fontAlgn="auto" hangingPunct="1">
              <a:spcAft>
                <a:spcPts val="0"/>
              </a:spcAft>
              <a:buNone/>
              <a:defRPr/>
            </a:pPr>
            <a:endParaRPr lang="el-GR" dirty="0" smtClean="0"/>
          </a:p>
          <a:p>
            <a:pPr marL="365760" indent="-256032" eaLnBrk="1" fontAlgn="auto" hangingPunct="1">
              <a:spcAft>
                <a:spcPts val="0"/>
              </a:spcAft>
              <a:buFont typeface="Wingdings 3"/>
              <a:buChar char=""/>
              <a:defRPr/>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2198</TotalTime>
  <Words>1231</Words>
  <Application>Microsoft Office PowerPoint</Application>
  <PresentationFormat>On-screen Show (4:3)</PresentationFormat>
  <Paragraphs>225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Εθισμοσ των Παιδιων στο Διαδικτυο. προβληματισμοι και τροποι αντιμετωπισησ. </vt:lpstr>
      <vt:lpstr>  τηλεοραση / υπολογιστησ</vt:lpstr>
      <vt:lpstr>το διαδικτυο = η επανασταση τησ εποχησ μασ!</vt:lpstr>
      <vt:lpstr>εθισμοσ στο διαδικτυο</vt:lpstr>
      <vt:lpstr>Τα υψηλοτερα ποσοστα παγκοσμιωσ…</vt:lpstr>
      <vt:lpstr>στη χωρα μασ…</vt:lpstr>
      <vt:lpstr>Στη χωρα μασ…</vt:lpstr>
      <vt:lpstr>Ποτε λεμε οτι ειναι καποιοσ εθισμενοσ στο διαδικτυο;</vt:lpstr>
      <vt:lpstr>Συμπτωματα Εθισμου</vt:lpstr>
      <vt:lpstr>ειδη διαδικτυακου εθισμου</vt:lpstr>
      <vt:lpstr>επιπτωσεισ /κινδυνοι του διαδικτυακου εθισμου</vt:lpstr>
      <vt:lpstr>επιπτωσεισ /κινδυνοι του διαδικτυακου εθισμου</vt:lpstr>
      <vt:lpstr>Σωματικεσ Επιπτωσεισ</vt:lpstr>
      <vt:lpstr>Τηλεοραση</vt:lpstr>
      <vt:lpstr>Slide 15</vt:lpstr>
      <vt:lpstr>Ποια μπορei να εiναι ομωσ τα αιτια του διαδικτυακου εθισμου;</vt:lpstr>
      <vt:lpstr>Παραγοντεσ που αυξανουν τον κινδυνο αναπτυξησ εθισμου</vt:lpstr>
      <vt:lpstr>αλλα μπορει να ειναι και…</vt:lpstr>
      <vt:lpstr>Τροποι αντιμετωπισησ και       ο ρολοσ των γονιων </vt:lpstr>
      <vt:lpstr>«Τεχνολογικο χασμα γενεων»</vt:lpstr>
      <vt:lpstr>Slide 21</vt:lpstr>
      <vt:lpstr>ο Ρολοσ των Γονιων</vt:lpstr>
      <vt:lpstr>Δημιουργικεσ δραστηριοτητεσ…</vt:lpstr>
      <vt:lpstr>ΠΡΟΣΟΧΗ! Οχι δαιμονοποιηση των νεων τεχνολογιων!</vt:lpstr>
      <vt:lpstr>Θετικεσ Επιπτωσεισ</vt:lpstr>
      <vt:lpstr>Slide 26</vt:lpstr>
      <vt:lpstr>Υπαρχει σωστη ηλικια που το παιδι μπορει να αρχισει να ασχολειται με το διαδικτυο;</vt:lpstr>
      <vt:lpstr>Τηλεοραση/internet</vt:lpstr>
      <vt:lpstr>Τι μπορουμε να κανουμε αν εχει ηδη εθιστει το παιδι μασ;</vt:lpstr>
      <vt:lpstr>Slide 30</vt:lpstr>
      <vt:lpstr>ΣΥΣΤΑΣΕΙΣ</vt:lpstr>
      <vt:lpstr>Slide 32</vt:lpstr>
      <vt:lpstr>Σασ Ευχαριστω για την προσοχη σασ!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IRINI</dc:creator>
  <cp:lastModifiedBy>IRINI</cp:lastModifiedBy>
  <cp:revision>192</cp:revision>
  <dcterms:created xsi:type="dcterms:W3CDTF">2014-02-09T19:45:18Z</dcterms:created>
  <dcterms:modified xsi:type="dcterms:W3CDTF">2014-04-19T17:37:41Z</dcterms:modified>
</cp:coreProperties>
</file>