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322" r:id="rId4"/>
    <p:sldId id="259" r:id="rId5"/>
    <p:sldId id="260" r:id="rId6"/>
    <p:sldId id="261" r:id="rId7"/>
    <p:sldId id="263" r:id="rId8"/>
    <p:sldId id="332" r:id="rId9"/>
    <p:sldId id="264" r:id="rId10"/>
    <p:sldId id="266" r:id="rId11"/>
    <p:sldId id="267" r:id="rId12"/>
    <p:sldId id="268" r:id="rId13"/>
    <p:sldId id="269" r:id="rId14"/>
    <p:sldId id="331" r:id="rId15"/>
    <p:sldId id="373" r:id="rId16"/>
    <p:sldId id="323" r:id="rId17"/>
    <p:sldId id="327" r:id="rId18"/>
    <p:sldId id="328" r:id="rId19"/>
    <p:sldId id="329" r:id="rId20"/>
    <p:sldId id="330" r:id="rId21"/>
    <p:sldId id="276" r:id="rId22"/>
    <p:sldId id="277" r:id="rId23"/>
    <p:sldId id="387" r:id="rId24"/>
    <p:sldId id="376" r:id="rId25"/>
    <p:sldId id="333" r:id="rId26"/>
    <p:sldId id="349" r:id="rId27"/>
    <p:sldId id="279" r:id="rId28"/>
    <p:sldId id="380" r:id="rId29"/>
    <p:sldId id="383" r:id="rId30"/>
    <p:sldId id="378" r:id="rId31"/>
    <p:sldId id="281" r:id="rId32"/>
    <p:sldId id="282" r:id="rId33"/>
    <p:sldId id="283" r:id="rId34"/>
    <p:sldId id="379" r:id="rId35"/>
    <p:sldId id="284" r:id="rId36"/>
    <p:sldId id="285" r:id="rId37"/>
    <p:sldId id="361" r:id="rId38"/>
    <p:sldId id="362" r:id="rId39"/>
    <p:sldId id="358" r:id="rId40"/>
    <p:sldId id="294" r:id="rId41"/>
    <p:sldId id="377" r:id="rId42"/>
    <p:sldId id="342" r:id="rId43"/>
    <p:sldId id="299" r:id="rId44"/>
    <p:sldId id="300" r:id="rId45"/>
    <p:sldId id="306" r:id="rId46"/>
    <p:sldId id="309" r:id="rId47"/>
    <p:sldId id="310" r:id="rId48"/>
    <p:sldId id="311" r:id="rId49"/>
    <p:sldId id="312" r:id="rId50"/>
    <p:sldId id="313" r:id="rId51"/>
    <p:sldId id="314" r:id="rId52"/>
    <p:sldId id="315" r:id="rId53"/>
    <p:sldId id="316" r:id="rId54"/>
    <p:sldId id="317" r:id="rId55"/>
    <p:sldId id="384" r:id="rId56"/>
    <p:sldId id="318" r:id="rId57"/>
    <p:sldId id="386" r:id="rId5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193" autoAdjust="0"/>
    <p:restoredTop sz="94660"/>
  </p:normalViewPr>
  <p:slideViewPr>
    <p:cSldViewPr>
      <p:cViewPr varScale="1">
        <p:scale>
          <a:sx n="78" d="100"/>
          <a:sy n="78" d="100"/>
        </p:scale>
        <p:origin x="-7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style val="1"/>
  <c:chart>
    <c:plotArea>
      <c:layout>
        <c:manualLayout>
          <c:layoutTarget val="inner"/>
          <c:xMode val="edge"/>
          <c:yMode val="edge"/>
          <c:x val="0.11123398378080772"/>
          <c:y val="6.2677893950977628E-2"/>
          <c:w val="0.5053478126072547"/>
          <c:h val="0.87464421209804688"/>
        </c:manualLayout>
      </c:layout>
      <c:pieChart>
        <c:varyColors val="1"/>
        <c:ser>
          <c:idx val="0"/>
          <c:order val="0"/>
          <c:cat>
            <c:strRef>
              <c:f>Sheet1!$A$1:$B$1</c:f>
              <c:strCache>
                <c:ptCount val="2"/>
                <c:pt idx="0">
                  <c:v>γυναίκες</c:v>
                </c:pt>
                <c:pt idx="1">
                  <c:v>άντρες</c:v>
                </c:pt>
              </c:strCache>
            </c:strRef>
          </c:cat>
          <c:val>
            <c:numRef>
              <c:f>Sheet1!$A$2:$B$2</c:f>
              <c:numCache>
                <c:formatCode>General</c:formatCode>
                <c:ptCount val="2"/>
                <c:pt idx="0">
                  <c:v>52</c:v>
                </c:pt>
                <c:pt idx="1">
                  <c:v>48</c:v>
                </c:pt>
              </c:numCache>
            </c:numRef>
          </c:val>
        </c:ser>
        <c:firstSliceAng val="0"/>
      </c:pieChart>
    </c:plotArea>
    <c:legend>
      <c:legendPos val="r"/>
      <c:legendEntry>
        <c:idx val="0"/>
        <c:txPr>
          <a:bodyPr/>
          <a:lstStyle/>
          <a:p>
            <a:pPr>
              <a:defRPr sz="1400"/>
            </a:pPr>
            <a:endParaRPr lang="el-GR"/>
          </a:p>
        </c:txPr>
      </c:legendEntry>
      <c:legendEntry>
        <c:idx val="1"/>
        <c:txPr>
          <a:bodyPr/>
          <a:lstStyle/>
          <a:p>
            <a:pPr>
              <a:defRPr sz="1400"/>
            </a:pPr>
            <a:endParaRPr lang="el-GR"/>
          </a:p>
        </c:txPr>
      </c:legendEntry>
      <c:layout>
        <c:manualLayout>
          <c:xMode val="edge"/>
          <c:yMode val="edge"/>
          <c:x val="0.73082320462981165"/>
          <c:y val="0.41276947572211531"/>
          <c:w val="0.25012923345811605"/>
          <c:h val="0.25763168342767795"/>
        </c:manualLayou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style val="42"/>
  <c:chart>
    <c:view3D>
      <c:rotX val="30"/>
      <c:perspective val="30"/>
    </c:view3D>
    <c:plotArea>
      <c:layout>
        <c:manualLayout>
          <c:layoutTarget val="inner"/>
          <c:xMode val="edge"/>
          <c:yMode val="edge"/>
          <c:x val="4.1638449670589245E-2"/>
          <c:y val="0.24663753615292142"/>
          <c:w val="0.44567771108267951"/>
          <c:h val="0.67131175607896765"/>
        </c:manualLayout>
      </c:layout>
      <c:pie3DChart>
        <c:varyColors val="1"/>
        <c:ser>
          <c:idx val="0"/>
          <c:order val="0"/>
          <c:dLbls>
            <c:txPr>
              <a:bodyPr/>
              <a:lstStyle/>
              <a:p>
                <a:pPr>
                  <a:defRPr lang="nl-NL"/>
                </a:pPr>
                <a:endParaRPr lang="el-GR"/>
              </a:p>
            </c:txPr>
            <c:showVal val="1"/>
            <c:showLeaderLines val="1"/>
          </c:dLbls>
          <c:cat>
            <c:strRef>
              <c:f>Sheet1!$A$1:$A$9</c:f>
              <c:strCache>
                <c:ptCount val="9"/>
                <c:pt idx="0">
                  <c:v>να είμαι ντροπαλή</c:v>
                </c:pt>
                <c:pt idx="1">
                  <c:v>διακριτική</c:v>
                </c:pt>
                <c:pt idx="2">
                  <c:v>προσεκτική</c:v>
                </c:pt>
                <c:pt idx="3">
                  <c:v>ευαίσθητη</c:v>
                </c:pt>
                <c:pt idx="4">
                  <c:v>μεγαλόψυχη</c:v>
                </c:pt>
                <c:pt idx="5">
                  <c:v>να μην ζηλεύω</c:v>
                </c:pt>
                <c:pt idx="6">
                  <c:v>υπομονετική</c:v>
                </c:pt>
                <c:pt idx="7">
                  <c:v>να μην γρινιάζω</c:v>
                </c:pt>
                <c:pt idx="8">
                  <c:v>να νιώθω αλληλεγγύη/να βοηθώ τους άλλους</c:v>
                </c:pt>
              </c:strCache>
            </c:strRef>
          </c:cat>
          <c:val>
            <c:numRef>
              <c:f>Sheet1!$B$1:$B$9</c:f>
              <c:numCache>
                <c:formatCode>General</c:formatCode>
                <c:ptCount val="9"/>
                <c:pt idx="0">
                  <c:v>20</c:v>
                </c:pt>
                <c:pt idx="1">
                  <c:v>20</c:v>
                </c:pt>
                <c:pt idx="2">
                  <c:v>20</c:v>
                </c:pt>
                <c:pt idx="3">
                  <c:v>20</c:v>
                </c:pt>
                <c:pt idx="4">
                  <c:v>20</c:v>
                </c:pt>
                <c:pt idx="5">
                  <c:v>40</c:v>
                </c:pt>
                <c:pt idx="6">
                  <c:v>40</c:v>
                </c:pt>
                <c:pt idx="7">
                  <c:v>20</c:v>
                </c:pt>
                <c:pt idx="8">
                  <c:v>40</c:v>
                </c:pt>
              </c:numCache>
            </c:numRef>
          </c:val>
        </c:ser>
      </c:pie3DChart>
    </c:plotArea>
    <c:legend>
      <c:legendPos val="r"/>
      <c:legendEntry>
        <c:idx val="0"/>
        <c:txPr>
          <a:bodyPr/>
          <a:lstStyle/>
          <a:p>
            <a:pPr>
              <a:defRPr sz="1300" u="sng"/>
            </a:pPr>
            <a:endParaRPr lang="el-GR"/>
          </a:p>
        </c:txPr>
      </c:legendEntry>
      <c:legendEntry>
        <c:idx val="2"/>
        <c:txPr>
          <a:bodyPr/>
          <a:lstStyle/>
          <a:p>
            <a:pPr>
              <a:defRPr sz="1300" u="none"/>
            </a:pPr>
            <a:endParaRPr lang="el-GR"/>
          </a:p>
        </c:txPr>
      </c:legendEntry>
      <c:legendEntry>
        <c:idx val="3"/>
        <c:txPr>
          <a:bodyPr/>
          <a:lstStyle/>
          <a:p>
            <a:pPr>
              <a:defRPr sz="1300" u="sng"/>
            </a:pPr>
            <a:endParaRPr lang="el-GR"/>
          </a:p>
        </c:txPr>
      </c:legendEntry>
      <c:legendEntry>
        <c:idx val="5"/>
        <c:txPr>
          <a:bodyPr/>
          <a:lstStyle/>
          <a:p>
            <a:pPr>
              <a:defRPr sz="1300" u="sng"/>
            </a:pPr>
            <a:endParaRPr lang="el-GR"/>
          </a:p>
        </c:txPr>
      </c:legendEntry>
      <c:legendEntry>
        <c:idx val="6"/>
        <c:txPr>
          <a:bodyPr/>
          <a:lstStyle/>
          <a:p>
            <a:pPr>
              <a:defRPr sz="1300" u="sng"/>
            </a:pPr>
            <a:endParaRPr lang="el-GR"/>
          </a:p>
        </c:txPr>
      </c:legendEntry>
      <c:legendEntry>
        <c:idx val="8"/>
        <c:txPr>
          <a:bodyPr/>
          <a:lstStyle/>
          <a:p>
            <a:pPr>
              <a:defRPr sz="1300" u="sng"/>
            </a:pPr>
            <a:endParaRPr lang="el-GR"/>
          </a:p>
        </c:txPr>
      </c:legendEntry>
      <c:layout>
        <c:manualLayout>
          <c:xMode val="edge"/>
          <c:yMode val="edge"/>
          <c:x val="0.56608470925081134"/>
          <c:y val="7.5496126818952514E-2"/>
          <c:w val="0.38108702083757523"/>
          <c:h val="0.89823801801449965"/>
        </c:manualLayout>
      </c:layout>
      <c:txPr>
        <a:bodyPr/>
        <a:lstStyle/>
        <a:p>
          <a:pPr>
            <a:defRPr lang="nl-NL" sz="1300"/>
          </a:pPr>
          <a:endParaRPr lang="el-GR"/>
        </a:p>
      </c:txPr>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style val="42"/>
  <c:chart>
    <c:view3D>
      <c:rotX val="30"/>
      <c:perspective val="30"/>
    </c:view3D>
    <c:plotArea>
      <c:layout>
        <c:manualLayout>
          <c:layoutTarget val="inner"/>
          <c:xMode val="edge"/>
          <c:yMode val="edge"/>
          <c:x val="5.7656639323609524E-2"/>
          <c:y val="0.31863224054424832"/>
          <c:w val="0.44512102180289981"/>
          <c:h val="0.61914597273160232"/>
        </c:manualLayout>
      </c:layout>
      <c:pie3DChart>
        <c:varyColors val="1"/>
        <c:ser>
          <c:idx val="0"/>
          <c:order val="0"/>
          <c:dLbls>
            <c:spPr>
              <a:effectLst>
                <a:outerShdw blurRad="1270000" dir="21540000" sx="200000" sy="200000" algn="ctr" rotWithShape="0">
                  <a:srgbClr val="000000">
                    <a:alpha val="0"/>
                  </a:srgbClr>
                </a:outerShdw>
              </a:effectLst>
              <a:scene3d>
                <a:camera prst="orthographicFront"/>
                <a:lightRig rig="threePt" dir="t"/>
              </a:scene3d>
              <a:sp3d>
                <a:bevelB w="139700" prst="cross"/>
              </a:sp3d>
            </c:spPr>
            <c:txPr>
              <a:bodyPr/>
              <a:lstStyle/>
              <a:p>
                <a:pPr>
                  <a:defRPr lang="nl-NL"/>
                </a:pPr>
                <a:endParaRPr lang="el-GR"/>
              </a:p>
            </c:txPr>
            <c:showVal val="1"/>
            <c:showLeaderLines val="1"/>
          </c:dLbls>
          <c:cat>
            <c:strRef>
              <c:f>Sheet2!$A$1:$A$9</c:f>
              <c:strCache>
                <c:ptCount val="9"/>
                <c:pt idx="0">
                  <c:v>να είμαι θαρραλέος</c:v>
                </c:pt>
                <c:pt idx="1">
                  <c:v>να αποφεύγω κακές συναναστροφές</c:v>
                </c:pt>
                <c:pt idx="2">
                  <c:v>να αθλούμαι</c:v>
                </c:pt>
                <c:pt idx="3">
                  <c:v>να είμαι έντιμος</c:v>
                </c:pt>
                <c:pt idx="4">
                  <c:v>να μην κλαίω</c:v>
                </c:pt>
                <c:pt idx="5">
                  <c:v>να μην κλέβω</c:v>
                </c:pt>
                <c:pt idx="6">
                  <c:v>να ενημερώνομαι</c:v>
                </c:pt>
                <c:pt idx="7">
                  <c:v>να κάνω οικονομία</c:v>
                </c:pt>
                <c:pt idx="8">
                  <c:v>να έχω αρχές</c:v>
                </c:pt>
              </c:strCache>
            </c:strRef>
          </c:cat>
          <c:val>
            <c:numRef>
              <c:f>Sheet2!$B$1:$B$9</c:f>
              <c:numCache>
                <c:formatCode>General</c:formatCode>
                <c:ptCount val="9"/>
                <c:pt idx="0">
                  <c:v>37.5</c:v>
                </c:pt>
                <c:pt idx="1">
                  <c:v>12.5</c:v>
                </c:pt>
                <c:pt idx="2">
                  <c:v>18.75</c:v>
                </c:pt>
                <c:pt idx="3">
                  <c:v>18.75</c:v>
                </c:pt>
                <c:pt idx="4">
                  <c:v>12.5</c:v>
                </c:pt>
                <c:pt idx="5">
                  <c:v>6.25</c:v>
                </c:pt>
                <c:pt idx="6">
                  <c:v>12.5</c:v>
                </c:pt>
                <c:pt idx="7">
                  <c:v>6.25</c:v>
                </c:pt>
                <c:pt idx="8">
                  <c:v>6.25</c:v>
                </c:pt>
              </c:numCache>
            </c:numRef>
          </c:val>
        </c:ser>
      </c:pie3DChart>
    </c:plotArea>
    <c:legend>
      <c:legendPos val="r"/>
      <c:legendEntry>
        <c:idx val="0"/>
        <c:txPr>
          <a:bodyPr/>
          <a:lstStyle/>
          <a:p>
            <a:pPr>
              <a:defRPr sz="1400" u="sng"/>
            </a:pPr>
            <a:endParaRPr lang="el-GR"/>
          </a:p>
        </c:txPr>
      </c:legendEntry>
      <c:legendEntry>
        <c:idx val="4"/>
        <c:txPr>
          <a:bodyPr/>
          <a:lstStyle/>
          <a:p>
            <a:pPr>
              <a:defRPr sz="1400" u="sng"/>
            </a:pPr>
            <a:endParaRPr lang="el-GR"/>
          </a:p>
        </c:txPr>
      </c:legendEntry>
      <c:legendEntry>
        <c:idx val="6"/>
        <c:txPr>
          <a:bodyPr/>
          <a:lstStyle/>
          <a:p>
            <a:pPr>
              <a:defRPr sz="1400" u="sng"/>
            </a:pPr>
            <a:endParaRPr lang="el-GR"/>
          </a:p>
        </c:txPr>
      </c:legendEntry>
      <c:layout>
        <c:manualLayout>
          <c:xMode val="edge"/>
          <c:yMode val="edge"/>
          <c:x val="0.52521222754152008"/>
          <c:y val="6.5776850789029201E-2"/>
          <c:w val="0.45812102802430077"/>
          <c:h val="0.93363079406851912"/>
        </c:manualLayout>
      </c:layout>
      <c:txPr>
        <a:bodyPr/>
        <a:lstStyle/>
        <a:p>
          <a:pPr>
            <a:defRPr lang="nl-NL" sz="1400"/>
          </a:pPr>
          <a:endParaRPr lang="el-GR"/>
        </a:p>
      </c:txPr>
    </c:legend>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0.15398</cdr:x>
      <cdr:y>0.13095</cdr:y>
    </cdr:from>
    <cdr:to>
      <cdr:x>0.44839</cdr:x>
      <cdr:y>0.25476</cdr:y>
    </cdr:to>
    <cdr:sp macro="" textlink="">
      <cdr:nvSpPr>
        <cdr:cNvPr id="3" name="TextBox 2"/>
        <cdr:cNvSpPr txBox="1"/>
      </cdr:nvSpPr>
      <cdr:spPr>
        <a:xfrm xmlns:a="http://schemas.openxmlformats.org/drawingml/2006/main">
          <a:off x="803002" y="626772"/>
          <a:ext cx="1535340" cy="5925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2200" dirty="0">
              <a:solidFill>
                <a:schemeClr val="bg1"/>
              </a:solidFill>
            </a:rPr>
            <a:t>Κορίτσια</a:t>
          </a:r>
          <a:endParaRPr lang="nl-NL" sz="22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0.18056</cdr:x>
      <cdr:y>0.13333</cdr:y>
    </cdr:from>
    <cdr:to>
      <cdr:x>0.46546</cdr:x>
      <cdr:y>0.26847</cdr:y>
    </cdr:to>
    <cdr:sp macro="" textlink="">
      <cdr:nvSpPr>
        <cdr:cNvPr id="2" name="TextBox 1"/>
        <cdr:cNvSpPr txBox="1"/>
      </cdr:nvSpPr>
      <cdr:spPr>
        <a:xfrm xmlns:a="http://schemas.openxmlformats.org/drawingml/2006/main">
          <a:off x="928694" y="571504"/>
          <a:ext cx="1465397" cy="5792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2200" dirty="0" smtClean="0">
              <a:solidFill>
                <a:schemeClr val="bg1"/>
              </a:solidFill>
            </a:rPr>
            <a:t>Αγόρια</a:t>
          </a:r>
          <a:endParaRPr lang="nl-NL" sz="2200" dirty="0">
            <a:solidFill>
              <a:schemeClr val="bg1"/>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6D6388A-CC5C-4ACC-8921-5479C2F2E9E3}" type="datetimeFigureOut">
              <a:rPr lang="el-GR" smtClean="0"/>
              <a:pPr/>
              <a:t>21/10/2013</a:t>
            </a:fld>
            <a:endParaRPr lang="el-GR"/>
          </a:p>
        </p:txBody>
      </p:sp>
      <p:sp>
        <p:nvSpPr>
          <p:cNvPr id="20" name="Footer Placeholder 19"/>
          <p:cNvSpPr>
            <a:spLocks noGrp="1"/>
          </p:cNvSpPr>
          <p:nvPr>
            <p:ph type="ftr" sz="quarter" idx="11"/>
          </p:nvPr>
        </p:nvSpPr>
        <p:spPr/>
        <p:txBody>
          <a:bodyPr/>
          <a:lstStyle>
            <a:extLst/>
          </a:lstStyle>
          <a:p>
            <a:endParaRPr lang="el-GR"/>
          </a:p>
        </p:txBody>
      </p:sp>
      <p:sp>
        <p:nvSpPr>
          <p:cNvPr id="10" name="Slide Number Placeholder 9"/>
          <p:cNvSpPr>
            <a:spLocks noGrp="1"/>
          </p:cNvSpPr>
          <p:nvPr>
            <p:ph type="sldNum" sz="quarter" idx="12"/>
          </p:nvPr>
        </p:nvSpPr>
        <p:spPr/>
        <p:txBody>
          <a:bodyPr/>
          <a:lstStyle>
            <a:extLst/>
          </a:lstStyle>
          <a:p>
            <a:fld id="{CC694F51-15A4-4705-85CA-B8EA95C505BA}" type="slidenum">
              <a:rPr lang="el-GR" smtClean="0"/>
              <a:pPr/>
              <a:t>‹#›</a:t>
            </a:fld>
            <a:endParaRPr lang="el-G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D6388A-CC5C-4ACC-8921-5479C2F2E9E3}" type="datetimeFigureOut">
              <a:rPr lang="el-GR" smtClean="0"/>
              <a:pPr/>
              <a:t>21/10/2013</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CC694F51-15A4-4705-85CA-B8EA95C505B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D6388A-CC5C-4ACC-8921-5479C2F2E9E3}" type="datetimeFigureOut">
              <a:rPr lang="el-GR" smtClean="0"/>
              <a:pPr/>
              <a:t>21/10/2013</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CC694F51-15A4-4705-85CA-B8EA95C505B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D6388A-CC5C-4ACC-8921-5479C2F2E9E3}" type="datetimeFigureOut">
              <a:rPr lang="el-GR" smtClean="0"/>
              <a:pPr/>
              <a:t>21/10/2013</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CC694F51-15A4-4705-85CA-B8EA95C505B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6D6388A-CC5C-4ACC-8921-5479C2F2E9E3}" type="datetimeFigureOut">
              <a:rPr lang="el-GR" smtClean="0"/>
              <a:pPr/>
              <a:t>21/10/2013</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CC694F51-15A4-4705-85CA-B8EA95C505BA}" type="slidenum">
              <a:rPr lang="el-GR" smtClean="0"/>
              <a:pPr/>
              <a:t>‹#›</a:t>
            </a:fld>
            <a:endParaRPr lang="el-G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6D6388A-CC5C-4ACC-8921-5479C2F2E9E3}" type="datetimeFigureOut">
              <a:rPr lang="el-GR" smtClean="0"/>
              <a:pPr/>
              <a:t>21/10/2013</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CC694F51-15A4-4705-85CA-B8EA95C505B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6D6388A-CC5C-4ACC-8921-5479C2F2E9E3}" type="datetimeFigureOut">
              <a:rPr lang="el-GR" smtClean="0"/>
              <a:pPr/>
              <a:t>21/10/2013</a:t>
            </a:fld>
            <a:endParaRPr lang="el-GR"/>
          </a:p>
        </p:txBody>
      </p:sp>
      <p:sp>
        <p:nvSpPr>
          <p:cNvPr id="8" name="Footer Placeholder 7"/>
          <p:cNvSpPr>
            <a:spLocks noGrp="1"/>
          </p:cNvSpPr>
          <p:nvPr>
            <p:ph type="ftr" sz="quarter" idx="11"/>
          </p:nvPr>
        </p:nvSpPr>
        <p:spPr/>
        <p:txBody>
          <a:bodyPr/>
          <a:lstStyle>
            <a:extLst/>
          </a:lstStyle>
          <a:p>
            <a:endParaRPr lang="el-GR"/>
          </a:p>
        </p:txBody>
      </p:sp>
      <p:sp>
        <p:nvSpPr>
          <p:cNvPr id="9" name="Slide Number Placeholder 8"/>
          <p:cNvSpPr>
            <a:spLocks noGrp="1"/>
          </p:cNvSpPr>
          <p:nvPr>
            <p:ph type="sldNum" sz="quarter" idx="12"/>
          </p:nvPr>
        </p:nvSpPr>
        <p:spPr/>
        <p:txBody>
          <a:bodyPr/>
          <a:lstStyle>
            <a:extLst/>
          </a:lstStyle>
          <a:p>
            <a:fld id="{CC694F51-15A4-4705-85CA-B8EA95C505B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6D6388A-CC5C-4ACC-8921-5479C2F2E9E3}" type="datetimeFigureOut">
              <a:rPr lang="el-GR" smtClean="0"/>
              <a:pPr/>
              <a:t>21/10/2013</a:t>
            </a:fld>
            <a:endParaRPr lang="el-GR"/>
          </a:p>
        </p:txBody>
      </p:sp>
      <p:sp>
        <p:nvSpPr>
          <p:cNvPr id="4" name="Footer Placeholder 3"/>
          <p:cNvSpPr>
            <a:spLocks noGrp="1"/>
          </p:cNvSpPr>
          <p:nvPr>
            <p:ph type="ftr" sz="quarter" idx="11"/>
          </p:nvPr>
        </p:nvSpPr>
        <p:spPr/>
        <p:txBody>
          <a:bodyPr/>
          <a:lstStyle>
            <a:extLst/>
          </a:lstStyle>
          <a:p>
            <a:endParaRPr lang="el-GR"/>
          </a:p>
        </p:txBody>
      </p:sp>
      <p:sp>
        <p:nvSpPr>
          <p:cNvPr id="5" name="Slide Number Placeholder 4"/>
          <p:cNvSpPr>
            <a:spLocks noGrp="1"/>
          </p:cNvSpPr>
          <p:nvPr>
            <p:ph type="sldNum" sz="quarter" idx="12"/>
          </p:nvPr>
        </p:nvSpPr>
        <p:spPr/>
        <p:txBody>
          <a:bodyPr/>
          <a:lstStyle>
            <a:extLst/>
          </a:lstStyle>
          <a:p>
            <a:fld id="{CC694F51-15A4-4705-85CA-B8EA95C505B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6D6388A-CC5C-4ACC-8921-5479C2F2E9E3}" type="datetimeFigureOut">
              <a:rPr lang="el-GR" smtClean="0"/>
              <a:pPr/>
              <a:t>21/10/2013</a:t>
            </a:fld>
            <a:endParaRPr lang="el-GR"/>
          </a:p>
        </p:txBody>
      </p:sp>
      <p:sp>
        <p:nvSpPr>
          <p:cNvPr id="3" name="Footer Placeholder 2"/>
          <p:cNvSpPr>
            <a:spLocks noGrp="1"/>
          </p:cNvSpPr>
          <p:nvPr>
            <p:ph type="ftr" sz="quarter" idx="11"/>
          </p:nvPr>
        </p:nvSpPr>
        <p:spPr/>
        <p:txBody>
          <a:bodyPr/>
          <a:lstStyle>
            <a:extLst/>
          </a:lstStyle>
          <a:p>
            <a:endParaRPr lang="el-GR"/>
          </a:p>
        </p:txBody>
      </p:sp>
      <p:sp>
        <p:nvSpPr>
          <p:cNvPr id="4" name="Slide Number Placeholder 3"/>
          <p:cNvSpPr>
            <a:spLocks noGrp="1"/>
          </p:cNvSpPr>
          <p:nvPr>
            <p:ph type="sldNum" sz="quarter" idx="12"/>
          </p:nvPr>
        </p:nvSpPr>
        <p:spPr/>
        <p:txBody>
          <a:bodyPr/>
          <a:lstStyle>
            <a:extLst/>
          </a:lstStyle>
          <a:p>
            <a:fld id="{CC694F51-15A4-4705-85CA-B8EA95C505BA}" type="slidenum">
              <a:rPr lang="el-GR" smtClean="0"/>
              <a:pPr/>
              <a:t>‹#›</a:t>
            </a:fld>
            <a:endParaRPr lang="el-G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6D6388A-CC5C-4ACC-8921-5479C2F2E9E3}" type="datetimeFigureOut">
              <a:rPr lang="el-GR" smtClean="0"/>
              <a:pPr/>
              <a:t>21/10/2013</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CC694F51-15A4-4705-85CA-B8EA95C505B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6D6388A-CC5C-4ACC-8921-5479C2F2E9E3}" type="datetimeFigureOut">
              <a:rPr lang="el-GR" smtClean="0"/>
              <a:pPr/>
              <a:t>21/10/2013</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CC694F51-15A4-4705-85CA-B8EA95C505BA}" type="slidenum">
              <a:rPr lang="el-GR" smtClean="0"/>
              <a:pPr/>
              <a:t>‹#›</a:t>
            </a:fld>
            <a:endParaRPr lang="el-G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6D6388A-CC5C-4ACC-8921-5479C2F2E9E3}" type="datetimeFigureOut">
              <a:rPr lang="el-GR" smtClean="0"/>
              <a:pPr/>
              <a:t>21/10/2013</a:t>
            </a:fld>
            <a:endParaRPr lang="el-G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C694F51-15A4-4705-85CA-B8EA95C505BA}" type="slidenum">
              <a:rPr lang="el-GR" smtClean="0"/>
              <a:pPr/>
              <a:t>‹#›</a:t>
            </a:fld>
            <a:endParaRPr lang="el-G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071539" y="4596720"/>
            <a:ext cx="4714908" cy="2261280"/>
          </a:xfrm>
          <a:prstGeom prst="rect">
            <a:avLst/>
          </a:prstGeom>
          <a:noFill/>
          <a:ln w="9525">
            <a:noFill/>
            <a:miter lim="800000"/>
            <a:headEnd/>
            <a:tailEnd/>
          </a:ln>
          <a:effectLst/>
        </p:spPr>
      </p:pic>
      <p:sp>
        <p:nvSpPr>
          <p:cNvPr id="2" name="Title 1"/>
          <p:cNvSpPr>
            <a:spLocks noGrp="1"/>
          </p:cNvSpPr>
          <p:nvPr>
            <p:ph type="ctrTitle"/>
          </p:nvPr>
        </p:nvSpPr>
        <p:spPr>
          <a:xfrm>
            <a:off x="1142976" y="1428736"/>
            <a:ext cx="7429552" cy="1828800"/>
          </a:xfrm>
        </p:spPr>
        <p:txBody>
          <a:bodyPr>
            <a:noAutofit/>
          </a:bodyPr>
          <a:lstStyle/>
          <a:p>
            <a:pPr algn="r"/>
            <a:r>
              <a:rPr lang="el-GR" sz="2400" b="1" i="1" dirty="0" smtClean="0">
                <a:effectLst>
                  <a:outerShdw blurRad="38100" dist="38100" dir="2700000" algn="tl">
                    <a:srgbClr val="000000">
                      <a:alpha val="43137"/>
                    </a:srgbClr>
                  </a:outerShdw>
                </a:effectLst>
              </a:rPr>
              <a:t/>
            </a:r>
            <a:br>
              <a:rPr lang="el-GR" sz="2400" b="1" i="1" dirty="0" smtClean="0">
                <a:effectLst>
                  <a:outerShdw blurRad="38100" dist="38100" dir="2700000" algn="tl">
                    <a:srgbClr val="000000">
                      <a:alpha val="43137"/>
                    </a:srgbClr>
                  </a:outerShdw>
                </a:effectLst>
              </a:rPr>
            </a:br>
            <a:r>
              <a:rPr lang="el-GR" sz="2800" i="1" dirty="0" smtClean="0">
                <a:solidFill>
                  <a:schemeClr val="bg2">
                    <a:lumMod val="25000"/>
                  </a:schemeClr>
                </a:solidFill>
                <a:effectLst/>
              </a:rPr>
              <a:t> «ΒΙΩΜΑΤΙΚΟ ΕΡΓΑΣΤΗΡΙΟ ΓΥΝΑΙΚΩΝ ΕΡΓΑΖΟΜΕΝΩΝ ΣΤΟ ΔΗΜΟΣΙΟ ΤΟΜΕΑ </a:t>
            </a:r>
            <a:br>
              <a:rPr lang="el-GR" sz="2800" i="1" dirty="0" smtClean="0">
                <a:solidFill>
                  <a:schemeClr val="bg2">
                    <a:lumMod val="25000"/>
                  </a:schemeClr>
                </a:solidFill>
                <a:effectLst/>
              </a:rPr>
            </a:br>
            <a:r>
              <a:rPr lang="el-GR" sz="2800" i="1" dirty="0" smtClean="0">
                <a:solidFill>
                  <a:schemeClr val="bg2">
                    <a:lumMod val="25000"/>
                  </a:schemeClr>
                </a:solidFill>
                <a:effectLst/>
              </a:rPr>
              <a:t>ΓΙΑ ΤΗΝ ΠΡΟΩΘΗΣΗ ΣΕ ΣΥΝΔΙΚΑΛΙΣΤΙΚΕΣ ΘΕΣΕΙΣ ΕΥΘΥΝΗΣ» </a:t>
            </a:r>
            <a:endParaRPr lang="el-GR" sz="2800" i="1" dirty="0">
              <a:solidFill>
                <a:schemeClr val="bg2">
                  <a:lumMod val="25000"/>
                </a:schemeClr>
              </a:solidFill>
              <a:effectLst/>
            </a:endParaRPr>
          </a:p>
        </p:txBody>
      </p:sp>
      <p:sp>
        <p:nvSpPr>
          <p:cNvPr id="3" name="Subtitle 2"/>
          <p:cNvSpPr>
            <a:spLocks noGrp="1"/>
          </p:cNvSpPr>
          <p:nvPr>
            <p:ph type="subTitle" idx="1"/>
          </p:nvPr>
        </p:nvSpPr>
        <p:spPr>
          <a:xfrm>
            <a:off x="4929190" y="4714884"/>
            <a:ext cx="3628996" cy="1785950"/>
          </a:xfrm>
        </p:spPr>
        <p:txBody>
          <a:bodyPr>
            <a:normAutofit fontScale="32500" lnSpcReduction="20000"/>
          </a:bodyPr>
          <a:lstStyle/>
          <a:p>
            <a:pPr algn="r"/>
            <a:r>
              <a:rPr lang="el-GR" sz="6200" b="1" dirty="0" smtClean="0">
                <a:solidFill>
                  <a:schemeClr val="tx2">
                    <a:lumMod val="10000"/>
                  </a:schemeClr>
                </a:solidFill>
              </a:rPr>
              <a:t>Ειρήνη Κορδερά</a:t>
            </a:r>
          </a:p>
          <a:p>
            <a:pPr algn="r"/>
            <a:r>
              <a:rPr lang="el-GR" sz="5500" dirty="0" smtClean="0">
                <a:solidFill>
                  <a:schemeClr val="tx2">
                    <a:lumMod val="10000"/>
                  </a:schemeClr>
                </a:solidFill>
              </a:rPr>
              <a:t>Ψυχολόγος</a:t>
            </a:r>
          </a:p>
          <a:p>
            <a:pPr algn="r"/>
            <a:endParaRPr lang="el-GR" sz="4900" dirty="0" smtClean="0">
              <a:solidFill>
                <a:schemeClr val="tx2">
                  <a:lumMod val="10000"/>
                </a:schemeClr>
              </a:solidFill>
            </a:endParaRPr>
          </a:p>
          <a:p>
            <a:pPr algn="r"/>
            <a:r>
              <a:rPr lang="en-US" sz="4900" i="1" dirty="0" smtClean="0">
                <a:solidFill>
                  <a:schemeClr val="tx2">
                    <a:lumMod val="10000"/>
                  </a:schemeClr>
                </a:solidFill>
              </a:rPr>
              <a:t>MSc </a:t>
            </a:r>
            <a:r>
              <a:rPr lang="el-GR" sz="4900" i="1" dirty="0" smtClean="0">
                <a:solidFill>
                  <a:schemeClr val="tx2">
                    <a:lumMod val="10000"/>
                  </a:schemeClr>
                </a:solidFill>
              </a:rPr>
              <a:t>Ψυχολογία Υγείας </a:t>
            </a:r>
          </a:p>
          <a:p>
            <a:pPr algn="r"/>
            <a:r>
              <a:rPr lang="en-US" sz="4900" i="1" dirty="0" smtClean="0">
                <a:solidFill>
                  <a:schemeClr val="tx2">
                    <a:lumMod val="10000"/>
                  </a:schemeClr>
                </a:solidFill>
              </a:rPr>
              <a:t>MSc </a:t>
            </a:r>
            <a:r>
              <a:rPr lang="el-GR" sz="4900" i="1" dirty="0" smtClean="0">
                <a:solidFill>
                  <a:schemeClr val="tx2">
                    <a:lumMod val="10000"/>
                  </a:schemeClr>
                </a:solidFill>
              </a:rPr>
              <a:t>Ψυχολογία Παιδιού &amp; Εφήβου</a:t>
            </a:r>
          </a:p>
          <a:p>
            <a:pPr algn="r"/>
            <a:r>
              <a:rPr lang="el-GR" sz="4900" i="1" dirty="0" smtClean="0">
                <a:solidFill>
                  <a:schemeClr val="tx2">
                    <a:lumMod val="10000"/>
                  </a:schemeClr>
                </a:solidFill>
              </a:rPr>
              <a:t>Συστημική Ψυχοθεραπεία</a:t>
            </a:r>
          </a:p>
          <a:p>
            <a:endParaRPr lang="el-GR"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357166"/>
            <a:ext cx="7498080" cy="1143000"/>
          </a:xfrm>
        </p:spPr>
        <p:txBody>
          <a:bodyPr/>
          <a:lstStyle/>
          <a:p>
            <a:r>
              <a:rPr lang="el-GR" dirty="0" smtClean="0"/>
              <a:t>σήμερα…</a:t>
            </a:r>
            <a:endParaRPr lang="el-GR" dirty="0"/>
          </a:p>
        </p:txBody>
      </p:sp>
      <p:sp>
        <p:nvSpPr>
          <p:cNvPr id="3" name="Content Placeholder 2"/>
          <p:cNvSpPr>
            <a:spLocks noGrp="1"/>
          </p:cNvSpPr>
          <p:nvPr>
            <p:ph idx="1"/>
          </p:nvPr>
        </p:nvSpPr>
        <p:spPr>
          <a:xfrm>
            <a:off x="1071538" y="1714488"/>
            <a:ext cx="7862150" cy="4533912"/>
          </a:xfrm>
        </p:spPr>
        <p:txBody>
          <a:bodyPr/>
          <a:lstStyle/>
          <a:p>
            <a:r>
              <a:rPr lang="el-GR" sz="2400" dirty="0" err="1" smtClean="0"/>
              <a:t>ευρώπη</a:t>
            </a:r>
            <a:r>
              <a:rPr lang="el-GR" sz="2400" dirty="0" smtClean="0"/>
              <a:t> / </a:t>
            </a:r>
            <a:r>
              <a:rPr lang="el-GR" sz="2400" dirty="0" err="1" smtClean="0"/>
              <a:t>αμερική</a:t>
            </a:r>
            <a:endParaRPr lang="el-GR" sz="2400" dirty="0" smtClean="0"/>
          </a:p>
          <a:p>
            <a:pPr>
              <a:buNone/>
            </a:pPr>
            <a:r>
              <a:rPr lang="el-GR" dirty="0" smtClean="0"/>
              <a:t>                 </a:t>
            </a:r>
            <a:r>
              <a:rPr lang="en-US" dirty="0" err="1" smtClean="0"/>
              <a:t>vs</a:t>
            </a:r>
            <a:endParaRPr lang="en-US" dirty="0" smtClean="0"/>
          </a:p>
          <a:p>
            <a:r>
              <a:rPr lang="el-GR" sz="2400" dirty="0" smtClean="0"/>
              <a:t>π.χ. Ινδία, Ισραήλ, Τουρκία</a:t>
            </a:r>
            <a:endParaRPr lang="el-G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1285860"/>
            <a:ext cx="7858180" cy="1000132"/>
          </a:xfrm>
        </p:spPr>
        <p:txBody>
          <a:bodyPr>
            <a:normAutofit fontScale="90000"/>
          </a:bodyPr>
          <a:lstStyle/>
          <a:p>
            <a:pPr algn="ctr"/>
            <a:r>
              <a:rPr lang="el-GR" dirty="0" smtClean="0"/>
              <a:t>Οι γυναίκες σε άλλες γωνιές της γης</a:t>
            </a:r>
            <a:endParaRPr lang="nl-NL" dirty="0"/>
          </a:p>
        </p:txBody>
      </p:sp>
      <p:sp>
        <p:nvSpPr>
          <p:cNvPr id="3" name="Content Placeholder 2"/>
          <p:cNvSpPr>
            <a:spLocks noGrp="1"/>
          </p:cNvSpPr>
          <p:nvPr>
            <p:ph idx="1"/>
          </p:nvPr>
        </p:nvSpPr>
        <p:spPr>
          <a:xfrm>
            <a:off x="1000100" y="2857496"/>
            <a:ext cx="7686700" cy="2643206"/>
          </a:xfrm>
        </p:spPr>
        <p:txBody>
          <a:bodyPr>
            <a:normAutofit/>
          </a:bodyPr>
          <a:lstStyle/>
          <a:p>
            <a:r>
              <a:rPr lang="el-GR" sz="2400" dirty="0" smtClean="0"/>
              <a:t>Έλλειψη ισονομίας</a:t>
            </a:r>
          </a:p>
          <a:p>
            <a:r>
              <a:rPr lang="el-GR" sz="2400" dirty="0" smtClean="0"/>
              <a:t>Κλειτοριδεκτομή-2.000.000 ετησίως!</a:t>
            </a:r>
          </a:p>
          <a:p>
            <a:r>
              <a:rPr lang="el-GR" sz="2400" dirty="0" smtClean="0"/>
              <a:t>Μπούρκα</a:t>
            </a:r>
            <a:endParaRPr lang="nl-NL" sz="2400" dirty="0"/>
          </a:p>
        </p:txBody>
      </p:sp>
      <p:pic>
        <p:nvPicPr>
          <p:cNvPr id="1028" name="Picture 4"/>
          <p:cNvPicPr>
            <a:picLocks noChangeAspect="1" noChangeArrowheads="1"/>
          </p:cNvPicPr>
          <p:nvPr/>
        </p:nvPicPr>
        <p:blipFill>
          <a:blip r:embed="rId2" cstate="print"/>
          <a:srcRect/>
          <a:stretch>
            <a:fillRect/>
          </a:stretch>
        </p:blipFill>
        <p:spPr bwMode="auto">
          <a:xfrm>
            <a:off x="5929322" y="4214818"/>
            <a:ext cx="2714644" cy="2171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142976" y="1571612"/>
            <a:ext cx="3786214" cy="257176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214942" y="2643182"/>
            <a:ext cx="3714776" cy="4077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1285860"/>
            <a:ext cx="7729534" cy="1143000"/>
          </a:xfrm>
        </p:spPr>
        <p:txBody>
          <a:bodyPr>
            <a:normAutofit fontScale="90000"/>
          </a:bodyPr>
          <a:lstStyle/>
          <a:p>
            <a:pPr algn="ctr"/>
            <a:r>
              <a:rPr lang="el-GR" dirty="0" smtClean="0"/>
              <a:t>Οι γυναίκες στις</a:t>
            </a:r>
            <a:r>
              <a:rPr lang="en-US" dirty="0" smtClean="0"/>
              <a:t> </a:t>
            </a:r>
            <a:r>
              <a:rPr lang="el-GR" dirty="0" smtClean="0"/>
              <a:t>«αναπτυγμένες» χώρες</a:t>
            </a:r>
            <a:endParaRPr lang="nl-NL" dirty="0"/>
          </a:p>
        </p:txBody>
      </p:sp>
      <p:sp>
        <p:nvSpPr>
          <p:cNvPr id="3" name="Content Placeholder 2"/>
          <p:cNvSpPr>
            <a:spLocks noGrp="1"/>
          </p:cNvSpPr>
          <p:nvPr>
            <p:ph idx="1"/>
          </p:nvPr>
        </p:nvSpPr>
        <p:spPr>
          <a:xfrm>
            <a:off x="1000100" y="3214686"/>
            <a:ext cx="7686700" cy="3324228"/>
          </a:xfrm>
        </p:spPr>
        <p:txBody>
          <a:bodyPr>
            <a:normAutofit/>
          </a:bodyPr>
          <a:lstStyle/>
          <a:p>
            <a:r>
              <a:rPr lang="el-GR" sz="2200" dirty="0" smtClean="0">
                <a:latin typeface="Calibri" pitchFamily="34" charset="0"/>
                <a:cs typeface="Calibri" pitchFamily="34" charset="0"/>
              </a:rPr>
              <a:t>Ισονομία (Ελλάδα</a:t>
            </a:r>
            <a:r>
              <a:rPr lang="en-US" sz="2200" dirty="0" smtClean="0">
                <a:latin typeface="Calibri" pitchFamily="34" charset="0"/>
                <a:cs typeface="Calibri" pitchFamily="34" charset="0"/>
              </a:rPr>
              <a:t>: </a:t>
            </a:r>
            <a:r>
              <a:rPr lang="el-GR" sz="2200" dirty="0" smtClean="0">
                <a:latin typeface="Calibri" pitchFamily="34" charset="0"/>
                <a:cs typeface="Calibri" pitchFamily="34" charset="0"/>
              </a:rPr>
              <a:t>1952</a:t>
            </a:r>
            <a:r>
              <a:rPr lang="en-US" sz="2200" dirty="0" smtClean="0">
                <a:latin typeface="Calibri" pitchFamily="34" charset="0"/>
                <a:cs typeface="Calibri" pitchFamily="34" charset="0"/>
              </a:rPr>
              <a:t>,</a:t>
            </a:r>
            <a:r>
              <a:rPr lang="el-GR" sz="2200" dirty="0" smtClean="0">
                <a:latin typeface="Calibri" pitchFamily="34" charset="0"/>
                <a:cs typeface="Calibri" pitchFamily="34" charset="0"/>
              </a:rPr>
              <a:t> 1975)</a:t>
            </a:r>
          </a:p>
          <a:p>
            <a:r>
              <a:rPr lang="el-GR" sz="2200" dirty="0" smtClean="0">
                <a:latin typeface="Calibri" pitchFamily="34" charset="0"/>
                <a:cs typeface="Calibri" pitchFamily="34" charset="0"/>
              </a:rPr>
              <a:t>εισέρχονται στην αγορά εργασίας με ραγδαίους ρυθμούς</a:t>
            </a:r>
          </a:p>
          <a:p>
            <a:pPr>
              <a:buNone/>
            </a:pPr>
            <a:endParaRPr lang="el-GR" sz="2200" dirty="0" smtClean="0">
              <a:latin typeface="Calibri" pitchFamily="34" charset="0"/>
              <a:cs typeface="Calibri" pitchFamily="34" charset="0"/>
            </a:endParaRPr>
          </a:p>
          <a:p>
            <a:pPr>
              <a:buNone/>
            </a:pPr>
            <a:r>
              <a:rPr lang="el-GR" sz="2200" dirty="0" smtClean="0">
                <a:solidFill>
                  <a:srgbClr val="C00000"/>
                </a:solidFill>
                <a:latin typeface="Calibri" pitchFamily="34" charset="0"/>
                <a:cs typeface="Calibri" pitchFamily="34" charset="0"/>
              </a:rPr>
              <a:t>αλλά...</a:t>
            </a:r>
          </a:p>
          <a:p>
            <a:pPr>
              <a:buNone/>
            </a:pPr>
            <a:r>
              <a:rPr lang="el-GR" sz="2200" dirty="0" smtClean="0">
                <a:latin typeface="Calibri" pitchFamily="34" charset="0"/>
                <a:cs typeface="Calibri" pitchFamily="34" charset="0"/>
              </a:rPr>
              <a:t>εξακολουθούν να υπάρχουν προβλήματα και ανισότητες</a:t>
            </a:r>
            <a:endParaRPr lang="nl-NL" sz="22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571612"/>
            <a:ext cx="6143668" cy="1571636"/>
          </a:xfrm>
        </p:spPr>
        <p:txBody>
          <a:bodyPr>
            <a:normAutofit/>
          </a:bodyPr>
          <a:lstStyle/>
          <a:p>
            <a:pPr algn="ctr"/>
            <a:r>
              <a:rPr lang="el-GR" sz="3600" dirty="0" smtClean="0">
                <a:solidFill>
                  <a:schemeClr val="tx2"/>
                </a:solidFill>
              </a:rPr>
              <a:t>ανισοτητεσ </a:t>
            </a:r>
            <a:br>
              <a:rPr lang="el-GR" sz="3600" dirty="0" smtClean="0">
                <a:solidFill>
                  <a:schemeClr val="tx2"/>
                </a:solidFill>
              </a:rPr>
            </a:br>
            <a:r>
              <a:rPr lang="el-GR" sz="3600" dirty="0" smtClean="0">
                <a:solidFill>
                  <a:schemeClr val="tx2"/>
                </a:solidFill>
              </a:rPr>
              <a:t> </a:t>
            </a:r>
            <a:br>
              <a:rPr lang="el-GR" sz="3600" dirty="0" smtClean="0">
                <a:solidFill>
                  <a:schemeClr val="tx2"/>
                </a:solidFill>
              </a:rPr>
            </a:br>
            <a:r>
              <a:rPr lang="el-GR" sz="3600" dirty="0" smtClean="0">
                <a:solidFill>
                  <a:schemeClr val="tx2"/>
                </a:solidFill>
              </a:rPr>
              <a:t>στον εργασιακο χωρο</a:t>
            </a:r>
            <a:endParaRPr lang="el-GR" sz="3600" dirty="0">
              <a:solidFill>
                <a:schemeClr val="tx2"/>
              </a:solidFill>
            </a:endParaRPr>
          </a:p>
        </p:txBody>
      </p:sp>
      <p:pic>
        <p:nvPicPr>
          <p:cNvPr id="5" name="Picture 4" descr="D:\ΟΜΙΛΙΕΣ-ΠΑΡΟΥΣΙΑΣΕΙΣ\Προώθηση Γυναικών σε Συνδικαλιστικές Θέσεις Ευθύνης\ΦΩΤΟ ΙΣΟΤΗΤΑ\gender equality\tools.jpg"/>
          <p:cNvPicPr>
            <a:picLocks noChangeAspect="1" noChangeArrowheads="1"/>
          </p:cNvPicPr>
          <p:nvPr/>
        </p:nvPicPr>
        <p:blipFill>
          <a:blip r:embed="rId2"/>
          <a:srcRect/>
          <a:stretch>
            <a:fillRect/>
          </a:stretch>
        </p:blipFill>
        <p:spPr bwMode="auto">
          <a:xfrm>
            <a:off x="3857619" y="3915580"/>
            <a:ext cx="5286381" cy="294242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1785918" y="886334"/>
            <a:ext cx="6786610" cy="54716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1357298"/>
            <a:ext cx="8143900" cy="1057260"/>
          </a:xfrm>
        </p:spPr>
        <p:txBody>
          <a:bodyPr>
            <a:normAutofit fontScale="90000"/>
          </a:bodyPr>
          <a:lstStyle/>
          <a:p>
            <a:r>
              <a:rPr lang="el-GR" sz="4000" dirty="0" smtClean="0">
                <a:effectLst>
                  <a:outerShdw blurRad="38100" dist="38100" dir="2700000" algn="tl">
                    <a:srgbClr val="000000">
                      <a:alpha val="43137"/>
                    </a:srgbClr>
                  </a:outerShdw>
                </a:effectLst>
              </a:rPr>
              <a:t>1. Διαχωρισμός επαγγελμάτων σε «ανδρικά» και «γυναικεία»</a:t>
            </a:r>
            <a:r>
              <a:rPr lang="en-US" sz="4400" dirty="0" smtClean="0"/>
              <a:t/>
            </a:r>
            <a:br>
              <a:rPr lang="en-US" sz="4400" dirty="0" smtClean="0"/>
            </a:br>
            <a:endParaRPr lang="el-GR" dirty="0"/>
          </a:p>
        </p:txBody>
      </p:sp>
      <p:sp>
        <p:nvSpPr>
          <p:cNvPr id="6" name="TextBox 5"/>
          <p:cNvSpPr txBox="1"/>
          <p:nvPr/>
        </p:nvSpPr>
        <p:spPr>
          <a:xfrm>
            <a:off x="5072066" y="3071810"/>
            <a:ext cx="3857652" cy="1754326"/>
          </a:xfrm>
          <a:prstGeom prst="rect">
            <a:avLst/>
          </a:prstGeom>
          <a:noFill/>
        </p:spPr>
        <p:txBody>
          <a:bodyPr wrap="square" rtlCol="0">
            <a:spAutoFit/>
          </a:bodyPr>
          <a:lstStyle/>
          <a:p>
            <a:pPr>
              <a:buFont typeface="Wingdings" pitchFamily="2" charset="2"/>
              <a:buChar char="ü"/>
            </a:pPr>
            <a:r>
              <a:rPr lang="el-GR" dirty="0" smtClean="0"/>
              <a:t>κύρος</a:t>
            </a:r>
          </a:p>
          <a:p>
            <a:pPr>
              <a:buFont typeface="Wingdings" pitchFamily="2" charset="2"/>
              <a:buChar char="ü"/>
            </a:pPr>
            <a:r>
              <a:rPr lang="el-GR" dirty="0" smtClean="0"/>
              <a:t>κοινωνική αναγνώριση</a:t>
            </a:r>
          </a:p>
          <a:p>
            <a:pPr>
              <a:buFont typeface="Wingdings" pitchFamily="2" charset="2"/>
              <a:buChar char="ü"/>
            </a:pPr>
            <a:r>
              <a:rPr lang="el-GR" dirty="0" smtClean="0"/>
              <a:t>ευστροφία</a:t>
            </a:r>
          </a:p>
          <a:p>
            <a:pPr>
              <a:buFont typeface="Wingdings" pitchFamily="2" charset="2"/>
              <a:buChar char="ü"/>
            </a:pPr>
            <a:r>
              <a:rPr lang="el-GR" dirty="0" smtClean="0"/>
              <a:t>δημιουργικότητα</a:t>
            </a:r>
          </a:p>
          <a:p>
            <a:pPr>
              <a:buFont typeface="Wingdings" pitchFamily="2" charset="2"/>
              <a:buChar char="ü"/>
            </a:pPr>
            <a:r>
              <a:rPr lang="el-GR" dirty="0" smtClean="0"/>
              <a:t>κλίση στις επιστήμες</a:t>
            </a:r>
          </a:p>
          <a:p>
            <a:pPr>
              <a:buFont typeface="Wingdings" pitchFamily="2" charset="2"/>
              <a:buChar char="ü"/>
            </a:pPr>
            <a:r>
              <a:rPr lang="el-GR" dirty="0" smtClean="0"/>
              <a:t>μυϊκή δύναμη</a:t>
            </a:r>
            <a:endParaRPr lang="el-GR" dirty="0"/>
          </a:p>
        </p:txBody>
      </p:sp>
      <p:sp>
        <p:nvSpPr>
          <p:cNvPr id="7" name="TextBox 6"/>
          <p:cNvSpPr txBox="1"/>
          <p:nvPr/>
        </p:nvSpPr>
        <p:spPr>
          <a:xfrm>
            <a:off x="1000100" y="3071810"/>
            <a:ext cx="4214842" cy="646331"/>
          </a:xfrm>
          <a:prstGeom prst="rect">
            <a:avLst/>
          </a:prstGeom>
          <a:noFill/>
        </p:spPr>
        <p:txBody>
          <a:bodyPr wrap="square" rtlCol="0">
            <a:spAutoFit/>
          </a:bodyPr>
          <a:lstStyle/>
          <a:p>
            <a:pPr>
              <a:buFont typeface="Wingdings" pitchFamily="2" charset="2"/>
              <a:buChar char="ü"/>
            </a:pPr>
            <a:r>
              <a:rPr lang="el-GR" dirty="0" smtClean="0"/>
              <a:t> προσφοράς υπηρεσιών</a:t>
            </a:r>
          </a:p>
          <a:p>
            <a:pPr>
              <a:buFont typeface="Wingdings" pitchFamily="2" charset="2"/>
              <a:buChar char="ü"/>
            </a:pPr>
            <a:r>
              <a:rPr lang="el-GR" dirty="0" smtClean="0"/>
              <a:t>παροχής φροντίδας σε άλλους</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500042"/>
            <a:ext cx="7683814" cy="1051560"/>
          </a:xfrm>
        </p:spPr>
        <p:txBody>
          <a:bodyPr>
            <a:normAutofit fontScale="90000"/>
          </a:bodyPr>
          <a:lstStyle/>
          <a:p>
            <a:r>
              <a:rPr lang="el-GR" sz="4000" dirty="0" smtClean="0"/>
              <a:t/>
            </a:r>
            <a:br>
              <a:rPr lang="el-GR" sz="4000" dirty="0" smtClean="0"/>
            </a:br>
            <a:r>
              <a:rPr lang="el-GR" sz="4000" dirty="0" smtClean="0"/>
              <a:t>2. Διαχωρισμός μέσα σε κάθε επάγγελμα</a:t>
            </a:r>
            <a:endParaRPr lang="el-GR" dirty="0"/>
          </a:p>
        </p:txBody>
      </p:sp>
      <p:sp>
        <p:nvSpPr>
          <p:cNvPr id="3" name="Content Placeholder 2"/>
          <p:cNvSpPr>
            <a:spLocks noGrp="1"/>
          </p:cNvSpPr>
          <p:nvPr>
            <p:ph idx="1"/>
          </p:nvPr>
        </p:nvSpPr>
        <p:spPr>
          <a:xfrm>
            <a:off x="1000100" y="2357430"/>
            <a:ext cx="7683814" cy="3545010"/>
          </a:xfrm>
        </p:spPr>
        <p:txBody>
          <a:bodyPr>
            <a:normAutofit/>
          </a:bodyPr>
          <a:lstStyle/>
          <a:p>
            <a:r>
              <a:rPr lang="el-GR" sz="2400" dirty="0" smtClean="0"/>
              <a:t>Οι θέσεις που κατέχουν οι γυναίκες είναι κατώτερες ιεραρχικά. </a:t>
            </a:r>
          </a:p>
          <a:p>
            <a:pPr>
              <a:buNone/>
            </a:pPr>
            <a:endParaRPr lang="el-GR" sz="2400" dirty="0" smtClean="0"/>
          </a:p>
          <a:p>
            <a:pPr>
              <a:buNone/>
            </a:pPr>
            <a:r>
              <a:rPr lang="el-GR" sz="2200" dirty="0" smtClean="0"/>
              <a:t>π.χ. ενώ σχεδόν πάντα υπερέχουν αριθμητικά οι γυναίκες δασκάλες από τους άντρες, ωστόσο οι άντρες γίνονται συνήθως διευθυντές του σχολείου.</a:t>
            </a:r>
          </a:p>
          <a:p>
            <a:endParaRPr lang="el-GR" sz="2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785794"/>
            <a:ext cx="7926708" cy="1417638"/>
          </a:xfrm>
        </p:spPr>
        <p:txBody>
          <a:bodyPr>
            <a:normAutofit fontScale="90000"/>
          </a:bodyPr>
          <a:lstStyle/>
          <a:p>
            <a:r>
              <a:rPr lang="el-GR" sz="4000" dirty="0" smtClean="0"/>
              <a:t/>
            </a:r>
            <a:br>
              <a:rPr lang="el-GR" sz="4000" dirty="0" smtClean="0"/>
            </a:br>
            <a:r>
              <a:rPr lang="el-GR" sz="3800" dirty="0" smtClean="0"/>
              <a:t>3. Χαμηλή συμμετοχή στην πολιτική ζωή του τόπου και στις συνδικαλιστικές οργανώσεις</a:t>
            </a:r>
            <a:r>
              <a:rPr lang="el-GR" dirty="0" smtClean="0"/>
              <a:t/>
            </a:r>
            <a:br>
              <a:rPr lang="el-GR" dirty="0" smtClean="0"/>
            </a:br>
            <a:endParaRPr lang="el-GR" dirty="0"/>
          </a:p>
        </p:txBody>
      </p:sp>
      <p:sp>
        <p:nvSpPr>
          <p:cNvPr id="4" name="Subtitle 3"/>
          <p:cNvSpPr>
            <a:spLocks noGrp="1"/>
          </p:cNvSpPr>
          <p:nvPr>
            <p:ph idx="1"/>
          </p:nvPr>
        </p:nvSpPr>
        <p:spPr>
          <a:xfrm>
            <a:off x="1000100" y="1928802"/>
            <a:ext cx="7933588" cy="4319598"/>
          </a:xfrm>
        </p:spPr>
        <p:txBody>
          <a:bodyPr>
            <a:normAutofit/>
          </a:bodyPr>
          <a:lstStyle/>
          <a:p>
            <a:endParaRPr lang="el-GR" dirty="0" smtClean="0"/>
          </a:p>
          <a:p>
            <a:pPr>
              <a:buNone/>
            </a:pPr>
            <a:endParaRPr lang="el-GR" dirty="0" smtClean="0"/>
          </a:p>
          <a:p>
            <a:r>
              <a:rPr lang="el-GR" sz="2200" dirty="0" smtClean="0"/>
              <a:t>Οι γυναίκες αντιπροσωπεύουν στην Ελλάδα το 52% του πληθυσμού. Παρόλα αυτά δεν είναι αντίστοιχη η συμμετοχή τους στα κέντρα των αποφάσεων.</a:t>
            </a:r>
            <a:endParaRPr lang="el-GR" sz="2200" dirty="0"/>
          </a:p>
        </p:txBody>
      </p:sp>
      <p:graphicFrame>
        <p:nvGraphicFramePr>
          <p:cNvPr id="5" name="Chart 4"/>
          <p:cNvGraphicFramePr/>
          <p:nvPr/>
        </p:nvGraphicFramePr>
        <p:xfrm>
          <a:off x="5000628" y="4214818"/>
          <a:ext cx="3857652" cy="222885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000100" y="5072074"/>
            <a:ext cx="3708644" cy="400110"/>
          </a:xfrm>
          <a:prstGeom prst="rect">
            <a:avLst/>
          </a:prstGeom>
        </p:spPr>
        <p:txBody>
          <a:bodyPr wrap="none">
            <a:spAutoFit/>
          </a:bodyPr>
          <a:lstStyle/>
          <a:p>
            <a:r>
              <a:rPr lang="el-GR" sz="2000" dirty="0" smtClean="0"/>
              <a:t>πηγή</a:t>
            </a:r>
            <a:r>
              <a:rPr lang="en-US" sz="2000" dirty="0" smtClean="0"/>
              <a:t>:</a:t>
            </a:r>
            <a:r>
              <a:rPr lang="el-GR" sz="2000" dirty="0" smtClean="0"/>
              <a:t> </a:t>
            </a:r>
            <a:r>
              <a:rPr lang="el-GR" dirty="0" smtClean="0"/>
              <a:t>Γκιαούρη, </a:t>
            </a:r>
            <a:r>
              <a:rPr lang="el-GR" dirty="0" err="1" smtClean="0"/>
              <a:t>Αλευριάδου</a:t>
            </a:r>
            <a:r>
              <a:rPr lang="en-US" dirty="0" smtClean="0"/>
              <a:t> </a:t>
            </a:r>
            <a:r>
              <a:rPr lang="en-US" dirty="0" smtClean="0">
                <a:latin typeface="Calibri" pitchFamily="34" charset="0"/>
                <a:cs typeface="Calibri" pitchFamily="34" charset="0"/>
              </a:rPr>
              <a:t>(2012)</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85794"/>
            <a:ext cx="7498080" cy="4357718"/>
          </a:xfrm>
        </p:spPr>
        <p:txBody>
          <a:bodyPr>
            <a:noAutofit/>
          </a:bodyPr>
          <a:lstStyle/>
          <a:p>
            <a:r>
              <a:rPr lang="el-GR" sz="3600" dirty="0" smtClean="0"/>
              <a:t/>
            </a:r>
            <a:br>
              <a:rPr lang="el-GR" sz="3600" dirty="0" smtClean="0"/>
            </a:br>
            <a:r>
              <a:rPr lang="el-GR" sz="3600" dirty="0" smtClean="0"/>
              <a:t/>
            </a:r>
            <a:br>
              <a:rPr lang="el-GR" sz="3600" dirty="0" smtClean="0"/>
            </a:br>
            <a:r>
              <a:rPr lang="el-GR" sz="3600" dirty="0" smtClean="0"/>
              <a:t/>
            </a:r>
            <a:br>
              <a:rPr lang="el-GR" sz="3600" dirty="0" smtClean="0"/>
            </a:br>
            <a:r>
              <a:rPr lang="el-GR" sz="2400" dirty="0" smtClean="0">
                <a:effectLst/>
              </a:rPr>
              <a:t>4. Αυξημένη συμμετοχή των γυναικών σε άτυπες μορφές απασχόλησης</a:t>
            </a:r>
            <a:r>
              <a:rPr lang="en-US" sz="2400" dirty="0" smtClean="0">
                <a:effectLst/>
              </a:rPr>
              <a:t> </a:t>
            </a:r>
            <a:r>
              <a:rPr lang="el-GR" sz="2400" dirty="0" smtClean="0">
                <a:effectLst/>
              </a:rPr>
              <a:t>ή μερικής απασχόλησης.</a:t>
            </a:r>
            <a:br>
              <a:rPr lang="el-GR" sz="2400" dirty="0" smtClean="0">
                <a:effectLst/>
              </a:rPr>
            </a:br>
            <a:r>
              <a:rPr lang="el-GR" sz="2400" dirty="0" smtClean="0">
                <a:effectLst/>
              </a:rPr>
              <a:t/>
            </a:r>
            <a:br>
              <a:rPr lang="el-GR" sz="2400" dirty="0" smtClean="0">
                <a:effectLst/>
              </a:rPr>
            </a:br>
            <a:r>
              <a:rPr lang="el-GR" sz="2400" dirty="0" smtClean="0">
                <a:effectLst/>
              </a:rPr>
              <a:t/>
            </a:r>
            <a:br>
              <a:rPr lang="el-GR" sz="2400" dirty="0" smtClean="0">
                <a:effectLst/>
              </a:rPr>
            </a:br>
            <a:r>
              <a:rPr lang="el-GR" sz="2400" dirty="0" smtClean="0">
                <a:effectLst/>
              </a:rPr>
              <a:t>5. Το ποσοστό ανεργίας των γυναικών παραμένει συστηματικά υψηλότερο σε σχέση με αυτό των ανδρών, ενώ η μακροχρόνια ανεργία πλήττει περισσότερο τις γυναίκες.</a:t>
            </a:r>
            <a:r>
              <a:rPr lang="el-GR" sz="2400" dirty="0" smtClean="0"/>
              <a:t/>
            </a:r>
            <a:br>
              <a:rPr lang="el-GR" sz="2400" dirty="0" smtClean="0"/>
            </a:br>
            <a:r>
              <a:rPr lang="el-GR" sz="2800" dirty="0" smtClean="0"/>
              <a:t/>
            </a:r>
            <a:br>
              <a:rPr lang="el-GR" sz="2800" dirty="0" smtClean="0"/>
            </a:br>
            <a:endParaRPr lang="el-GR" sz="28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182" y="1643050"/>
            <a:ext cx="2828900" cy="1357322"/>
          </a:xfrm>
        </p:spPr>
        <p:txBody>
          <a:bodyPr>
            <a:noAutofit/>
          </a:bodyPr>
          <a:lstStyle/>
          <a:p>
            <a:pPr algn="r"/>
            <a:r>
              <a:rPr lang="el-GR" sz="2400" dirty="0" smtClean="0"/>
              <a:t/>
            </a:r>
            <a:br>
              <a:rPr lang="el-GR" sz="2400" dirty="0" smtClean="0"/>
            </a:br>
            <a:r>
              <a:rPr lang="el-GR" sz="2800" dirty="0" err="1" smtClean="0">
                <a:effectLst>
                  <a:outerShdw blurRad="38100" dist="38100" dir="2700000" algn="tl">
                    <a:srgbClr val="000000">
                      <a:alpha val="43137"/>
                    </a:srgbClr>
                  </a:outerShdw>
                </a:effectLst>
              </a:rPr>
              <a:t>περιεχομενα</a:t>
            </a:r>
            <a:endParaRPr lang="el-GR" sz="2800" dirty="0">
              <a:solidFill>
                <a:schemeClr val="bg2">
                  <a:lumMod val="50000"/>
                </a:schemeClr>
              </a:solidFill>
              <a:effectLst>
                <a:outerShdw blurRad="38100" dist="38100" dir="2700000" algn="tl">
                  <a:srgbClr val="000000">
                    <a:alpha val="43137"/>
                  </a:srgbClr>
                </a:outerShdw>
              </a:effectLst>
            </a:endParaRPr>
          </a:p>
        </p:txBody>
      </p:sp>
      <p:sp>
        <p:nvSpPr>
          <p:cNvPr id="6" name="Text Placeholder 5"/>
          <p:cNvSpPr>
            <a:spLocks noGrp="1"/>
          </p:cNvSpPr>
          <p:nvPr>
            <p:ph type="body" idx="1"/>
          </p:nvPr>
        </p:nvSpPr>
        <p:spPr>
          <a:xfrm>
            <a:off x="857224" y="3429000"/>
            <a:ext cx="8286776" cy="2000264"/>
          </a:xfrm>
        </p:spPr>
        <p:txBody>
          <a:bodyPr>
            <a:noAutofit/>
          </a:bodyPr>
          <a:lstStyle/>
          <a:p>
            <a:r>
              <a:rPr lang="el-GR" sz="1900" dirty="0" smtClean="0"/>
              <a:t>Δευτέρα          </a:t>
            </a:r>
            <a:r>
              <a:rPr lang="el-GR" sz="1900" b="1" dirty="0" smtClean="0"/>
              <a:t>Εισαγωγή στην οπτική του φύλου</a:t>
            </a:r>
          </a:p>
          <a:p>
            <a:r>
              <a:rPr lang="el-GR" sz="1900" b="1" dirty="0" smtClean="0"/>
              <a:t>                            Συμφιλίωση οικογενειακής και επαγγελματικής ζωής</a:t>
            </a:r>
          </a:p>
          <a:p>
            <a:r>
              <a:rPr lang="el-GR" sz="1900" dirty="0" smtClean="0"/>
              <a:t>Τρίτη                 </a:t>
            </a:r>
            <a:r>
              <a:rPr lang="el-GR" sz="1900" b="1" dirty="0" smtClean="0"/>
              <a:t>Τεχνικές επικοινωνίας </a:t>
            </a:r>
          </a:p>
          <a:p>
            <a:r>
              <a:rPr lang="el-GR" sz="1900" dirty="0" smtClean="0"/>
              <a:t>Τετάρτη </a:t>
            </a:r>
            <a:r>
              <a:rPr lang="en-US" sz="1900" dirty="0" smtClean="0"/>
              <a:t>       </a:t>
            </a:r>
            <a:r>
              <a:rPr lang="el-GR" sz="1900" b="1" dirty="0" smtClean="0"/>
              <a:t>Τεχνικές διαχείρισης χρόνου</a:t>
            </a:r>
          </a:p>
          <a:p>
            <a:r>
              <a:rPr lang="el-GR" sz="1900" dirty="0" smtClean="0"/>
              <a:t>Πέμπτη</a:t>
            </a:r>
            <a:r>
              <a:rPr lang="el-GR" sz="1900" b="1" dirty="0" smtClean="0"/>
              <a:t> </a:t>
            </a:r>
            <a:r>
              <a:rPr lang="en-US" sz="1900" b="1" dirty="0" smtClean="0"/>
              <a:t>        </a:t>
            </a:r>
            <a:r>
              <a:rPr lang="el-GR" sz="1900" b="1" dirty="0" smtClean="0"/>
              <a:t>Τεχνικές διαπραγματεύσεων </a:t>
            </a:r>
          </a:p>
          <a:p>
            <a:r>
              <a:rPr lang="el-GR" sz="1900" dirty="0" smtClean="0"/>
              <a:t>Παρασκευή    </a:t>
            </a:r>
            <a:r>
              <a:rPr lang="el-GR" sz="1900" b="1" dirty="0" smtClean="0"/>
              <a:t>Δημόσια Διαβούλευση και κοινωνικός διάλογος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714356"/>
            <a:ext cx="7498080" cy="1143000"/>
          </a:xfrm>
        </p:spPr>
        <p:txBody>
          <a:bodyPr>
            <a:normAutofit/>
          </a:bodyPr>
          <a:lstStyle/>
          <a:p>
            <a:r>
              <a:rPr lang="el-GR" sz="3600" dirty="0" smtClean="0"/>
              <a:t>6.Μισθολογικές ανισότητες</a:t>
            </a:r>
            <a:endParaRPr lang="el-GR" sz="3600" dirty="0"/>
          </a:p>
        </p:txBody>
      </p:sp>
      <p:sp>
        <p:nvSpPr>
          <p:cNvPr id="3" name="Content Placeholder 2"/>
          <p:cNvSpPr>
            <a:spLocks noGrp="1"/>
          </p:cNvSpPr>
          <p:nvPr>
            <p:ph idx="1"/>
          </p:nvPr>
        </p:nvSpPr>
        <p:spPr>
          <a:xfrm>
            <a:off x="1000100" y="1928802"/>
            <a:ext cx="7933588" cy="4319598"/>
          </a:xfrm>
        </p:spPr>
        <p:txBody>
          <a:bodyPr/>
          <a:lstStyle/>
          <a:p>
            <a:endParaRPr lang="el-GR" dirty="0" smtClean="0"/>
          </a:p>
          <a:p>
            <a:r>
              <a:rPr lang="el-GR" sz="2800" dirty="0" smtClean="0"/>
              <a:t>Σύμφωνα με το Εθνικό Κέντρο Τεκμηρίωσης (ΕΚΤ)</a:t>
            </a:r>
          </a:p>
          <a:p>
            <a:pPr>
              <a:buNone/>
            </a:pPr>
            <a:r>
              <a:rPr lang="el-GR" sz="2000" dirty="0" smtClean="0"/>
              <a:t>π.χ. παρόλο που έχει μειωθεί το </a:t>
            </a:r>
            <a:r>
              <a:rPr lang="el-GR" sz="2000" b="1" dirty="0" smtClean="0"/>
              <a:t>χάσμα στους μισθούς </a:t>
            </a:r>
            <a:r>
              <a:rPr lang="el-GR" sz="2000" dirty="0" smtClean="0"/>
              <a:t>(από 40%, τη δεκαετία του ‘60, σε λιγότερο από 20% σήμερα) εξακολουθεί να υπάρχει.</a:t>
            </a:r>
            <a:endParaRPr lang="el-GR" sz="2000" dirty="0"/>
          </a:p>
        </p:txBody>
      </p:sp>
      <p:pic>
        <p:nvPicPr>
          <p:cNvPr id="1026" name="Picture 2"/>
          <p:cNvPicPr>
            <a:picLocks noChangeAspect="1" noChangeArrowheads="1"/>
          </p:cNvPicPr>
          <p:nvPr/>
        </p:nvPicPr>
        <p:blipFill>
          <a:blip r:embed="rId2"/>
          <a:srcRect/>
          <a:stretch>
            <a:fillRect/>
          </a:stretch>
        </p:blipFill>
        <p:spPr bwMode="auto">
          <a:xfrm>
            <a:off x="4572000" y="4300355"/>
            <a:ext cx="4572000" cy="25576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IRINI\Desktop\ΙΣΟΤΗΤΑ\equal-pay.jpg"/>
          <p:cNvPicPr>
            <a:picLocks noChangeAspect="1" noChangeArrowheads="1"/>
          </p:cNvPicPr>
          <p:nvPr/>
        </p:nvPicPr>
        <p:blipFill>
          <a:blip r:embed="rId2"/>
          <a:srcRect/>
          <a:stretch>
            <a:fillRect/>
          </a:stretch>
        </p:blipFill>
        <p:spPr bwMode="auto">
          <a:xfrm>
            <a:off x="6286512" y="2876332"/>
            <a:ext cx="2526439" cy="3981668"/>
          </a:xfrm>
          <a:prstGeom prst="rect">
            <a:avLst/>
          </a:prstGeom>
          <a:noFill/>
        </p:spPr>
      </p:pic>
      <p:sp>
        <p:nvSpPr>
          <p:cNvPr id="2" name="Title 1"/>
          <p:cNvSpPr>
            <a:spLocks noGrp="1"/>
          </p:cNvSpPr>
          <p:nvPr>
            <p:ph type="title"/>
          </p:nvPr>
        </p:nvSpPr>
        <p:spPr>
          <a:xfrm>
            <a:off x="1000100" y="2285992"/>
            <a:ext cx="8143900" cy="990600"/>
          </a:xfrm>
        </p:spPr>
        <p:txBody>
          <a:bodyPr>
            <a:normAutofit fontScale="90000"/>
          </a:bodyPr>
          <a:lstStyle/>
          <a:p>
            <a:pPr algn="ctr"/>
            <a:r>
              <a:rPr lang="el-GR" dirty="0" smtClean="0"/>
              <a:t>Γιατί υπάρχουν αυτές οι μισθολογικές ανισότητες</a:t>
            </a:r>
            <a:r>
              <a:rPr lang="en-US" dirty="0" smtClean="0"/>
              <a:t>;</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642918"/>
            <a:ext cx="7498080" cy="1143000"/>
          </a:xfrm>
        </p:spPr>
        <p:txBody>
          <a:bodyPr/>
          <a:lstStyle/>
          <a:p>
            <a:r>
              <a:rPr lang="el-GR" dirty="0" smtClean="0"/>
              <a:t>εξήγηση…</a:t>
            </a:r>
            <a:endParaRPr lang="el-GR" dirty="0"/>
          </a:p>
        </p:txBody>
      </p:sp>
      <p:sp>
        <p:nvSpPr>
          <p:cNvPr id="3" name="Content Placeholder 2"/>
          <p:cNvSpPr>
            <a:spLocks noGrp="1"/>
          </p:cNvSpPr>
          <p:nvPr>
            <p:ph idx="1"/>
          </p:nvPr>
        </p:nvSpPr>
        <p:spPr/>
        <p:txBody>
          <a:bodyPr>
            <a:normAutofit/>
          </a:bodyPr>
          <a:lstStyle/>
          <a:p>
            <a:pPr>
              <a:buNone/>
            </a:pPr>
            <a:endParaRPr lang="el-GR" sz="2400" i="1" dirty="0" smtClean="0"/>
          </a:p>
          <a:p>
            <a:pPr>
              <a:buNone/>
            </a:pPr>
            <a:r>
              <a:rPr lang="el-GR" sz="2200" i="1" dirty="0" smtClean="0"/>
              <a:t>Ο βασικός περιορισμός των γυναικών για υψηλότερες αμοιβές, αλλά και γενικότερη επαγγελματική ανέλιξη και συμμετοχή σε συνδικαλιστικούς φορείς, οφείλεται στην ανάγκη να συνδυάσουν τις ευθύνες</a:t>
            </a:r>
          </a:p>
          <a:p>
            <a:pPr>
              <a:buNone/>
            </a:pPr>
            <a:endParaRPr lang="el-GR" sz="2200" i="1" dirty="0" smtClean="0"/>
          </a:p>
          <a:p>
            <a:r>
              <a:rPr lang="el-GR" sz="2200" i="1" dirty="0" smtClean="0"/>
              <a:t>της οικιακής εργασίας</a:t>
            </a:r>
          </a:p>
          <a:p>
            <a:r>
              <a:rPr lang="el-GR" sz="2200" i="1" dirty="0" smtClean="0"/>
              <a:t>της ανατροφής των παιδιών</a:t>
            </a:r>
          </a:p>
          <a:p>
            <a:r>
              <a:rPr lang="el-GR" sz="2200" i="1" dirty="0" smtClean="0"/>
              <a:t>της φροντίδας των ηλικιωμένων</a:t>
            </a:r>
          </a:p>
          <a:p>
            <a:r>
              <a:rPr lang="el-GR" sz="2200" i="1" dirty="0" smtClean="0"/>
              <a:t>και της αμειβόμενης απασχόλησης.</a:t>
            </a:r>
          </a:p>
          <a:p>
            <a:pPr>
              <a:buNone/>
            </a:pPr>
            <a:endParaRPr lang="el-GR" sz="2400" dirty="0" smtClean="0"/>
          </a:p>
          <a:p>
            <a:pPr>
              <a:buNone/>
            </a:pPr>
            <a:endParaRPr lang="el-GR"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2786050" y="357166"/>
            <a:ext cx="4357718" cy="61623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500042"/>
            <a:ext cx="7498080" cy="1143000"/>
          </a:xfrm>
        </p:spPr>
        <p:txBody>
          <a:bodyPr/>
          <a:lstStyle/>
          <a:p>
            <a:r>
              <a:rPr lang="el-GR" dirty="0" smtClean="0"/>
              <a:t>Ο.Η.Ε.</a:t>
            </a:r>
            <a:endParaRPr lang="nl-NL" dirty="0"/>
          </a:p>
        </p:txBody>
      </p:sp>
      <p:sp>
        <p:nvSpPr>
          <p:cNvPr id="3" name="Content Placeholder 2"/>
          <p:cNvSpPr>
            <a:spLocks noGrp="1"/>
          </p:cNvSpPr>
          <p:nvPr>
            <p:ph idx="1"/>
          </p:nvPr>
        </p:nvSpPr>
        <p:spPr>
          <a:xfrm>
            <a:off x="1000100" y="1447800"/>
            <a:ext cx="7933588" cy="4800600"/>
          </a:xfrm>
        </p:spPr>
        <p:txBody>
          <a:bodyPr/>
          <a:lstStyle/>
          <a:p>
            <a:endParaRPr lang="el-GR" sz="2400" dirty="0" smtClean="0"/>
          </a:p>
          <a:p>
            <a:r>
              <a:rPr lang="el-GR" sz="2400" dirty="0" smtClean="0"/>
              <a:t>οι γυναίκες κάνουν </a:t>
            </a:r>
            <a:r>
              <a:rPr lang="el-GR" sz="2400" b="1" dirty="0" smtClean="0"/>
              <a:t>τα δύο τρίτα της παγκόσμιας εργασίας</a:t>
            </a:r>
            <a:r>
              <a:rPr lang="el-GR" sz="2400" dirty="0" smtClean="0"/>
              <a:t>, εισπράττουν το </a:t>
            </a:r>
            <a:r>
              <a:rPr lang="el-GR" sz="2400" b="1" dirty="0" smtClean="0"/>
              <a:t>10% του παγκοσμίου εισοδήματος</a:t>
            </a:r>
            <a:r>
              <a:rPr lang="el-GR" sz="2400" dirty="0" smtClean="0"/>
              <a:t> και κατέχουν το </a:t>
            </a:r>
            <a:r>
              <a:rPr lang="el-GR" sz="2400" b="1" dirty="0" smtClean="0"/>
              <a:t>1% του παγκοσμίου πλούτου.</a:t>
            </a:r>
          </a:p>
          <a:p>
            <a:endParaRPr lang="el-GR" b="1" dirty="0" smtClean="0"/>
          </a:p>
          <a:p>
            <a:endParaRPr lang="nl-NL" dirty="0"/>
          </a:p>
        </p:txBody>
      </p:sp>
      <p:pic>
        <p:nvPicPr>
          <p:cNvPr id="2052" name="Picture 4"/>
          <p:cNvPicPr>
            <a:picLocks noChangeAspect="1" noChangeArrowheads="1"/>
          </p:cNvPicPr>
          <p:nvPr/>
        </p:nvPicPr>
        <p:blipFill>
          <a:blip r:embed="rId2" cstate="print"/>
          <a:srcRect/>
          <a:stretch>
            <a:fillRect/>
          </a:stretch>
        </p:blipFill>
        <p:spPr bwMode="auto">
          <a:xfrm>
            <a:off x="4714876" y="3357562"/>
            <a:ext cx="3429024" cy="29857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μισθωτή και άμισθη εργασία</a:t>
            </a:r>
            <a:endParaRPr lang="el-GR" dirty="0"/>
          </a:p>
        </p:txBody>
      </p:sp>
      <p:sp>
        <p:nvSpPr>
          <p:cNvPr id="3" name="Content Placeholder 2"/>
          <p:cNvSpPr>
            <a:spLocks noGrp="1"/>
          </p:cNvSpPr>
          <p:nvPr>
            <p:ph idx="1"/>
          </p:nvPr>
        </p:nvSpPr>
        <p:spPr>
          <a:xfrm>
            <a:off x="1435608" y="1785926"/>
            <a:ext cx="7498080" cy="4643470"/>
          </a:xfrm>
        </p:spPr>
        <p:txBody>
          <a:bodyPr>
            <a:normAutofit fontScale="70000" lnSpcReduction="20000"/>
          </a:bodyPr>
          <a:lstStyle/>
          <a:p>
            <a:r>
              <a:rPr lang="el-GR" sz="3100" dirty="0" smtClean="0"/>
              <a:t>Άμισθη οικιακή εργασία </a:t>
            </a:r>
            <a:r>
              <a:rPr lang="el-GR" sz="3100" dirty="0" smtClean="0">
                <a:sym typeface="Wingdings" pitchFamily="2" charset="2"/>
              </a:rPr>
              <a:t> </a:t>
            </a:r>
            <a:r>
              <a:rPr lang="el-GR" sz="3100" dirty="0" smtClean="0"/>
              <a:t>κατά μέσο όρο 77 ώρες την εβδομάδα!</a:t>
            </a:r>
          </a:p>
          <a:p>
            <a:pPr>
              <a:buNone/>
            </a:pPr>
            <a:endParaRPr lang="el-GR" sz="3100" dirty="0" smtClean="0"/>
          </a:p>
          <a:p>
            <a:pPr>
              <a:buNone/>
            </a:pPr>
            <a:endParaRPr lang="el-GR" sz="3100" dirty="0" smtClean="0"/>
          </a:p>
          <a:p>
            <a:pPr>
              <a:buNone/>
            </a:pPr>
            <a:r>
              <a:rPr lang="el-GR" sz="3100" dirty="0" smtClean="0"/>
              <a:t>Παρόλα αυτά, κύρια μορφή εργασίας θεωρείται μόνο </a:t>
            </a:r>
            <a:r>
              <a:rPr lang="el-GR" sz="3100" i="1" u="sng" dirty="0" smtClean="0"/>
              <a:t>η μισθωτή </a:t>
            </a:r>
            <a:r>
              <a:rPr lang="el-GR" sz="3100" dirty="0" smtClean="0"/>
              <a:t>(παραγωγική και σημαντική).</a:t>
            </a:r>
            <a:endParaRPr lang="en-US" sz="3100" dirty="0" smtClean="0"/>
          </a:p>
          <a:p>
            <a:pPr>
              <a:buNone/>
            </a:pPr>
            <a:endParaRPr lang="el-GR" sz="3100" dirty="0" smtClean="0"/>
          </a:p>
          <a:p>
            <a:pPr>
              <a:buNone/>
            </a:pPr>
            <a:endParaRPr lang="el-GR" sz="3100" dirty="0" smtClean="0"/>
          </a:p>
          <a:p>
            <a:pPr>
              <a:buNone/>
            </a:pPr>
            <a:r>
              <a:rPr lang="el-GR" sz="3100" dirty="0" smtClean="0"/>
              <a:t>Μορφές εργασίας όπως</a:t>
            </a:r>
            <a:r>
              <a:rPr lang="en-US" sz="3100" dirty="0" smtClean="0"/>
              <a:t>:</a:t>
            </a:r>
            <a:endParaRPr lang="el-GR" sz="3100" dirty="0" smtClean="0"/>
          </a:p>
          <a:p>
            <a:r>
              <a:rPr lang="el-GR" sz="3100" i="1" dirty="0" smtClean="0"/>
              <a:t>η οικιακή εργασία</a:t>
            </a:r>
          </a:p>
          <a:p>
            <a:r>
              <a:rPr lang="el-GR" sz="3100" i="1" dirty="0" smtClean="0"/>
              <a:t>η φροντίδα και η ανατροφή των παιδιών</a:t>
            </a:r>
          </a:p>
          <a:p>
            <a:r>
              <a:rPr lang="el-GR" sz="3100" i="1" dirty="0" smtClean="0"/>
              <a:t>η φροντίδα των ηλικιωμένων</a:t>
            </a:r>
          </a:p>
          <a:p>
            <a:pPr>
              <a:buNone/>
            </a:pPr>
            <a:r>
              <a:rPr lang="el-GR" sz="3100" i="1" dirty="0" smtClean="0"/>
              <a:t>α</a:t>
            </a:r>
            <a:r>
              <a:rPr lang="el-GR" sz="3100" dirty="0" smtClean="0"/>
              <a:t>παξιώνονται και θεωρούνται «κατώτερες εργασίες».</a:t>
            </a:r>
          </a:p>
          <a:p>
            <a:endParaRPr lang="el-GR" dirty="0" smtClean="0"/>
          </a:p>
          <a:p>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500042"/>
            <a:ext cx="7498080" cy="1143000"/>
          </a:xfrm>
        </p:spPr>
        <p:txBody>
          <a:bodyPr>
            <a:normAutofit fontScale="90000"/>
          </a:bodyPr>
          <a:lstStyle/>
          <a:p>
            <a:r>
              <a:rPr lang="el-GR" dirty="0" smtClean="0"/>
              <a:t>Συνέπειες υπερφόρτωσης των γυναικών</a:t>
            </a:r>
            <a:endParaRPr lang="el-GR" dirty="0"/>
          </a:p>
        </p:txBody>
      </p:sp>
      <p:sp>
        <p:nvSpPr>
          <p:cNvPr id="3" name="Content Placeholder 2"/>
          <p:cNvSpPr>
            <a:spLocks noGrp="1"/>
          </p:cNvSpPr>
          <p:nvPr>
            <p:ph idx="1"/>
          </p:nvPr>
        </p:nvSpPr>
        <p:spPr>
          <a:xfrm>
            <a:off x="1428728" y="2143116"/>
            <a:ext cx="7498080" cy="4391036"/>
          </a:xfrm>
        </p:spPr>
        <p:txBody>
          <a:bodyPr>
            <a:normAutofit/>
          </a:bodyPr>
          <a:lstStyle/>
          <a:p>
            <a:r>
              <a:rPr lang="el-GR" sz="2200" dirty="0" smtClean="0"/>
              <a:t>υψηλότερη νοσηρότητα</a:t>
            </a:r>
          </a:p>
          <a:p>
            <a:r>
              <a:rPr lang="el-GR" sz="2200" dirty="0" smtClean="0"/>
              <a:t>ως και τρεις φορές συχνότερα συμπτώματα αγχωδών ή συναισθηματικών διαταραχών</a:t>
            </a:r>
          </a:p>
          <a:p>
            <a:r>
              <a:rPr lang="el-GR" sz="2200" dirty="0" smtClean="0"/>
              <a:t>έρευνα στον ελληνικό </a:t>
            </a:r>
            <a:r>
              <a:rPr lang="el-GR" sz="2200" dirty="0" err="1" smtClean="0"/>
              <a:t>πληθυσμό</a:t>
            </a:r>
            <a:r>
              <a:rPr lang="el-GR" sz="2200" dirty="0" err="1" smtClean="0">
                <a:sym typeface="Wingdings" pitchFamily="2" charset="2"/>
              </a:rPr>
              <a:t></a:t>
            </a:r>
            <a:r>
              <a:rPr lang="el-GR" sz="2200" dirty="0" smtClean="0">
                <a:sym typeface="Wingdings" pitchFamily="2" charset="2"/>
              </a:rPr>
              <a:t> οι </a:t>
            </a:r>
            <a:r>
              <a:rPr lang="el-GR" sz="2200" dirty="0" smtClean="0"/>
              <a:t>γυναίκες δηλώνουν περισσότερα συμπτώματα άγχους, κατάθλιψης, γενικής δυσφορίας, καθώς και χειρότερη αντίληψη της προσωπικής τους γενικής υγείας.</a:t>
            </a:r>
          </a:p>
          <a:p>
            <a:r>
              <a:rPr lang="el-GR" sz="2200" dirty="0" smtClean="0"/>
              <a:t>αντιμετωπίζουν προβλήματα όταν επιφορτίζονται με τη φροντίδα των οικείων τους, ηλικιωμένων ατόμων ή πασχόντων από χρόνιες ασθένειες.</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571480"/>
            <a:ext cx="8229600" cy="1143000"/>
          </a:xfrm>
        </p:spPr>
        <p:txBody>
          <a:bodyPr>
            <a:normAutofit fontScale="90000"/>
          </a:bodyPr>
          <a:lstStyle/>
          <a:p>
            <a:r>
              <a:rPr lang="el-GR" dirty="0" smtClean="0"/>
              <a:t>Τρόποι διαιώνισης των ανισοτήτων</a:t>
            </a:r>
            <a:endParaRPr lang="nl-NL" dirty="0"/>
          </a:p>
        </p:txBody>
      </p:sp>
      <p:sp>
        <p:nvSpPr>
          <p:cNvPr id="3" name="Content Placeholder 2"/>
          <p:cNvSpPr>
            <a:spLocks noGrp="1"/>
          </p:cNvSpPr>
          <p:nvPr>
            <p:ph idx="1"/>
          </p:nvPr>
        </p:nvSpPr>
        <p:spPr>
          <a:xfrm>
            <a:off x="1000100" y="2285992"/>
            <a:ext cx="7715272" cy="3779560"/>
          </a:xfrm>
        </p:spPr>
        <p:txBody>
          <a:bodyPr>
            <a:normAutofit fontScale="40000" lnSpcReduction="20000"/>
          </a:bodyPr>
          <a:lstStyle/>
          <a:p>
            <a:pPr>
              <a:buNone/>
            </a:pPr>
            <a:endParaRPr lang="nl-NL" dirty="0" smtClean="0"/>
          </a:p>
          <a:p>
            <a:r>
              <a:rPr lang="el-GR" sz="5000" dirty="0" smtClean="0"/>
              <a:t>Η αντίληψη των πατριαρχικών κοινωνιών</a:t>
            </a:r>
          </a:p>
          <a:p>
            <a:pPr>
              <a:buNone/>
            </a:pPr>
            <a:endParaRPr lang="nl-NL" sz="5000" dirty="0" smtClean="0"/>
          </a:p>
          <a:p>
            <a:r>
              <a:rPr lang="el-GR" sz="5000" dirty="0" smtClean="0"/>
              <a:t>Το εκπαιδευτικό σύστημα με τα πρότυπα που προβάλλει</a:t>
            </a:r>
          </a:p>
          <a:p>
            <a:endParaRPr lang="nl-NL" sz="5000" dirty="0" smtClean="0"/>
          </a:p>
          <a:p>
            <a:r>
              <a:rPr lang="el-GR" sz="5000" dirty="0" smtClean="0"/>
              <a:t>Τα Μέσα Μαζικής Ενημέρωσης</a:t>
            </a:r>
          </a:p>
          <a:p>
            <a:pPr>
              <a:buNone/>
            </a:pPr>
            <a:endParaRPr lang="el-GR" sz="5000" dirty="0" smtClean="0"/>
          </a:p>
          <a:p>
            <a:r>
              <a:rPr lang="el-GR" sz="5000" dirty="0" smtClean="0"/>
              <a:t> Τα μεταδιδόμενα στις επόμενες γενιές, κι από τις ίδιες τις γυναίκες, </a:t>
            </a:r>
            <a:r>
              <a:rPr lang="el-GR" sz="5000" b="1" dirty="0" smtClean="0"/>
              <a:t>στερεότυπα και προκαταλήψεις </a:t>
            </a:r>
            <a:r>
              <a:rPr lang="el-GR" sz="5000" dirty="0" smtClean="0"/>
              <a:t>(γλώσσα, πολιτισμική/θρησκευτική παράδοση, παραμύθια, διαπαιδαγώγηση των παιδιών)</a:t>
            </a:r>
          </a:p>
          <a:p>
            <a:endParaRPr lang="el-GR" sz="4200" dirty="0" smtClean="0"/>
          </a:p>
          <a:p>
            <a:endParaRPr lang="nl-NL" sz="4200" dirty="0" smtClean="0"/>
          </a:p>
          <a:p>
            <a:endParaRPr lang="nl-N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785794"/>
            <a:ext cx="8153400" cy="5340369"/>
          </a:xfrm>
        </p:spPr>
        <p:txBody>
          <a:bodyPr>
            <a:normAutofit/>
          </a:bodyPr>
          <a:lstStyle/>
          <a:p>
            <a:pPr algn="ctr">
              <a:buNone/>
            </a:pPr>
            <a:endParaRPr lang="el-GR" dirty="0" smtClean="0"/>
          </a:p>
          <a:p>
            <a:pPr algn="ctr">
              <a:buNone/>
            </a:pPr>
            <a:endParaRPr lang="el-GR" dirty="0" smtClean="0"/>
          </a:p>
          <a:p>
            <a:pPr algn="ctr">
              <a:buNone/>
            </a:pPr>
            <a:endParaRPr lang="el-GR" dirty="0" smtClean="0"/>
          </a:p>
          <a:p>
            <a:pPr algn="ctr">
              <a:buNone/>
            </a:pPr>
            <a:r>
              <a:rPr lang="el-GR" dirty="0" smtClean="0"/>
              <a:t>ΑΣΚΗΣΗ</a:t>
            </a:r>
            <a:r>
              <a:rPr lang="en-US" dirty="0" smtClean="0"/>
              <a:t>: </a:t>
            </a:r>
            <a:r>
              <a:rPr lang="el-GR" b="1" dirty="0" smtClean="0"/>
              <a:t>Πού βρίσκομαι</a:t>
            </a:r>
          </a:p>
          <a:p>
            <a:pPr algn="ctr">
              <a:buNone/>
            </a:pPr>
            <a:endParaRPr lang="el-GR" b="1"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785794"/>
            <a:ext cx="8153400" cy="5340369"/>
          </a:xfrm>
        </p:spPr>
        <p:txBody>
          <a:bodyPr>
            <a:normAutofit/>
          </a:bodyPr>
          <a:lstStyle/>
          <a:p>
            <a:pPr algn="ctr">
              <a:buNone/>
            </a:pPr>
            <a:r>
              <a:rPr lang="el-GR" dirty="0" smtClean="0"/>
              <a:t>ΑΣΚΗΣΗ</a:t>
            </a:r>
            <a:r>
              <a:rPr lang="en-US" dirty="0" smtClean="0"/>
              <a:t>: </a:t>
            </a:r>
            <a:r>
              <a:rPr lang="el-GR" b="1" dirty="0" smtClean="0"/>
              <a:t>Πού βρίσκομαι</a:t>
            </a:r>
          </a:p>
          <a:p>
            <a:pPr algn="ctr">
              <a:buNone/>
            </a:pPr>
            <a:endParaRPr lang="el-GR" b="1" dirty="0" smtClean="0"/>
          </a:p>
          <a:p>
            <a:pPr algn="just">
              <a:buNone/>
            </a:pPr>
            <a:r>
              <a:rPr lang="el-GR" sz="2400" dirty="0" smtClean="0"/>
              <a:t>Να σημειώσει ο καθένας μια φράση για το πώς νοιώθει αυτή τη στιγμή σε σχέση με</a:t>
            </a:r>
            <a:r>
              <a:rPr lang="en-US" sz="2400" dirty="0" smtClean="0"/>
              <a:t>:</a:t>
            </a:r>
          </a:p>
          <a:p>
            <a:pPr algn="just"/>
            <a:r>
              <a:rPr lang="el-GR" sz="2200" dirty="0" smtClean="0"/>
              <a:t>τον εαυτό του</a:t>
            </a:r>
          </a:p>
          <a:p>
            <a:pPr algn="just"/>
            <a:r>
              <a:rPr lang="el-GR" sz="2200" dirty="0" smtClean="0"/>
              <a:t>την οικογένειά του</a:t>
            </a:r>
          </a:p>
          <a:p>
            <a:pPr algn="just"/>
            <a:r>
              <a:rPr lang="el-GR" sz="2200" dirty="0" smtClean="0"/>
              <a:t>το σύντροφό του</a:t>
            </a:r>
          </a:p>
          <a:p>
            <a:pPr algn="just"/>
            <a:r>
              <a:rPr lang="el-GR" sz="2200" dirty="0" smtClean="0"/>
              <a:t>τους φίλους του</a:t>
            </a:r>
          </a:p>
          <a:p>
            <a:pPr algn="just"/>
            <a:r>
              <a:rPr lang="el-GR" sz="2200" dirty="0" smtClean="0"/>
              <a:t>τη δουλειά του</a:t>
            </a:r>
          </a:p>
          <a:p>
            <a:pPr algn="just"/>
            <a:r>
              <a:rPr lang="el-GR" sz="2200" dirty="0" smtClean="0"/>
              <a:t>την υγεία και τη σωματική του κατάσταση</a:t>
            </a:r>
          </a:p>
          <a:p>
            <a:pPr algn="just"/>
            <a:r>
              <a:rPr lang="el-GR" sz="2200" dirty="0" smtClean="0"/>
              <a:t>τον ελεύθερο χρόνο του</a:t>
            </a:r>
            <a:endParaRPr lang="el-GR" sz="2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pPr>
              <a:buNone/>
            </a:pPr>
            <a:r>
              <a:rPr lang="el-GR" dirty="0" smtClean="0"/>
              <a:t>            </a:t>
            </a:r>
          </a:p>
          <a:p>
            <a:pPr>
              <a:buNone/>
            </a:pPr>
            <a:r>
              <a:rPr lang="el-GR" dirty="0" smtClean="0"/>
              <a:t>            Εισαγωγή στην οπτική του φύλου…</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71612"/>
            <a:ext cx="9144000" cy="1571636"/>
          </a:xfrm>
        </p:spPr>
        <p:txBody>
          <a:bodyPr>
            <a:normAutofit/>
          </a:bodyPr>
          <a:lstStyle/>
          <a:p>
            <a:pPr algn="ctr"/>
            <a:r>
              <a:rPr lang="el-GR" sz="3900" dirty="0" err="1" smtClean="0"/>
              <a:t>Στερεοτυπα</a:t>
            </a:r>
            <a:r>
              <a:rPr lang="el-GR" sz="3900" dirty="0" smtClean="0"/>
              <a:t> &amp; </a:t>
            </a:r>
            <a:r>
              <a:rPr lang="el-GR" sz="3900" dirty="0" err="1" smtClean="0"/>
              <a:t>Προκαταληψεισ</a:t>
            </a:r>
            <a:endParaRPr lang="el-GR" sz="3900" dirty="0">
              <a:solidFill>
                <a:schemeClr val="tx2"/>
              </a:solidFill>
            </a:endParaRPr>
          </a:p>
        </p:txBody>
      </p:sp>
      <p:pic>
        <p:nvPicPr>
          <p:cNvPr id="67586" name="Picture 2"/>
          <p:cNvPicPr>
            <a:picLocks noChangeAspect="1" noChangeArrowheads="1"/>
          </p:cNvPicPr>
          <p:nvPr/>
        </p:nvPicPr>
        <p:blipFill>
          <a:blip r:embed="rId2"/>
          <a:srcRect/>
          <a:stretch>
            <a:fillRect/>
          </a:stretch>
        </p:blipFill>
        <p:spPr bwMode="auto">
          <a:xfrm>
            <a:off x="3643306" y="3857628"/>
            <a:ext cx="4722008" cy="2428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500042"/>
            <a:ext cx="7755252" cy="1051560"/>
          </a:xfrm>
        </p:spPr>
        <p:txBody>
          <a:bodyPr>
            <a:normAutofit/>
          </a:bodyPr>
          <a:lstStyle/>
          <a:p>
            <a:r>
              <a:rPr lang="el-GR" dirty="0" smtClean="0"/>
              <a:t>Στερεότυπα και Προκαταλήψεις</a:t>
            </a:r>
            <a:endParaRPr lang="el-GR" dirty="0"/>
          </a:p>
        </p:txBody>
      </p:sp>
      <p:sp>
        <p:nvSpPr>
          <p:cNvPr id="3" name="Content Placeholder 2"/>
          <p:cNvSpPr>
            <a:spLocks noGrp="1"/>
          </p:cNvSpPr>
          <p:nvPr>
            <p:ph idx="1"/>
          </p:nvPr>
        </p:nvSpPr>
        <p:spPr>
          <a:xfrm>
            <a:off x="1000100" y="1643050"/>
            <a:ext cx="7683814" cy="4187952"/>
          </a:xfrm>
        </p:spPr>
        <p:txBody>
          <a:bodyPr>
            <a:normAutofit/>
          </a:bodyPr>
          <a:lstStyle/>
          <a:p>
            <a:endParaRPr lang="el-GR" dirty="0" smtClean="0"/>
          </a:p>
          <a:p>
            <a:r>
              <a:rPr lang="el-GR" sz="2400" dirty="0" smtClean="0"/>
              <a:t>Στερεότυπα </a:t>
            </a:r>
            <a:r>
              <a:rPr lang="el-GR" sz="2400" dirty="0" smtClean="0">
                <a:sym typeface="Wingdings" pitchFamily="2" charset="2"/>
              </a:rPr>
              <a:t> πεποιθήσεις (το γνωστικό σημείο των στάσεων)</a:t>
            </a:r>
          </a:p>
          <a:p>
            <a:pPr>
              <a:buNone/>
            </a:pPr>
            <a:endParaRPr lang="el-GR" sz="2400" dirty="0" smtClean="0">
              <a:sym typeface="Wingdings" pitchFamily="2" charset="2"/>
            </a:endParaRPr>
          </a:p>
          <a:p>
            <a:r>
              <a:rPr lang="el-GR" sz="2400" dirty="0" smtClean="0">
                <a:sym typeface="Wingdings" pitchFamily="2" charset="2"/>
              </a:rPr>
              <a:t>Προκατάληψη  μια αρνητική στάση απέναντι στα μέλη μιας ομάδας</a:t>
            </a:r>
          </a:p>
          <a:p>
            <a:endParaRPr lang="el-GR" sz="2400" dirty="0" smtClean="0">
              <a:sym typeface="Wingdings" pitchFamily="2" charset="2"/>
            </a:endParaRPr>
          </a:p>
          <a:p>
            <a:r>
              <a:rPr lang="el-GR" sz="2400" dirty="0" smtClean="0">
                <a:sym typeface="Wingdings" pitchFamily="2" charset="2"/>
              </a:rPr>
              <a:t>Σεξισμός= η προκατάληψη και οι διακρίσεις σε βάρος των γυναικών, βάσει του φύλου.</a:t>
            </a:r>
            <a:endParaRPr lang="el-GR"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500042"/>
            <a:ext cx="7755252" cy="1051560"/>
          </a:xfrm>
        </p:spPr>
        <p:txBody>
          <a:bodyPr>
            <a:normAutofit/>
          </a:bodyPr>
          <a:lstStyle/>
          <a:p>
            <a:r>
              <a:rPr lang="el-GR" dirty="0" smtClean="0"/>
              <a:t>Στερεότυπα</a:t>
            </a:r>
            <a:endParaRPr lang="el-GR" dirty="0"/>
          </a:p>
        </p:txBody>
      </p:sp>
      <p:sp>
        <p:nvSpPr>
          <p:cNvPr id="3" name="Content Placeholder 2"/>
          <p:cNvSpPr>
            <a:spLocks noGrp="1"/>
          </p:cNvSpPr>
          <p:nvPr>
            <p:ph idx="1"/>
          </p:nvPr>
        </p:nvSpPr>
        <p:spPr>
          <a:xfrm>
            <a:off x="1000100" y="1714488"/>
            <a:ext cx="7683814" cy="4714908"/>
          </a:xfrm>
        </p:spPr>
        <p:txBody>
          <a:bodyPr>
            <a:normAutofit/>
          </a:bodyPr>
          <a:lstStyle/>
          <a:p>
            <a:r>
              <a:rPr lang="el-GR" sz="2400" dirty="0" smtClean="0"/>
              <a:t>αντιπροσωπεύουν μια υπεραπλουστευμένη άποψη, μια προκατειλημμένη τοποθέτηση ή μια επιπόλαια κρίση</a:t>
            </a:r>
            <a:endParaRPr lang="en-US" sz="2400" dirty="0" smtClean="0"/>
          </a:p>
          <a:p>
            <a:endParaRPr lang="en-US" sz="2400" dirty="0" smtClean="0"/>
          </a:p>
          <a:p>
            <a:r>
              <a:rPr lang="el-GR" sz="2400" dirty="0" smtClean="0"/>
              <a:t>η δημιουργία τους σχετίζεται με </a:t>
            </a:r>
            <a:r>
              <a:rPr lang="el-GR" sz="2400" u="sng" dirty="0" smtClean="0"/>
              <a:t>το φαινόμενο της υπερβολικής γενίκευσης</a:t>
            </a:r>
            <a:r>
              <a:rPr lang="el-GR" sz="2400" dirty="0" smtClean="0"/>
              <a:t>: </a:t>
            </a:r>
            <a:r>
              <a:rPr lang="el-GR" sz="2400" i="1" dirty="0" smtClean="0"/>
              <a:t>όλα τα μέλη μιας ομάδας αναμένονται να είναι ίδια και να ενεργούν με τον ίδιο τρόπο, να μοιράζονται τα ίδια χαρακτηριστικά.</a:t>
            </a:r>
            <a:endParaRPr lang="el-GR" sz="2400" i="1" dirty="0" smtClean="0">
              <a:sym typeface="Wingdings" pitchFamily="2" charset="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428604"/>
            <a:ext cx="7724772" cy="990600"/>
          </a:xfrm>
        </p:spPr>
        <p:txBody>
          <a:bodyPr/>
          <a:lstStyle/>
          <a:p>
            <a:r>
              <a:rPr lang="el-GR" dirty="0" err="1" smtClean="0"/>
              <a:t>έμφυλα</a:t>
            </a:r>
            <a:r>
              <a:rPr lang="el-GR" dirty="0" smtClean="0"/>
              <a:t> στερεότυπα</a:t>
            </a:r>
            <a:endParaRPr lang="el-GR" dirty="0"/>
          </a:p>
        </p:txBody>
      </p:sp>
      <p:sp>
        <p:nvSpPr>
          <p:cNvPr id="3" name="Content Placeholder 2"/>
          <p:cNvSpPr>
            <a:spLocks noGrp="1"/>
          </p:cNvSpPr>
          <p:nvPr>
            <p:ph idx="1"/>
          </p:nvPr>
        </p:nvSpPr>
        <p:spPr/>
        <p:txBody>
          <a:bodyPr/>
          <a:lstStyle/>
          <a:p>
            <a:endParaRPr lang="en-US" dirty="0" smtClean="0"/>
          </a:p>
          <a:p>
            <a:pPr>
              <a:buNone/>
            </a:pPr>
            <a:r>
              <a:rPr lang="el-GR" sz="2400" dirty="0" smtClean="0"/>
              <a:t>περιλαμβάνουν ένα σύνολο πεποιθήσεων για τα χαρακτηριστικά που πρέπει να έχουν οι άνδρες και οι γυναίκες και επίσης για το πώς πρέπει να είναι ο άνδρας και η γυναίκα.</a:t>
            </a:r>
            <a:endParaRPr lang="el-GR" sz="2400" dirty="0"/>
          </a:p>
        </p:txBody>
      </p:sp>
      <p:pic>
        <p:nvPicPr>
          <p:cNvPr id="4" name="Picture 2" descr="C:\Users\IRINI\Desktop\ΙΣΟΤΗΤΑ\vaw7_high-ceb3cf85cebdceb1ceafcebaceb5cf82.jpe"/>
          <p:cNvPicPr>
            <a:picLocks noChangeAspect="1" noChangeArrowheads="1"/>
          </p:cNvPicPr>
          <p:nvPr/>
        </p:nvPicPr>
        <p:blipFill>
          <a:blip r:embed="rId2"/>
          <a:srcRect/>
          <a:stretch>
            <a:fillRect/>
          </a:stretch>
        </p:blipFill>
        <p:spPr bwMode="auto">
          <a:xfrm>
            <a:off x="4829766" y="4000504"/>
            <a:ext cx="3814200" cy="285749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8" name="Picture 6" descr="http://cdn.elsevier.com/assets/image/0018/148023/Brain-gender-slide.jpg"/>
          <p:cNvPicPr>
            <a:picLocks noChangeAspect="1" noChangeArrowheads="1"/>
          </p:cNvPicPr>
          <p:nvPr/>
        </p:nvPicPr>
        <p:blipFill>
          <a:blip r:embed="rId2"/>
          <a:srcRect/>
          <a:stretch>
            <a:fillRect/>
          </a:stretch>
        </p:blipFill>
        <p:spPr bwMode="auto">
          <a:xfrm>
            <a:off x="0" y="1428750"/>
            <a:ext cx="9144000" cy="54292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9388" y="2571744"/>
            <a:ext cx="2212848" cy="1214446"/>
          </a:xfrm>
        </p:spPr>
        <p:txBody>
          <a:bodyPr>
            <a:normAutofit/>
          </a:bodyPr>
          <a:lstStyle/>
          <a:p>
            <a:pPr algn="ctr"/>
            <a:r>
              <a:rPr lang="el-GR" dirty="0" smtClean="0">
                <a:solidFill>
                  <a:schemeClr val="tx2"/>
                </a:solidFill>
              </a:rPr>
              <a:t>Μεγαλώνοντας σαν κορίτσι έμαθα...</a:t>
            </a:r>
            <a:endParaRPr lang="nl-NL" dirty="0">
              <a:solidFill>
                <a:schemeClr val="tx2"/>
              </a:solidFill>
            </a:endParaRPr>
          </a:p>
        </p:txBody>
      </p:sp>
      <p:graphicFrame>
        <p:nvGraphicFramePr>
          <p:cNvPr id="7" name="Picture Placeholder 6"/>
          <p:cNvGraphicFramePr>
            <a:graphicFrameLocks noGrp="1"/>
          </p:cNvGraphicFramePr>
          <p:nvPr>
            <p:ph type="pic" idx="1"/>
          </p:nvPr>
        </p:nvGraphicFramePr>
        <p:xfrm>
          <a:off x="571472" y="1000108"/>
          <a:ext cx="5214974" cy="4786346"/>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cstate="print"/>
          <a:srcRect/>
          <a:stretch>
            <a:fillRect/>
          </a:stretch>
        </p:blipFill>
        <p:spPr bwMode="auto">
          <a:xfrm>
            <a:off x="7929586" y="5974790"/>
            <a:ext cx="1214414" cy="883210"/>
          </a:xfrm>
          <a:prstGeom prst="rect">
            <a:avLst/>
          </a:prstGeom>
          <a:noFill/>
          <a:ln w="9525">
            <a:noFill/>
            <a:miter lim="800000"/>
            <a:headEnd/>
            <a:tailEnd/>
          </a:ln>
        </p:spPr>
      </p:pic>
      <p:sp>
        <p:nvSpPr>
          <p:cNvPr id="5" name="TextBox 4"/>
          <p:cNvSpPr txBox="1"/>
          <p:nvPr/>
        </p:nvSpPr>
        <p:spPr>
          <a:xfrm>
            <a:off x="5857884" y="6488668"/>
            <a:ext cx="2071702" cy="369332"/>
          </a:xfrm>
          <a:prstGeom prst="rect">
            <a:avLst/>
          </a:prstGeom>
          <a:noFill/>
        </p:spPr>
        <p:txBody>
          <a:bodyPr wrap="square" rtlCol="0">
            <a:spAutoFit/>
          </a:bodyPr>
          <a:lstStyle/>
          <a:p>
            <a:r>
              <a:rPr lang="el-GR" dirty="0" smtClean="0">
                <a:solidFill>
                  <a:srgbClr val="FF0000"/>
                </a:solidFill>
              </a:rPr>
              <a:t>         </a:t>
            </a:r>
            <a:r>
              <a:rPr lang="el-GR" dirty="0" smtClean="0">
                <a:solidFill>
                  <a:srgbClr val="C00000"/>
                </a:solidFill>
              </a:rPr>
              <a:t>Έρευνα</a:t>
            </a:r>
            <a:r>
              <a:rPr lang="en-US" dirty="0" smtClean="0">
                <a:solidFill>
                  <a:srgbClr val="C00000"/>
                </a:solidFill>
              </a:rPr>
              <a:t>: </a:t>
            </a:r>
            <a:r>
              <a:rPr lang="el-GR" dirty="0" smtClean="0">
                <a:solidFill>
                  <a:srgbClr val="C00000"/>
                </a:solidFill>
              </a:rPr>
              <a:t>2004</a:t>
            </a:r>
            <a:endParaRPr lang="nl-NL" dirty="0">
              <a:solidFill>
                <a:srgbClr val="C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636" y="2786058"/>
            <a:ext cx="2536728" cy="894682"/>
          </a:xfrm>
        </p:spPr>
        <p:txBody>
          <a:bodyPr/>
          <a:lstStyle/>
          <a:p>
            <a:pPr algn="ctr"/>
            <a:r>
              <a:rPr lang="el-GR" dirty="0" smtClean="0">
                <a:solidFill>
                  <a:schemeClr val="tx2"/>
                </a:solidFill>
              </a:rPr>
              <a:t>Μεγαλώνοντας σαν αγόρι έμαθα...</a:t>
            </a:r>
            <a:endParaRPr lang="nl-NL" dirty="0">
              <a:solidFill>
                <a:schemeClr val="tx2"/>
              </a:solidFill>
            </a:endParaRPr>
          </a:p>
        </p:txBody>
      </p:sp>
      <p:graphicFrame>
        <p:nvGraphicFramePr>
          <p:cNvPr id="5" name="Picture Placeholder 4"/>
          <p:cNvGraphicFramePr>
            <a:graphicFrameLocks noGrp="1"/>
          </p:cNvGraphicFramePr>
          <p:nvPr>
            <p:ph type="pic" idx="1"/>
          </p:nvPr>
        </p:nvGraphicFramePr>
        <p:xfrm>
          <a:off x="428596" y="1000108"/>
          <a:ext cx="5214974" cy="471490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2"/>
          <p:cNvPicPr>
            <a:picLocks noChangeAspect="1" noChangeArrowheads="1"/>
          </p:cNvPicPr>
          <p:nvPr/>
        </p:nvPicPr>
        <p:blipFill>
          <a:blip r:embed="rId3" cstate="print"/>
          <a:srcRect/>
          <a:stretch>
            <a:fillRect/>
          </a:stretch>
        </p:blipFill>
        <p:spPr bwMode="auto">
          <a:xfrm>
            <a:off x="7929586" y="5974790"/>
            <a:ext cx="1214414" cy="883210"/>
          </a:xfrm>
          <a:prstGeom prst="rect">
            <a:avLst/>
          </a:prstGeom>
          <a:noFill/>
          <a:ln w="9525">
            <a:noFill/>
            <a:miter lim="800000"/>
            <a:headEnd/>
            <a:tailEnd/>
          </a:ln>
        </p:spPr>
      </p:pic>
      <p:sp>
        <p:nvSpPr>
          <p:cNvPr id="6" name="Rectangle 5"/>
          <p:cNvSpPr/>
          <p:nvPr/>
        </p:nvSpPr>
        <p:spPr>
          <a:xfrm>
            <a:off x="6429388" y="6488668"/>
            <a:ext cx="1517018" cy="369332"/>
          </a:xfrm>
          <a:prstGeom prst="rect">
            <a:avLst/>
          </a:prstGeom>
        </p:spPr>
        <p:txBody>
          <a:bodyPr wrap="none">
            <a:spAutoFit/>
          </a:bodyPr>
          <a:lstStyle/>
          <a:p>
            <a:r>
              <a:rPr lang="el-GR" dirty="0" smtClean="0">
                <a:solidFill>
                  <a:srgbClr val="C00000"/>
                </a:solidFill>
              </a:rPr>
              <a:t>Έρευνα</a:t>
            </a:r>
            <a:r>
              <a:rPr lang="en-US" dirty="0" smtClean="0">
                <a:solidFill>
                  <a:srgbClr val="C00000"/>
                </a:solidFill>
              </a:rPr>
              <a:t>: </a:t>
            </a:r>
            <a:r>
              <a:rPr lang="el-GR" dirty="0" smtClean="0">
                <a:solidFill>
                  <a:srgbClr val="C00000"/>
                </a:solidFill>
              </a:rPr>
              <a:t>2004</a:t>
            </a:r>
            <a:endParaRPr lang="nl-NL" dirty="0">
              <a:solidFill>
                <a:srgbClr val="C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άλλες έρευνες…</a:t>
            </a:r>
            <a:endParaRPr lang="el-GR" dirty="0"/>
          </a:p>
        </p:txBody>
      </p:sp>
      <p:sp>
        <p:nvSpPr>
          <p:cNvPr id="6" name="Subtitle 5"/>
          <p:cNvSpPr>
            <a:spLocks noGrp="1"/>
          </p:cNvSpPr>
          <p:nvPr>
            <p:ph idx="1"/>
          </p:nvPr>
        </p:nvSpPr>
        <p:spPr>
          <a:xfrm>
            <a:off x="1435608" y="1643050"/>
            <a:ext cx="7498080" cy="4605350"/>
          </a:xfrm>
        </p:spPr>
        <p:txBody>
          <a:bodyPr>
            <a:noAutofit/>
          </a:bodyPr>
          <a:lstStyle/>
          <a:p>
            <a:r>
              <a:rPr lang="el-GR" sz="2200" dirty="0" smtClean="0"/>
              <a:t>τα περισσότερα από τα χαρακτηριστικά που αποδίδονται στο ανδρικό στερεότυπο αξιολογούνται ως θετικά συχνότερα από τα γυναικεία χαρακτηριστικά. </a:t>
            </a:r>
          </a:p>
          <a:p>
            <a:endParaRPr lang="el-GR" sz="2200" dirty="0" smtClean="0"/>
          </a:p>
          <a:p>
            <a:r>
              <a:rPr lang="el-GR" sz="2200" dirty="0" smtClean="0"/>
              <a:t>το σύνολο των χαρακτηριστικών που αξιολογούνται θετικά για την επαγγελματική ανέλιξη συνεπάγονται </a:t>
            </a:r>
            <a:r>
              <a:rPr lang="el-GR" sz="2200" i="1" u="sng" dirty="0" smtClean="0"/>
              <a:t>επιβολή, ορθολογισμό και ικανότητα</a:t>
            </a:r>
            <a:r>
              <a:rPr lang="el-GR" sz="2200" dirty="0" smtClean="0"/>
              <a:t>, ενώ τα αντίστοιχα θετικά χαρακτηριστικά των γυναικών φανερώνουν </a:t>
            </a:r>
            <a:r>
              <a:rPr lang="el-GR" sz="2200" i="1" u="sng" dirty="0" smtClean="0"/>
              <a:t>αγάπη, στοργή και συναισθηματισμό</a:t>
            </a:r>
            <a:r>
              <a:rPr lang="el-GR" sz="2200" i="1" dirty="0" smtClean="0"/>
              <a:t>.</a:t>
            </a:r>
            <a:endParaRPr lang="el-GR" sz="2200" i="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άλλες έρευνες…</a:t>
            </a:r>
            <a:endParaRPr lang="el-GR" dirty="0"/>
          </a:p>
        </p:txBody>
      </p:sp>
      <p:sp>
        <p:nvSpPr>
          <p:cNvPr id="6" name="Subtitle 5"/>
          <p:cNvSpPr>
            <a:spLocks noGrp="1"/>
          </p:cNvSpPr>
          <p:nvPr>
            <p:ph idx="1"/>
          </p:nvPr>
        </p:nvSpPr>
        <p:spPr>
          <a:xfrm>
            <a:off x="1435608" y="1643050"/>
            <a:ext cx="7498080" cy="4605350"/>
          </a:xfrm>
        </p:spPr>
        <p:txBody>
          <a:bodyPr>
            <a:noAutofit/>
          </a:bodyPr>
          <a:lstStyle/>
          <a:p>
            <a:r>
              <a:rPr lang="el-GR" sz="2200" dirty="0" smtClean="0"/>
              <a:t>τόσο τα θετικά όσο και τα αρνητικά χαρακτηριστικά προσωπικότητας που εμπεριέχονται στο στερεότυπο του κάθε φύλου έχουν ενσωματωθεί στην αντίληψη του εαυτού τόσο των γυναικών όσο και των αντρών.</a:t>
            </a:r>
          </a:p>
          <a:p>
            <a:endParaRPr lang="el-GR" sz="2200" dirty="0" smtClean="0"/>
          </a:p>
          <a:p>
            <a:r>
              <a:rPr lang="el-GR" sz="2200" dirty="0" smtClean="0"/>
              <a:t> τέλος τα στερεότυπα των φύλων, παρά τις όποιες εξελίξεις έχουν σημειωθεί στην κοινωνική θέση της γυναίκας, </a:t>
            </a:r>
            <a:r>
              <a:rPr lang="el-GR" sz="2200" b="1" dirty="0" smtClean="0"/>
              <a:t>εξακολουθούν να επικρατούν</a:t>
            </a:r>
            <a:r>
              <a:rPr lang="el-GR" sz="2200" dirty="0" smtClean="0"/>
              <a:t> ανεξάρτητα από την ηλικία, το θρήσκευμα, το φύλο, την οικογενειακή κατάσταση και το μορφωτικό επίπεδο των ατόμων.</a:t>
            </a:r>
            <a:endParaRPr lang="el-GR" sz="2200" i="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500042"/>
            <a:ext cx="7724772" cy="990600"/>
          </a:xfrm>
        </p:spPr>
        <p:txBody>
          <a:bodyPr>
            <a:normAutofit fontScale="90000"/>
          </a:bodyPr>
          <a:lstStyle/>
          <a:p>
            <a:r>
              <a:rPr lang="el-GR" dirty="0" smtClean="0"/>
              <a:t>τελικά… οι ανισότητες ο</a:t>
            </a:r>
            <a:r>
              <a:rPr lang="el-GR" sz="4400" dirty="0" smtClean="0"/>
              <a:t>φείλονται</a:t>
            </a:r>
            <a:r>
              <a:rPr lang="en-US" sz="4400" dirty="0" smtClean="0"/>
              <a:t>:</a:t>
            </a:r>
            <a:endParaRPr lang="el-GR" dirty="0"/>
          </a:p>
        </p:txBody>
      </p:sp>
      <p:sp>
        <p:nvSpPr>
          <p:cNvPr id="3" name="Content Placeholder 2"/>
          <p:cNvSpPr>
            <a:spLocks noGrp="1"/>
          </p:cNvSpPr>
          <p:nvPr>
            <p:ph idx="1"/>
          </p:nvPr>
        </p:nvSpPr>
        <p:spPr>
          <a:xfrm>
            <a:off x="1000100" y="2143116"/>
            <a:ext cx="7765948" cy="4214842"/>
          </a:xfrm>
        </p:spPr>
        <p:txBody>
          <a:bodyPr>
            <a:normAutofit fontScale="92500"/>
          </a:bodyPr>
          <a:lstStyle/>
          <a:p>
            <a:r>
              <a:rPr lang="el-GR" sz="2400" dirty="0" smtClean="0"/>
              <a:t>ελάχιστα σε βιολογικές διαφορές των δύο φύλων</a:t>
            </a:r>
          </a:p>
          <a:p>
            <a:pPr>
              <a:buNone/>
            </a:pPr>
            <a:endParaRPr lang="el-GR" sz="2400" dirty="0" smtClean="0"/>
          </a:p>
          <a:p>
            <a:r>
              <a:rPr lang="el-GR" sz="2400" dirty="0" smtClean="0"/>
              <a:t>αντίθετα πρόκειται για ένα </a:t>
            </a:r>
            <a:r>
              <a:rPr lang="el-GR" sz="2400" dirty="0" err="1" smtClean="0"/>
              <a:t>κοινωνικο</a:t>
            </a:r>
            <a:r>
              <a:rPr lang="el-GR" sz="2400" dirty="0" smtClean="0"/>
              <a:t>-πολιτισμικό δημιούργημα που διαιωνίζει και αναπαράγει τις στερεότυπες κοινωνικές αντιλήψεις για τα δύο φύλα μέσω της διαδικασίας της κοινωνικοποίησης των ατόμων.</a:t>
            </a:r>
          </a:p>
          <a:p>
            <a:endParaRPr lang="el-GR" sz="2400" dirty="0" smtClean="0"/>
          </a:p>
          <a:p>
            <a:pPr>
              <a:buNone/>
            </a:pPr>
            <a:r>
              <a:rPr lang="el-GR" sz="2400" b="1" i="1" dirty="0" smtClean="0"/>
              <a:t>Η καταπολέμηση των </a:t>
            </a:r>
            <a:r>
              <a:rPr lang="el-GR" sz="2400" b="1" i="1" dirty="0" err="1" smtClean="0"/>
              <a:t>έμφυλων</a:t>
            </a:r>
            <a:r>
              <a:rPr lang="el-GR" sz="2400" b="1" i="1" dirty="0" smtClean="0"/>
              <a:t> στερεοτύπων σημαίνει, </a:t>
            </a:r>
            <a:r>
              <a:rPr lang="el-GR" sz="2400" dirty="0" smtClean="0"/>
              <a:t>ως εκ τούτου, </a:t>
            </a:r>
            <a:r>
              <a:rPr lang="el-GR" sz="2400" b="1" i="1" dirty="0" smtClean="0"/>
              <a:t>την αντιμετώπιση της ριζικής αιτίας των συνεχιζόμενων διαφορών μεταξύ των φύλων στην αγορά εργασίας.</a:t>
            </a:r>
            <a:endParaRPr lang="el-GR" sz="2400" b="1"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28926" y="2643182"/>
            <a:ext cx="928694" cy="400110"/>
          </a:xfrm>
          <a:prstGeom prst="rect">
            <a:avLst/>
          </a:prstGeom>
          <a:noFill/>
        </p:spPr>
        <p:txBody>
          <a:bodyPr wrap="square" rtlCol="0">
            <a:spAutoFit/>
          </a:bodyPr>
          <a:lstStyle/>
          <a:p>
            <a:r>
              <a:rPr lang="el-GR" sz="2000" dirty="0" smtClean="0"/>
              <a:t>φύλο</a:t>
            </a:r>
            <a:endParaRPr lang="el-GR" sz="2000" dirty="0"/>
          </a:p>
        </p:txBody>
      </p:sp>
      <p:sp>
        <p:nvSpPr>
          <p:cNvPr id="6" name="TextBox 5"/>
          <p:cNvSpPr txBox="1"/>
          <p:nvPr/>
        </p:nvSpPr>
        <p:spPr>
          <a:xfrm>
            <a:off x="4357686" y="2214554"/>
            <a:ext cx="2500330" cy="707886"/>
          </a:xfrm>
          <a:prstGeom prst="rect">
            <a:avLst/>
          </a:prstGeom>
          <a:noFill/>
        </p:spPr>
        <p:txBody>
          <a:bodyPr wrap="square" rtlCol="0">
            <a:spAutoFit/>
          </a:bodyPr>
          <a:lstStyle/>
          <a:p>
            <a:pPr algn="ctr"/>
            <a:r>
              <a:rPr lang="el-GR" sz="2000" dirty="0" smtClean="0"/>
              <a:t>Βιολογικό</a:t>
            </a:r>
            <a:endParaRPr lang="en-US" sz="2000" dirty="0" smtClean="0"/>
          </a:p>
          <a:p>
            <a:pPr algn="ctr"/>
            <a:r>
              <a:rPr lang="el-GR" sz="2000" dirty="0" smtClean="0"/>
              <a:t>(</a:t>
            </a:r>
            <a:r>
              <a:rPr lang="en-US" sz="2000" dirty="0" smtClean="0"/>
              <a:t>sex</a:t>
            </a:r>
            <a:r>
              <a:rPr lang="el-GR" sz="2000" dirty="0" smtClean="0"/>
              <a:t>)</a:t>
            </a:r>
            <a:endParaRPr lang="el-GR" sz="2000" dirty="0"/>
          </a:p>
        </p:txBody>
      </p:sp>
      <p:sp>
        <p:nvSpPr>
          <p:cNvPr id="7" name="TextBox 6"/>
          <p:cNvSpPr txBox="1"/>
          <p:nvPr/>
        </p:nvSpPr>
        <p:spPr>
          <a:xfrm>
            <a:off x="4214810" y="3214686"/>
            <a:ext cx="2928958" cy="707886"/>
          </a:xfrm>
          <a:prstGeom prst="rect">
            <a:avLst/>
          </a:prstGeom>
          <a:noFill/>
        </p:spPr>
        <p:txBody>
          <a:bodyPr wrap="square" rtlCol="0">
            <a:spAutoFit/>
          </a:bodyPr>
          <a:lstStyle/>
          <a:p>
            <a:pPr algn="ctr"/>
            <a:r>
              <a:rPr lang="el-GR" sz="2000" dirty="0" smtClean="0"/>
              <a:t>Κοινωνικό</a:t>
            </a:r>
            <a:endParaRPr lang="en-US" sz="2000" dirty="0" smtClean="0"/>
          </a:p>
          <a:p>
            <a:pPr algn="ctr"/>
            <a:r>
              <a:rPr lang="el-GR" sz="2000" dirty="0" smtClean="0"/>
              <a:t>(</a:t>
            </a:r>
            <a:r>
              <a:rPr lang="en-US" sz="2000" dirty="0" smtClean="0"/>
              <a:t>gender</a:t>
            </a:r>
            <a:r>
              <a:rPr lang="el-GR" sz="2000" dirty="0" smtClean="0"/>
              <a:t>)</a:t>
            </a:r>
            <a:endParaRPr lang="el-GR" sz="2000" dirty="0"/>
          </a:p>
        </p:txBody>
      </p:sp>
      <p:cxnSp>
        <p:nvCxnSpPr>
          <p:cNvPr id="11" name="Straight Arrow Connector 10"/>
          <p:cNvCxnSpPr/>
          <p:nvPr/>
        </p:nvCxnSpPr>
        <p:spPr>
          <a:xfrm flipV="1">
            <a:off x="3929058" y="2500306"/>
            <a:ext cx="85725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929058" y="3071810"/>
            <a:ext cx="85725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42976" y="4857760"/>
            <a:ext cx="7215238" cy="1046440"/>
          </a:xfrm>
          <a:prstGeom prst="rect">
            <a:avLst/>
          </a:prstGeom>
          <a:noFill/>
        </p:spPr>
        <p:txBody>
          <a:bodyPr wrap="square" rtlCol="0">
            <a:spAutoFit/>
          </a:bodyPr>
          <a:lstStyle/>
          <a:p>
            <a:pPr>
              <a:buNone/>
            </a:pPr>
            <a:r>
              <a:rPr lang="el-GR" sz="2200" b="1" dirty="0" smtClean="0"/>
              <a:t>Βιολογικό φύλο</a:t>
            </a:r>
          </a:p>
          <a:p>
            <a:r>
              <a:rPr lang="el-GR" sz="2000" dirty="0" smtClean="0"/>
              <a:t>αναφέρεται στις βιολογικές διαφορές μεταξύ ανδρών και γυναικών, οι οποίες είναι παντού ίδιες και δεν αλλάζουν. </a:t>
            </a:r>
          </a:p>
        </p:txBody>
      </p:sp>
      <p:sp>
        <p:nvSpPr>
          <p:cNvPr id="16" name="Title 15"/>
          <p:cNvSpPr>
            <a:spLocks noGrp="1"/>
          </p:cNvSpPr>
          <p:nvPr>
            <p:ph type="title"/>
          </p:nvPr>
        </p:nvSpPr>
        <p:spPr>
          <a:xfrm>
            <a:off x="1000100" y="714356"/>
            <a:ext cx="7867648" cy="990600"/>
          </a:xfrm>
        </p:spPr>
        <p:txBody>
          <a:bodyPr/>
          <a:lstStyle/>
          <a:p>
            <a:r>
              <a:rPr lang="el-GR" dirty="0" smtClean="0"/>
              <a:t>   φύλο</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28860" y="1714488"/>
            <a:ext cx="6715140" cy="1114420"/>
          </a:xfrm>
        </p:spPr>
        <p:txBody>
          <a:bodyPr>
            <a:normAutofit fontScale="90000"/>
          </a:bodyPr>
          <a:lstStyle/>
          <a:p>
            <a:pPr algn="ctr"/>
            <a:r>
              <a:rPr lang="el-GR" sz="3600" dirty="0" err="1" smtClean="0"/>
              <a:t>Συμφιλιωση</a:t>
            </a:r>
            <a:r>
              <a:rPr lang="el-GR" sz="3600" dirty="0" smtClean="0"/>
              <a:t> </a:t>
            </a:r>
            <a:r>
              <a:rPr lang="el-GR" sz="3600" dirty="0" err="1" smtClean="0"/>
              <a:t>οικογενειακησ</a:t>
            </a:r>
            <a:r>
              <a:rPr lang="el-GR" sz="3600" dirty="0" smtClean="0"/>
              <a:t> και </a:t>
            </a:r>
            <a:r>
              <a:rPr lang="el-GR" sz="3600" dirty="0" err="1" smtClean="0"/>
              <a:t>επαγγελματικησ</a:t>
            </a:r>
            <a:r>
              <a:rPr lang="el-GR" sz="3600" dirty="0" smtClean="0"/>
              <a:t> </a:t>
            </a:r>
            <a:r>
              <a:rPr lang="el-GR" sz="3600" dirty="0" err="1" smtClean="0"/>
              <a:t>ζωησ</a:t>
            </a:r>
            <a:r>
              <a:rPr lang="el-GR" dirty="0" smtClean="0"/>
              <a:t/>
            </a:r>
            <a:br>
              <a:rPr lang="el-GR" dirty="0" smtClean="0"/>
            </a:br>
            <a:endParaRPr lang="el-GR" dirty="0"/>
          </a:p>
        </p:txBody>
      </p:sp>
      <p:pic>
        <p:nvPicPr>
          <p:cNvPr id="1027" name="Picture 3" descr="D:\ΟΜΙΛΙΕΣ-ΠΑΡΟΥΣΙΑΣΕΙΣ\Προώθηση Γυναικών σε Συνδικαλιστικές Θέσεις Ευθύνης\ΦΩΤΟ ΙΣΟΤΗΤΑ\family-work\3e6abd6e5c9df1cddb9acca65f8d0f69.jpg"/>
          <p:cNvPicPr>
            <a:picLocks noChangeAspect="1" noChangeArrowheads="1"/>
          </p:cNvPicPr>
          <p:nvPr/>
        </p:nvPicPr>
        <p:blipFill>
          <a:blip r:embed="rId2"/>
          <a:srcRect/>
          <a:stretch>
            <a:fillRect/>
          </a:stretch>
        </p:blipFill>
        <p:spPr bwMode="auto">
          <a:xfrm>
            <a:off x="4786314" y="3175814"/>
            <a:ext cx="3357586" cy="368218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298" y="1500174"/>
            <a:ext cx="6400800" cy="2428876"/>
          </a:xfrm>
        </p:spPr>
        <p:txBody>
          <a:bodyPr/>
          <a:lstStyle/>
          <a:p>
            <a:r>
              <a:rPr lang="en-US" dirty="0" smtClean="0"/>
              <a:t/>
            </a:r>
            <a:br>
              <a:rPr lang="en-US" dirty="0" smtClean="0"/>
            </a:br>
            <a:r>
              <a:rPr lang="el-GR" dirty="0" smtClean="0"/>
              <a:t>ΆΣΚΗΣΗ</a:t>
            </a:r>
            <a:r>
              <a:rPr lang="en-US" dirty="0" smtClean="0"/>
              <a:t>:</a:t>
            </a:r>
            <a:r>
              <a:rPr lang="el-GR" dirty="0" smtClean="0"/>
              <a:t> </a:t>
            </a:r>
            <a:endParaRPr lang="el-GR" dirty="0"/>
          </a:p>
        </p:txBody>
      </p:sp>
      <p:sp>
        <p:nvSpPr>
          <p:cNvPr id="3" name="Text Placeholder 2"/>
          <p:cNvSpPr>
            <a:spLocks noGrp="1"/>
          </p:cNvSpPr>
          <p:nvPr>
            <p:ph type="body" idx="1"/>
          </p:nvPr>
        </p:nvSpPr>
        <p:spPr>
          <a:xfrm>
            <a:off x="2428860" y="2428868"/>
            <a:ext cx="6400800" cy="1714512"/>
          </a:xfrm>
        </p:spPr>
        <p:txBody>
          <a:bodyPr>
            <a:normAutofit fontScale="70000" lnSpcReduction="20000"/>
          </a:bodyPr>
          <a:lstStyle/>
          <a:p>
            <a:endParaRPr lang="en-US" sz="3100" dirty="0" smtClean="0"/>
          </a:p>
          <a:p>
            <a:r>
              <a:rPr lang="el-GR" sz="3100" dirty="0" smtClean="0"/>
              <a:t>«Καταγραφή προτάσεων - συγκεκριμένων μέτρων που πιστεύετε ότι είναι εφαρμόσιμα, και ότι θα συμβάλλουν  στην συμφιλίωση οικογενειακής- επαγγελματικής ζωής»</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Ίσες ευκαιρίες σημαίνει…</a:t>
            </a:r>
            <a:endParaRPr lang="el-GR" dirty="0"/>
          </a:p>
        </p:txBody>
      </p:sp>
      <p:sp>
        <p:nvSpPr>
          <p:cNvPr id="3" name="Content Placeholder 2"/>
          <p:cNvSpPr>
            <a:spLocks noGrp="1"/>
          </p:cNvSpPr>
          <p:nvPr>
            <p:ph idx="1"/>
          </p:nvPr>
        </p:nvSpPr>
        <p:spPr>
          <a:xfrm>
            <a:off x="1000100" y="1785926"/>
            <a:ext cx="7796210" cy="4495800"/>
          </a:xfrm>
        </p:spPr>
        <p:txBody>
          <a:bodyPr>
            <a:normAutofit/>
          </a:bodyPr>
          <a:lstStyle/>
          <a:p>
            <a:pPr>
              <a:buNone/>
            </a:pPr>
            <a:r>
              <a:rPr lang="el-GR" sz="2400" dirty="0" smtClean="0"/>
              <a:t>ίση μεταχείριση γυναικών και ανδρών σε θέματα</a:t>
            </a:r>
            <a:r>
              <a:rPr lang="en-US" sz="2400" dirty="0" smtClean="0"/>
              <a:t>:</a:t>
            </a:r>
          </a:p>
          <a:p>
            <a:pPr>
              <a:buNone/>
            </a:pPr>
            <a:endParaRPr lang="el-GR" sz="2400" dirty="0" smtClean="0"/>
          </a:p>
          <a:p>
            <a:pPr>
              <a:buFont typeface="Wingdings" pitchFamily="2" charset="2"/>
              <a:buChar char="ü"/>
            </a:pPr>
            <a:r>
              <a:rPr lang="el-GR" sz="2400" dirty="0" smtClean="0"/>
              <a:t>διαχείρισης προσλήψεων</a:t>
            </a:r>
          </a:p>
          <a:p>
            <a:pPr>
              <a:buFont typeface="Wingdings" pitchFamily="2" charset="2"/>
              <a:buChar char="ü"/>
            </a:pPr>
            <a:r>
              <a:rPr lang="el-GR" sz="2400" dirty="0" smtClean="0"/>
              <a:t>επαγγελματικής κατάρτισης και εξέλιξης</a:t>
            </a:r>
          </a:p>
          <a:p>
            <a:pPr>
              <a:buFont typeface="Wingdings" pitchFamily="2" charset="2"/>
              <a:buChar char="ü"/>
            </a:pPr>
            <a:r>
              <a:rPr lang="el-GR" sz="2400" dirty="0" smtClean="0"/>
              <a:t>επαγγελματικής σταδιοδρομίας</a:t>
            </a:r>
          </a:p>
          <a:p>
            <a:pPr>
              <a:buFont typeface="Wingdings" pitchFamily="2" charset="2"/>
              <a:buChar char="ü"/>
            </a:pPr>
            <a:r>
              <a:rPr lang="el-GR" sz="2400" dirty="0" smtClean="0"/>
              <a:t>κατάληψης θέσεων ευθύνης</a:t>
            </a:r>
          </a:p>
          <a:p>
            <a:pPr>
              <a:buFont typeface="Wingdings" pitchFamily="2" charset="2"/>
              <a:buChar char="ü"/>
            </a:pPr>
            <a:r>
              <a:rPr lang="el-GR" sz="2400" dirty="0" smtClean="0"/>
              <a:t>αμοιβών</a:t>
            </a:r>
            <a:endParaRPr lang="el-GR"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ΟΜΙΛΙΕΣ-ΠΑΡΟΥΣΙΑΣΕΙΣ\Προώθηση Γυναικών σε Συνδικαλιστικές Θέσεις Ευθύνης\ΦΩΤΟ ΙΣΟΤΗΤΑ\gender equality\element_6_8ade5fd1196d8ebef4583597e7170f0b-179-gender.equality.jpg"/>
          <p:cNvPicPr>
            <a:picLocks noChangeAspect="1" noChangeArrowheads="1"/>
          </p:cNvPicPr>
          <p:nvPr/>
        </p:nvPicPr>
        <p:blipFill>
          <a:blip r:embed="rId2" cstate="print"/>
          <a:srcRect/>
          <a:stretch>
            <a:fillRect/>
          </a:stretch>
        </p:blipFill>
        <p:spPr bwMode="auto">
          <a:xfrm>
            <a:off x="3568689" y="2143116"/>
            <a:ext cx="5575310" cy="4714884"/>
          </a:xfrm>
          <a:prstGeom prst="rect">
            <a:avLst/>
          </a:prstGeom>
          <a:noFill/>
        </p:spPr>
      </p:pic>
      <p:sp>
        <p:nvSpPr>
          <p:cNvPr id="2" name="Title 1"/>
          <p:cNvSpPr>
            <a:spLocks noGrp="1"/>
          </p:cNvSpPr>
          <p:nvPr>
            <p:ph type="title"/>
          </p:nvPr>
        </p:nvSpPr>
        <p:spPr>
          <a:xfrm>
            <a:off x="1000100" y="571480"/>
            <a:ext cx="7498080" cy="1143000"/>
          </a:xfrm>
        </p:spPr>
        <p:txBody>
          <a:bodyPr>
            <a:normAutofit fontScale="90000"/>
          </a:bodyPr>
          <a:lstStyle/>
          <a:p>
            <a:r>
              <a:rPr lang="el-GR" dirty="0" smtClean="0"/>
              <a:t>σήμερα αποτελεί αναγκαιότητα…</a:t>
            </a:r>
            <a:endParaRPr lang="el-GR" dirty="0"/>
          </a:p>
        </p:txBody>
      </p:sp>
      <p:sp>
        <p:nvSpPr>
          <p:cNvPr id="3" name="Content Placeholder 2"/>
          <p:cNvSpPr>
            <a:spLocks noGrp="1"/>
          </p:cNvSpPr>
          <p:nvPr>
            <p:ph idx="1"/>
          </p:nvPr>
        </p:nvSpPr>
        <p:spPr>
          <a:xfrm>
            <a:off x="1000100" y="2143116"/>
            <a:ext cx="2714644" cy="4462474"/>
          </a:xfrm>
        </p:spPr>
        <p:txBody>
          <a:bodyPr>
            <a:normAutofit/>
          </a:bodyPr>
          <a:lstStyle/>
          <a:p>
            <a:pPr>
              <a:buNone/>
            </a:pPr>
            <a:r>
              <a:rPr lang="el-GR" sz="2200" dirty="0" smtClean="0"/>
              <a:t>η </a:t>
            </a:r>
            <a:r>
              <a:rPr lang="el-GR" sz="2200" b="1" dirty="0" smtClean="0"/>
              <a:t>ανακατανομή              </a:t>
            </a:r>
            <a:r>
              <a:rPr lang="el-GR" sz="2200" dirty="0" smtClean="0"/>
              <a:t>των κοινωνικών ρόλων                           στο εσωτερικό της οικογένειας  με τη συμμετοχή και των δύο γονέων                    στην ανατροφή των παιδιών              και στις οικιακές εργασίες.</a:t>
            </a:r>
            <a:endParaRPr lang="el-GR" sz="2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928670"/>
            <a:ext cx="8215338" cy="1714512"/>
          </a:xfrm>
        </p:spPr>
        <p:txBody>
          <a:bodyPr>
            <a:normAutofit fontScale="90000"/>
          </a:bodyPr>
          <a:lstStyle/>
          <a:p>
            <a:r>
              <a:rPr lang="el-GR" sz="3200" dirty="0" smtClean="0">
                <a:effectLst/>
              </a:rPr>
              <a:t>Η βοήθεια για τη διευκόλυνση των γυναικών                       να συμμετέχουν στην αγορά εργασίας                                                                                 προέρχεται κυρίως από τρεις πηγές:</a:t>
            </a:r>
            <a:r>
              <a:rPr lang="el-GR" dirty="0" smtClean="0"/>
              <a:t/>
            </a:r>
            <a:br>
              <a:rPr lang="el-GR" dirty="0" smtClean="0"/>
            </a:br>
            <a:endParaRPr lang="el-GR" dirty="0"/>
          </a:p>
        </p:txBody>
      </p:sp>
      <p:sp>
        <p:nvSpPr>
          <p:cNvPr id="3" name="Content Placeholder 2"/>
          <p:cNvSpPr>
            <a:spLocks noGrp="1"/>
          </p:cNvSpPr>
          <p:nvPr>
            <p:ph idx="1"/>
          </p:nvPr>
        </p:nvSpPr>
        <p:spPr>
          <a:xfrm>
            <a:off x="1000100" y="2928934"/>
            <a:ext cx="7500990" cy="4214842"/>
          </a:xfrm>
        </p:spPr>
        <p:txBody>
          <a:bodyPr>
            <a:normAutofit/>
          </a:bodyPr>
          <a:lstStyle/>
          <a:p>
            <a:r>
              <a:rPr lang="el-GR" sz="2000" i="1" dirty="0" smtClean="0"/>
              <a:t>από το Συγγενικό-Φιλικό Περιβάλλον (δωρεάν στήριξη, συμπαράσταση και βοήθεια)</a:t>
            </a:r>
          </a:p>
          <a:p>
            <a:r>
              <a:rPr lang="el-GR" sz="2000" i="1" dirty="0" smtClean="0"/>
              <a:t>από Πληρωμένες Υπηρεσίες (πρόσωπο με αμοιβή ή άλλες ιδιωτικές υπηρεσίες) </a:t>
            </a:r>
          </a:p>
          <a:p>
            <a:r>
              <a:rPr lang="el-GR" sz="2000" i="1" dirty="0" smtClean="0"/>
              <a:t>από το Κράτος (δημόσιοι θεσμοί και υπηρεσίες, διάφορες κοινωνικές παροχές, γονικές άδειες, μειωμένα, ευέλικτα ωράρια εργασίας, κλπ.)</a:t>
            </a:r>
            <a:endParaRPr lang="el-GR"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500042"/>
            <a:ext cx="7796210" cy="990600"/>
          </a:xfrm>
        </p:spPr>
        <p:txBody>
          <a:bodyPr>
            <a:normAutofit fontScale="90000"/>
          </a:bodyPr>
          <a:lstStyle/>
          <a:p>
            <a:r>
              <a:rPr lang="el-GR" dirty="0" smtClean="0"/>
              <a:t/>
            </a:r>
            <a:br>
              <a:rPr lang="el-GR" dirty="0" smtClean="0"/>
            </a:br>
            <a:r>
              <a:rPr lang="el-GR" dirty="0" smtClean="0"/>
              <a:t>Μέτρα από την πολιτεία…</a:t>
            </a:r>
            <a:br>
              <a:rPr lang="el-GR" dirty="0" smtClean="0"/>
            </a:br>
            <a:endParaRPr lang="el-GR" dirty="0"/>
          </a:p>
        </p:txBody>
      </p:sp>
      <p:sp>
        <p:nvSpPr>
          <p:cNvPr id="3" name="Content Placeholder 2"/>
          <p:cNvSpPr>
            <a:spLocks noGrp="1"/>
          </p:cNvSpPr>
          <p:nvPr>
            <p:ph idx="1"/>
          </p:nvPr>
        </p:nvSpPr>
        <p:spPr>
          <a:xfrm>
            <a:off x="1435608" y="1928802"/>
            <a:ext cx="7498080" cy="4319598"/>
          </a:xfrm>
        </p:spPr>
        <p:txBody>
          <a:bodyPr>
            <a:normAutofit/>
          </a:bodyPr>
          <a:lstStyle/>
          <a:p>
            <a:r>
              <a:rPr lang="el-GR" sz="2200" i="1" dirty="0" smtClean="0"/>
              <a:t>Ενίσχυση κρατικών δομών φύλαξης/φροντίδας παιδιών, ηλικιωμένων και ανήμπορων ατόμων</a:t>
            </a:r>
          </a:p>
          <a:p>
            <a:r>
              <a:rPr lang="el-GR" sz="2200" i="1" dirty="0" smtClean="0"/>
              <a:t>Ολοήμερα σχολεία για την εναρμόνιση εργασιακών και σχολικών ωραρίων</a:t>
            </a:r>
          </a:p>
          <a:p>
            <a:r>
              <a:rPr lang="el-GR" sz="2200" i="1" dirty="0" smtClean="0"/>
              <a:t>Ευαισθητοποίηση των πολιτών για την αναγκαιότητα ανακατανομής των ενδοοικογενειακών υποχρεώσεων και του ενδοοικογενειακού χρόνου</a:t>
            </a:r>
          </a:p>
          <a:p>
            <a:r>
              <a:rPr lang="el-GR" sz="2200" i="1" dirty="0" smtClean="0"/>
              <a:t> Υιοθέτηση </a:t>
            </a:r>
            <a:r>
              <a:rPr lang="el-GR" sz="2200" i="1" dirty="0" err="1" smtClean="0"/>
              <a:t>ενδο</a:t>
            </a:r>
            <a:r>
              <a:rPr lang="el-GR" sz="2200" i="1" dirty="0" smtClean="0"/>
              <a:t>-επιχειρησιακών στρατηγικών φιλικών προς την οικογένεια</a:t>
            </a:r>
          </a:p>
          <a:p>
            <a:endParaRPr lang="el-GR"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0042"/>
            <a:ext cx="8153400" cy="990600"/>
          </a:xfrm>
        </p:spPr>
        <p:txBody>
          <a:bodyPr>
            <a:normAutofit fontScale="90000"/>
          </a:bodyPr>
          <a:lstStyle/>
          <a:p>
            <a:r>
              <a:rPr lang="en-US" dirty="0" smtClean="0"/>
              <a:t/>
            </a:r>
            <a:br>
              <a:rPr lang="en-US" dirty="0" smtClean="0"/>
            </a:br>
            <a:r>
              <a:rPr lang="el-GR" dirty="0" smtClean="0"/>
              <a:t>φιλικές προς την οικογένεια πολιτικές </a:t>
            </a:r>
            <a:br>
              <a:rPr lang="el-GR" dirty="0" smtClean="0"/>
            </a:br>
            <a:endParaRPr lang="el-GR" dirty="0"/>
          </a:p>
        </p:txBody>
      </p:sp>
      <p:sp>
        <p:nvSpPr>
          <p:cNvPr id="3" name="Content Placeholder 2"/>
          <p:cNvSpPr>
            <a:spLocks noGrp="1"/>
          </p:cNvSpPr>
          <p:nvPr>
            <p:ph idx="1"/>
          </p:nvPr>
        </p:nvSpPr>
        <p:spPr>
          <a:xfrm>
            <a:off x="1071538" y="1857364"/>
            <a:ext cx="7724772" cy="4543444"/>
          </a:xfrm>
        </p:spPr>
        <p:txBody>
          <a:bodyPr>
            <a:normAutofit/>
          </a:bodyPr>
          <a:lstStyle/>
          <a:p>
            <a:r>
              <a:rPr lang="el-GR" sz="2200" i="1" dirty="0" smtClean="0"/>
              <a:t>Ευελιξία στο ωράριο άφιξης και αναχώρησης από την εργασία</a:t>
            </a:r>
          </a:p>
          <a:p>
            <a:r>
              <a:rPr lang="el-GR" sz="2200" i="1" dirty="0" smtClean="0"/>
              <a:t>Μερική απασχόληση με δυνατότητα επανόδου στην πλήρη απασχόληση</a:t>
            </a:r>
          </a:p>
          <a:p>
            <a:r>
              <a:rPr lang="el-GR" sz="2200" i="1" dirty="0" smtClean="0"/>
              <a:t>Διευθέτηση ωρών εργασίας σε ετήσια βάση</a:t>
            </a:r>
          </a:p>
          <a:p>
            <a:r>
              <a:rPr lang="el-GR" sz="2200" i="1" dirty="0" smtClean="0"/>
              <a:t>Εργασία από το σπίτι σε συνδυασμό με κάποιες ημέρες στο γραφείο</a:t>
            </a:r>
          </a:p>
          <a:p>
            <a:r>
              <a:rPr lang="el-GR" sz="2200" i="1" dirty="0" smtClean="0"/>
              <a:t>Τηλεργασία</a:t>
            </a:r>
            <a:endParaRPr lang="en-US" sz="2200" i="1" dirty="0" smtClean="0"/>
          </a:p>
          <a:p>
            <a:r>
              <a:rPr lang="el-GR" sz="2200" i="1" dirty="0" smtClean="0"/>
              <a:t>Συμπιεσμένη εβδομάδα 4 ημερών</a:t>
            </a:r>
          </a:p>
          <a:p>
            <a:r>
              <a:rPr lang="el-GR" sz="2200" i="1" dirty="0" smtClean="0"/>
              <a:t>Κατανομή θέσης σε 2 εργαζόμενους</a:t>
            </a:r>
          </a:p>
          <a:p>
            <a:r>
              <a:rPr lang="el-GR" sz="2200" i="1" dirty="0" smtClean="0"/>
              <a:t>Δυνατότητα διακοπής εργασίας με δικαίωμα επανόδου για ανατροφή παιδιών</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71480"/>
            <a:ext cx="8153400" cy="990600"/>
          </a:xfrm>
        </p:spPr>
        <p:txBody>
          <a:bodyPr>
            <a:normAutofit fontScale="90000"/>
          </a:bodyPr>
          <a:lstStyle/>
          <a:p>
            <a:r>
              <a:rPr lang="en-US" dirty="0" smtClean="0"/>
              <a:t/>
            </a:r>
            <a:br>
              <a:rPr lang="en-US" dirty="0" smtClean="0"/>
            </a:br>
            <a:r>
              <a:rPr lang="el-GR" dirty="0" smtClean="0"/>
              <a:t>φιλικές προς την οικογένεια πολιτικές </a:t>
            </a:r>
            <a:br>
              <a:rPr lang="el-GR" dirty="0" smtClean="0"/>
            </a:br>
            <a:endParaRPr lang="el-GR" dirty="0"/>
          </a:p>
        </p:txBody>
      </p:sp>
      <p:sp>
        <p:nvSpPr>
          <p:cNvPr id="3" name="Content Placeholder 2"/>
          <p:cNvSpPr>
            <a:spLocks noGrp="1"/>
          </p:cNvSpPr>
          <p:nvPr>
            <p:ph idx="1"/>
          </p:nvPr>
        </p:nvSpPr>
        <p:spPr>
          <a:xfrm>
            <a:off x="1071538" y="2000240"/>
            <a:ext cx="7724772" cy="4543444"/>
          </a:xfrm>
        </p:spPr>
        <p:txBody>
          <a:bodyPr>
            <a:noAutofit/>
          </a:bodyPr>
          <a:lstStyle/>
          <a:p>
            <a:r>
              <a:rPr lang="el-GR" sz="2200" i="1" dirty="0" smtClean="0"/>
              <a:t>Υπηρεσίες υποστήριξης σε εργαζόμενους με οικογενειακές υποχρεώσεις, όπως παιδικοί σταθμοί σε χώρους εργασίας</a:t>
            </a:r>
          </a:p>
          <a:p>
            <a:r>
              <a:rPr lang="el-GR" sz="2200" i="1" dirty="0" smtClean="0"/>
              <a:t>Πιο ευέλικτες γονικές άδειες</a:t>
            </a:r>
          </a:p>
          <a:p>
            <a:r>
              <a:rPr lang="el-GR" sz="2200" i="1" dirty="0" smtClean="0"/>
              <a:t>Παιδικές κατασκηνώσεις</a:t>
            </a:r>
          </a:p>
          <a:p>
            <a:r>
              <a:rPr lang="el-GR" sz="2200" i="1" dirty="0" smtClean="0"/>
              <a:t>Βραβεύσεις παιδιών υπαλλήλων για σχολικές επιδόσεις</a:t>
            </a:r>
          </a:p>
          <a:p>
            <a:r>
              <a:rPr lang="el-GR" sz="2200" i="1" dirty="0" smtClean="0"/>
              <a:t>Στα ζευγάρια διπλής σταδιοδρομίας, η ανάγκη για συνυπηρέτηση των συζύγων στην ίδια περιοχή και ταυτόχρονη παροχή της ετήσιας άδειας</a:t>
            </a:r>
            <a:endParaRPr lang="el-GR" sz="2200"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428604"/>
            <a:ext cx="8153400" cy="990600"/>
          </a:xfrm>
        </p:spPr>
        <p:txBody>
          <a:bodyPr/>
          <a:lstStyle/>
          <a:p>
            <a:r>
              <a:rPr lang="el-GR" dirty="0" smtClean="0"/>
              <a:t>εμπόδια στην πράξη…</a:t>
            </a:r>
            <a:endParaRPr lang="el-GR" dirty="0"/>
          </a:p>
        </p:txBody>
      </p:sp>
      <p:sp>
        <p:nvSpPr>
          <p:cNvPr id="3" name="Content Placeholder 2"/>
          <p:cNvSpPr>
            <a:spLocks noGrp="1"/>
          </p:cNvSpPr>
          <p:nvPr>
            <p:ph idx="1"/>
          </p:nvPr>
        </p:nvSpPr>
        <p:spPr>
          <a:xfrm>
            <a:off x="1142976" y="2214554"/>
            <a:ext cx="7694510" cy="3667132"/>
          </a:xfrm>
        </p:spPr>
        <p:txBody>
          <a:bodyPr>
            <a:noAutofit/>
          </a:bodyPr>
          <a:lstStyle/>
          <a:p>
            <a:r>
              <a:rPr lang="el-GR" sz="2200" dirty="0" smtClean="0"/>
              <a:t>η ανεπάρκεια σε κρατικές δομές</a:t>
            </a:r>
          </a:p>
          <a:p>
            <a:r>
              <a:rPr lang="el-GR" sz="2200" dirty="0" smtClean="0"/>
              <a:t>η μη εφαρμογή των υπαρχουσών διατάξεων</a:t>
            </a:r>
          </a:p>
          <a:p>
            <a:r>
              <a:rPr lang="el-GR" sz="2200" dirty="0" smtClean="0"/>
              <a:t>η νοοτροπία των Ελλήνων επιχειρηματιών</a:t>
            </a:r>
          </a:p>
          <a:p>
            <a:r>
              <a:rPr lang="el-GR" sz="2200" dirty="0" smtClean="0"/>
              <a:t>οι εργαζόμενοι που δεν διεκδικούν</a:t>
            </a:r>
          </a:p>
          <a:p>
            <a:r>
              <a:rPr lang="el-GR" sz="2200" dirty="0" smtClean="0"/>
              <a:t>η κατάσταση που επικρατεί στην Ελλάδα σήμερα</a:t>
            </a:r>
            <a:endParaRPr lang="el-GR" sz="2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1714488"/>
            <a:ext cx="7765948" cy="4929222"/>
          </a:xfrm>
        </p:spPr>
        <p:txBody>
          <a:bodyPr>
            <a:noAutofit/>
          </a:bodyPr>
          <a:lstStyle/>
          <a:p>
            <a:r>
              <a:rPr lang="el-GR" sz="2200" dirty="0" smtClean="0"/>
              <a:t>τα τραγικά υψηλά ποσοστά ανεργίας που παρουσιάζει η χώρα μας, ιδιαίτερα στις τάξεις των νεότερων ηλικιών και στις γυναίκες </a:t>
            </a:r>
          </a:p>
          <a:p>
            <a:r>
              <a:rPr lang="el-GR" sz="2200" dirty="0" smtClean="0"/>
              <a:t>η εργασιακή ανασφάλεια</a:t>
            </a:r>
          </a:p>
          <a:p>
            <a:r>
              <a:rPr lang="el-GR" sz="2200" dirty="0" smtClean="0"/>
              <a:t>η μαύρη εργασία</a:t>
            </a:r>
          </a:p>
          <a:p>
            <a:r>
              <a:rPr lang="el-GR" sz="2200" dirty="0" smtClean="0"/>
              <a:t>η υψηλή επαγγελματική κινητικότητα</a:t>
            </a:r>
          </a:p>
          <a:p>
            <a:r>
              <a:rPr lang="el-GR" sz="2200" dirty="0" smtClean="0"/>
              <a:t>οι χαμηλοί μισθοί σε σχέση με τις υψηλές καταναλωτικές ανάγκες</a:t>
            </a:r>
          </a:p>
          <a:p>
            <a:pPr>
              <a:buNone/>
            </a:pPr>
            <a:endParaRPr lang="el-GR" sz="2200" dirty="0" smtClean="0"/>
          </a:p>
          <a:p>
            <a:pPr>
              <a:buNone/>
            </a:pPr>
            <a:r>
              <a:rPr lang="el-GR" sz="2200" dirty="0" smtClean="0"/>
              <a:t>δεν αφήνουν και πολλά περιθώρια για την χάραξη και άσκηση πολιτικών συμφιλίωσης.</a:t>
            </a:r>
            <a:endParaRPr lang="el-GR" sz="2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500042"/>
            <a:ext cx="7683814" cy="1071570"/>
          </a:xfrm>
        </p:spPr>
        <p:txBody>
          <a:bodyPr>
            <a:normAutofit/>
          </a:bodyPr>
          <a:lstStyle/>
          <a:p>
            <a:r>
              <a:rPr lang="el-GR" sz="4000" dirty="0" smtClean="0">
                <a:effectLst>
                  <a:outerShdw blurRad="38100" dist="38100" dir="2700000" algn="tl">
                    <a:srgbClr val="000000">
                      <a:alpha val="43137"/>
                    </a:srgbClr>
                  </a:outerShdw>
                </a:effectLst>
              </a:rPr>
              <a:t>«Κοινωνικό φύλο»</a:t>
            </a:r>
            <a:endParaRPr lang="el-G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00100" y="2143116"/>
            <a:ext cx="7858180" cy="3687886"/>
          </a:xfrm>
        </p:spPr>
        <p:txBody>
          <a:bodyPr>
            <a:noAutofit/>
          </a:bodyPr>
          <a:lstStyle/>
          <a:p>
            <a:pPr algn="just"/>
            <a:r>
              <a:rPr lang="el-GR" sz="2000" dirty="0" smtClean="0"/>
              <a:t>Αναφέρεται στους κοινωνικά κατασκευασμένους ρόλους των αντρών και των γυναικών.</a:t>
            </a:r>
          </a:p>
          <a:p>
            <a:pPr algn="just"/>
            <a:endParaRPr lang="el-GR" sz="2000" dirty="0" smtClean="0"/>
          </a:p>
          <a:p>
            <a:pPr algn="just"/>
            <a:r>
              <a:rPr lang="el-GR" sz="2000" dirty="0" smtClean="0"/>
              <a:t>Μαθαίνεται ή αποκτιέται κατά τη διάρκεια της κοινωνικοποίησης.</a:t>
            </a:r>
          </a:p>
          <a:p>
            <a:pPr algn="just"/>
            <a:endParaRPr lang="el-GR" sz="2000" dirty="0" smtClean="0"/>
          </a:p>
          <a:p>
            <a:pPr algn="just"/>
            <a:r>
              <a:rPr lang="el-GR" sz="2000" dirty="0" smtClean="0"/>
              <a:t>Αναφέρεται στα κοινωνικά χαρακτηριστικά, στους  ρόλους, στις δραστηριότητες, στις υπευθυνότητες και στις ανάγκες που σχετίζονται με τον άνδρα (ανδρισμός) και τη γυναίκα (θηλυκότητα) σε μια δεδομένη κοινωνία μια δεδομένη στιγμή. </a:t>
            </a:r>
          </a:p>
          <a:p>
            <a:pPr algn="just"/>
            <a:endParaRPr lang="el-GR" sz="22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642918"/>
            <a:ext cx="8153400" cy="990600"/>
          </a:xfrm>
        </p:spPr>
        <p:txBody>
          <a:bodyPr>
            <a:normAutofit fontScale="90000"/>
          </a:bodyPr>
          <a:lstStyle/>
          <a:p>
            <a:r>
              <a:rPr lang="el-GR" b="1" dirty="0" smtClean="0"/>
              <a:t>Σε επίπεδο εργοδοτών</a:t>
            </a:r>
            <a:br>
              <a:rPr lang="el-GR" b="1" dirty="0" smtClean="0"/>
            </a:br>
            <a:endParaRPr lang="el-GR" dirty="0"/>
          </a:p>
        </p:txBody>
      </p:sp>
      <p:sp>
        <p:nvSpPr>
          <p:cNvPr id="3" name="Content Placeholder 2"/>
          <p:cNvSpPr>
            <a:spLocks noGrp="1"/>
          </p:cNvSpPr>
          <p:nvPr>
            <p:ph idx="1"/>
          </p:nvPr>
        </p:nvSpPr>
        <p:spPr>
          <a:xfrm>
            <a:off x="1000100" y="1714488"/>
            <a:ext cx="7498080" cy="5286388"/>
          </a:xfrm>
        </p:spPr>
        <p:txBody>
          <a:bodyPr>
            <a:normAutofit/>
          </a:bodyPr>
          <a:lstStyle/>
          <a:p>
            <a:r>
              <a:rPr lang="el-GR" sz="2200" i="1" dirty="0" smtClean="0"/>
              <a:t>Να προσφέρουν στους εργαζόμενους ένα όσο το δυνατόν πιο ευέλικτο, γύρω από τον χρόνο και τον τόπο, εργασιακό πλαίσιο. Τα κριτήρια για την εφαρμογή ευέλικτων μορφών εργασίας θα πρέπει να αποφασίζονται από κοινού μεταξύ εργαζομένων και εργοδοτών.</a:t>
            </a:r>
          </a:p>
          <a:p>
            <a:pPr>
              <a:buNone/>
            </a:pPr>
            <a:endParaRPr lang="el-GR" sz="2200" i="1" dirty="0" smtClean="0"/>
          </a:p>
          <a:p>
            <a:r>
              <a:rPr lang="el-GR" sz="2200" i="1" dirty="0" smtClean="0"/>
              <a:t>Να επιτρέπουν στον εργαζόμενο το δικαίωμα να αρνηθεί την πέραν τους ωραρίου του απασχόληση.</a:t>
            </a:r>
            <a:endParaRPr lang="el-GR" sz="2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
            </a:r>
            <a:br>
              <a:rPr lang="el-GR" b="1" dirty="0" smtClean="0"/>
            </a:br>
            <a:r>
              <a:rPr lang="el-GR" b="1" dirty="0" smtClean="0"/>
              <a:t>Σε επίπεδο εργαζομένων</a:t>
            </a:r>
            <a:br>
              <a:rPr lang="el-GR" b="1" dirty="0" smtClean="0"/>
            </a:br>
            <a:endParaRPr lang="el-GR" dirty="0"/>
          </a:p>
        </p:txBody>
      </p:sp>
      <p:sp>
        <p:nvSpPr>
          <p:cNvPr id="3" name="Content Placeholder 2"/>
          <p:cNvSpPr>
            <a:spLocks noGrp="1"/>
          </p:cNvSpPr>
          <p:nvPr>
            <p:ph idx="1"/>
          </p:nvPr>
        </p:nvSpPr>
        <p:spPr>
          <a:xfrm>
            <a:off x="1285852" y="1785926"/>
            <a:ext cx="7498080" cy="4800600"/>
          </a:xfrm>
        </p:spPr>
        <p:txBody>
          <a:bodyPr>
            <a:normAutofit/>
          </a:bodyPr>
          <a:lstStyle/>
          <a:p>
            <a:r>
              <a:rPr lang="el-GR" sz="2200" i="1" dirty="0" smtClean="0"/>
              <a:t>Να ενημερώνονται και να αξιοποιούν τις όποιες παροχές στο πλαίσιο της εργασίας τους.</a:t>
            </a:r>
          </a:p>
          <a:p>
            <a:endParaRPr lang="el-GR" sz="2200" i="1" dirty="0" smtClean="0"/>
          </a:p>
          <a:p>
            <a:r>
              <a:rPr lang="el-GR" sz="2200" i="1" dirty="0" smtClean="0"/>
              <a:t>Να διεκδικούν στο χώρο εργασίας τους τον διάλογο μεταξύ εργαζομένων και εργοδοτών.</a:t>
            </a:r>
          </a:p>
          <a:p>
            <a:endParaRPr lang="el-GR" sz="2200" i="1" dirty="0" smtClean="0"/>
          </a:p>
          <a:p>
            <a:r>
              <a:rPr lang="el-GR" sz="2200" i="1" dirty="0" smtClean="0"/>
              <a:t>Σε προσωπικό επίπεδο να προσπαθούν να διαχειρίζονται το στρες που προέρχεται από την προσπάθεια να αντεπεξέλθουν στους πολλαπλούς ρόλους.</a:t>
            </a:r>
            <a:endParaRPr lang="el-GR" sz="2200" i="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428604"/>
            <a:ext cx="7498080" cy="1143000"/>
          </a:xfrm>
        </p:spPr>
        <p:txBody>
          <a:bodyPr>
            <a:normAutofit fontScale="90000"/>
          </a:bodyPr>
          <a:lstStyle/>
          <a:p>
            <a:r>
              <a:rPr lang="el-GR" b="1" dirty="0" smtClean="0"/>
              <a:t/>
            </a:r>
            <a:br>
              <a:rPr lang="el-GR" b="1" dirty="0" smtClean="0"/>
            </a:br>
            <a:r>
              <a:rPr lang="el-GR" b="1" dirty="0" smtClean="0"/>
              <a:t>Σε επίπεδο συνδικάτων</a:t>
            </a:r>
            <a:br>
              <a:rPr lang="el-GR" b="1" dirty="0" smtClean="0"/>
            </a:br>
            <a:endParaRPr lang="el-GR" dirty="0"/>
          </a:p>
        </p:txBody>
      </p:sp>
      <p:sp>
        <p:nvSpPr>
          <p:cNvPr id="3" name="Content Placeholder 2"/>
          <p:cNvSpPr>
            <a:spLocks noGrp="1"/>
          </p:cNvSpPr>
          <p:nvPr>
            <p:ph idx="1"/>
          </p:nvPr>
        </p:nvSpPr>
        <p:spPr>
          <a:xfrm>
            <a:off x="1000100" y="1857364"/>
            <a:ext cx="7498080" cy="4371972"/>
          </a:xfrm>
        </p:spPr>
        <p:txBody>
          <a:bodyPr>
            <a:normAutofit/>
          </a:bodyPr>
          <a:lstStyle/>
          <a:p>
            <a:r>
              <a:rPr lang="el-GR" sz="2200" i="1" dirty="0" smtClean="0"/>
              <a:t>Να συμπεριλάβουν στη διαδικασία των συλλογικών διαπραγματεύσεων, την διεκδίκηση παροχών και την θέσπιση ειδικών διατάξεων για την συμφιλίωση της επαγγελματικής, οικογενειακής και προσωπικής ζωής.</a:t>
            </a:r>
          </a:p>
          <a:p>
            <a:endParaRPr lang="el-GR" sz="2200" i="1" dirty="0" smtClean="0"/>
          </a:p>
          <a:p>
            <a:r>
              <a:rPr lang="el-GR" sz="2200" i="1" dirty="0" smtClean="0"/>
              <a:t>Να παίζουν συμβουλευτικό ρόλο με διάφορους τρόπους, όπως π.χ. η διοργάνωση ενεργειών ευαισθητοποίησης πάνω στα θέματα της συμφιλίωσης επαγγελματικής, οικογενειακής και προσωπικής ζωής.</a:t>
            </a:r>
            <a:endParaRPr lang="el-GR" sz="22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790" y="357166"/>
            <a:ext cx="7796210" cy="990600"/>
          </a:xfrm>
        </p:spPr>
        <p:txBody>
          <a:bodyPr>
            <a:normAutofit fontScale="90000"/>
          </a:bodyPr>
          <a:lstStyle/>
          <a:p>
            <a:r>
              <a:rPr lang="el-GR" b="1" dirty="0" smtClean="0"/>
              <a:t/>
            </a:r>
            <a:br>
              <a:rPr lang="el-GR" b="1" dirty="0" smtClean="0"/>
            </a:br>
            <a:r>
              <a:rPr lang="el-GR" b="1" dirty="0" smtClean="0"/>
              <a:t>Σε κυβερνητικό επίπεδο</a:t>
            </a:r>
            <a:br>
              <a:rPr lang="el-GR" b="1" dirty="0" smtClean="0"/>
            </a:br>
            <a:endParaRPr lang="el-GR" dirty="0"/>
          </a:p>
        </p:txBody>
      </p:sp>
      <p:sp>
        <p:nvSpPr>
          <p:cNvPr id="3" name="Content Placeholder 2"/>
          <p:cNvSpPr>
            <a:spLocks noGrp="1"/>
          </p:cNvSpPr>
          <p:nvPr>
            <p:ph idx="1"/>
          </p:nvPr>
        </p:nvSpPr>
        <p:spPr>
          <a:xfrm>
            <a:off x="1000100" y="1571612"/>
            <a:ext cx="7653334" cy="5286388"/>
          </a:xfrm>
        </p:spPr>
        <p:txBody>
          <a:bodyPr>
            <a:normAutofit/>
          </a:bodyPr>
          <a:lstStyle/>
          <a:p>
            <a:pPr>
              <a:buNone/>
            </a:pPr>
            <a:endParaRPr lang="el-GR" sz="2200" i="1" dirty="0" smtClean="0"/>
          </a:p>
          <a:p>
            <a:r>
              <a:rPr lang="el-GR" sz="2200" i="1" dirty="0" smtClean="0"/>
              <a:t>Ως ένας από τους μεγαλύτερους εργοδοτικούς φορείς, να εφαρμόσει το ίδιο το Κράτος μέτρα για την συμφιλίωση της επαγγελματικής, οικογενειακής και προσωπικής ζωής.</a:t>
            </a:r>
          </a:p>
          <a:p>
            <a:endParaRPr lang="el-GR" sz="2200" i="1" dirty="0" smtClean="0"/>
          </a:p>
          <a:p>
            <a:r>
              <a:rPr lang="el-GR" sz="2200" i="1" dirty="0" smtClean="0"/>
              <a:t>Να συνεργαστεί με τις τοπικές αυτοδιοικήσεις ώστε να δημιουργήσει ή να ενδυναμώσει τις υπάρχουσες δομές βρεφονηπιακής και παιδικής φροντίδας συγχρονισμένες με τα ωράρια των γονέων.</a:t>
            </a:r>
          </a:p>
          <a:p>
            <a:endParaRPr lang="el-GR" sz="2200" i="1" dirty="0" smtClean="0"/>
          </a:p>
          <a:p>
            <a:r>
              <a:rPr lang="el-GR" sz="2200" i="1" dirty="0" smtClean="0"/>
              <a:t>Να θεσπίσει προγράμματα υποστήριξης και οικονομικής ενίσχυσης της οικογένειας.</a:t>
            </a:r>
            <a:endParaRPr lang="el-GR" sz="22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28728" y="428604"/>
            <a:ext cx="7498080" cy="1143000"/>
          </a:xfrm>
        </p:spPr>
        <p:txBody>
          <a:bodyPr/>
          <a:lstStyle/>
          <a:p>
            <a:r>
              <a:rPr lang="el-GR" dirty="0" smtClean="0"/>
              <a:t>Συμπεράσματα-Προτάσεις</a:t>
            </a:r>
            <a:endParaRPr lang="nl-NL" dirty="0"/>
          </a:p>
        </p:txBody>
      </p:sp>
      <p:sp>
        <p:nvSpPr>
          <p:cNvPr id="6" name="Content Placeholder 5"/>
          <p:cNvSpPr>
            <a:spLocks noGrp="1"/>
          </p:cNvSpPr>
          <p:nvPr>
            <p:ph idx="1"/>
          </p:nvPr>
        </p:nvSpPr>
        <p:spPr>
          <a:xfrm>
            <a:off x="1000100" y="2143116"/>
            <a:ext cx="7658096" cy="4714884"/>
          </a:xfrm>
        </p:spPr>
        <p:txBody>
          <a:bodyPr/>
          <a:lstStyle/>
          <a:p>
            <a:r>
              <a:rPr lang="el-GR" sz="2400" dirty="0" smtClean="0"/>
              <a:t>Μέτρα από την πολιτεία</a:t>
            </a:r>
          </a:p>
          <a:p>
            <a:r>
              <a:rPr lang="el-GR" sz="2400" dirty="0" smtClean="0"/>
              <a:t>Αλλαγές στο εκπαιδευτικό σύστημα</a:t>
            </a:r>
          </a:p>
          <a:p>
            <a:r>
              <a:rPr lang="el-GR" sz="2400" dirty="0" smtClean="0"/>
              <a:t>Αλλαγές στον τρόπο διαπαιδαγώγησης των παιδιών (καταπολέμηση των στερεοτύπων φύλου)</a:t>
            </a:r>
          </a:p>
          <a:p>
            <a:r>
              <a:rPr lang="el-GR" sz="2400" dirty="0" smtClean="0"/>
              <a:t>Αλλαγές στον ατομικό τρόπο ζωής</a:t>
            </a:r>
          </a:p>
          <a:p>
            <a:r>
              <a:rPr lang="el-GR" sz="2400" b="1" dirty="0" smtClean="0"/>
              <a:t>Αλλαγή νοοτροπίας </a:t>
            </a:r>
            <a:r>
              <a:rPr lang="el-GR" sz="2400" dirty="0" smtClean="0"/>
              <a:t>των ανδρών αλλά κυρίως </a:t>
            </a:r>
            <a:r>
              <a:rPr lang="el-GR" sz="2400" b="1" dirty="0" smtClean="0"/>
              <a:t>των ίδιων των γυναικών!</a:t>
            </a:r>
          </a:p>
        </p:txBody>
      </p:sp>
      <p:pic>
        <p:nvPicPr>
          <p:cNvPr id="4" name="Picture 2"/>
          <p:cNvPicPr>
            <a:picLocks noChangeAspect="1" noChangeArrowheads="1"/>
          </p:cNvPicPr>
          <p:nvPr/>
        </p:nvPicPr>
        <p:blipFill>
          <a:blip r:embed="rId2" cstate="print"/>
          <a:srcRect/>
          <a:stretch>
            <a:fillRect/>
          </a:stretch>
        </p:blipFill>
        <p:spPr bwMode="auto">
          <a:xfrm>
            <a:off x="7286644" y="5286388"/>
            <a:ext cx="1428760" cy="1319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28596" y="2285992"/>
            <a:ext cx="8153400" cy="3992563"/>
          </a:xfrm>
        </p:spPr>
        <p:txBody>
          <a:bodyPr/>
          <a:lstStyle/>
          <a:p>
            <a:pPr algn="ctr">
              <a:buNone/>
            </a:pPr>
            <a:r>
              <a:rPr lang="el-GR" dirty="0" smtClean="0"/>
              <a:t>Τεχνική Χαλάρωσης</a:t>
            </a:r>
            <a:endParaRPr lang="el-G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928802"/>
            <a:ext cx="8153400" cy="4197361"/>
          </a:xfrm>
        </p:spPr>
        <p:txBody>
          <a:bodyPr/>
          <a:lstStyle/>
          <a:p>
            <a:pPr>
              <a:buNone/>
            </a:pPr>
            <a:endParaRPr lang="el-GR" dirty="0" smtClean="0"/>
          </a:p>
          <a:p>
            <a:pPr algn="ctr">
              <a:buNone/>
            </a:pPr>
            <a:r>
              <a:rPr lang="el-GR" dirty="0" smtClean="0"/>
              <a:t>Σας ευχαριστώ για την προσοχή σας!</a:t>
            </a:r>
          </a:p>
        </p:txBody>
      </p:sp>
      <p:pic>
        <p:nvPicPr>
          <p:cNvPr id="6146" name="Picture 2"/>
          <p:cNvPicPr>
            <a:picLocks noChangeAspect="1" noChangeArrowheads="1"/>
          </p:cNvPicPr>
          <p:nvPr/>
        </p:nvPicPr>
        <p:blipFill>
          <a:blip r:embed="rId2"/>
          <a:srcRect/>
          <a:stretch>
            <a:fillRect/>
          </a:stretch>
        </p:blipFill>
        <p:spPr bwMode="auto">
          <a:xfrm>
            <a:off x="5715008" y="3429000"/>
            <a:ext cx="2871219" cy="31432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28604"/>
            <a:ext cx="7498080" cy="1143000"/>
          </a:xfrm>
        </p:spPr>
        <p:txBody>
          <a:bodyPr>
            <a:normAutofit fontScale="90000"/>
          </a:bodyPr>
          <a:lstStyle/>
          <a:p>
            <a:r>
              <a:rPr lang="el-GR" dirty="0" smtClean="0"/>
              <a:t>Διαβαλκανικό Ινστιτούτο Δημόσιας Διοίκησης (Δ.Ι.Δ.Δ.)</a:t>
            </a:r>
            <a:endParaRPr lang="el-GR" dirty="0"/>
          </a:p>
        </p:txBody>
      </p:sp>
      <p:sp>
        <p:nvSpPr>
          <p:cNvPr id="3" name="Content Placeholder 2"/>
          <p:cNvSpPr>
            <a:spLocks noGrp="1"/>
          </p:cNvSpPr>
          <p:nvPr>
            <p:ph idx="1"/>
          </p:nvPr>
        </p:nvSpPr>
        <p:spPr>
          <a:xfrm>
            <a:off x="1428728" y="2057400"/>
            <a:ext cx="7498080" cy="4800600"/>
          </a:xfrm>
        </p:spPr>
        <p:txBody>
          <a:bodyPr>
            <a:normAutofit/>
          </a:bodyPr>
          <a:lstStyle/>
          <a:p>
            <a:r>
              <a:rPr lang="el-GR" sz="2200" dirty="0" smtClean="0"/>
              <a:t>είναι το επιστημονικό κέντρο τεκμηρίωσης της Ε.Δ.Ο.Θ. - ΝΤ/ΑΔΕΔΥ</a:t>
            </a:r>
          </a:p>
          <a:p>
            <a:r>
              <a:rPr lang="el-GR" sz="2200" dirty="0" smtClean="0"/>
              <a:t>έχει έδρα τη Θεσσαλονίκη</a:t>
            </a:r>
          </a:p>
          <a:p>
            <a:r>
              <a:rPr lang="el-GR" sz="2200" dirty="0" smtClean="0"/>
              <a:t>δραστηριοποιείται στην ανάπτυξη του ανθρώπινου δυναμικού της δημόσιας διοίκησης</a:t>
            </a:r>
          </a:p>
          <a:p>
            <a:endParaRPr lang="el-GR" sz="2200" dirty="0" smtClean="0"/>
          </a:p>
          <a:p>
            <a:pPr>
              <a:buNone/>
            </a:pPr>
            <a:r>
              <a:rPr lang="el-GR" sz="2200" dirty="0" smtClean="0"/>
              <a:t>παράγει έργο σε τρεις κύριους άξονες:</a:t>
            </a:r>
          </a:p>
          <a:p>
            <a:pPr>
              <a:buFont typeface="Wingdings" pitchFamily="2" charset="2"/>
              <a:buChar char="q"/>
            </a:pPr>
            <a:r>
              <a:rPr lang="el-GR" sz="2200" dirty="0" smtClean="0"/>
              <a:t>Έρευνα &amp; Ανάπτυξη</a:t>
            </a:r>
          </a:p>
          <a:p>
            <a:pPr>
              <a:buFont typeface="Wingdings" pitchFamily="2" charset="2"/>
              <a:buChar char="q"/>
            </a:pPr>
            <a:r>
              <a:rPr lang="el-GR" sz="2200" dirty="0" smtClean="0"/>
              <a:t>Ενημέρωση &amp; Συμβουλευτικός Προσανατολισμός</a:t>
            </a:r>
          </a:p>
          <a:p>
            <a:pPr>
              <a:buFont typeface="Wingdings" pitchFamily="2" charset="2"/>
              <a:buChar char="q"/>
            </a:pPr>
            <a:r>
              <a:rPr lang="el-GR" sz="2200" dirty="0" smtClean="0"/>
              <a:t>Εκπαίδευση</a:t>
            </a:r>
          </a:p>
          <a:p>
            <a:endParaRPr lang="el-GR" sz="2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500042"/>
            <a:ext cx="7724772" cy="990600"/>
          </a:xfrm>
        </p:spPr>
        <p:txBody>
          <a:bodyPr>
            <a:normAutofit/>
          </a:bodyPr>
          <a:lstStyle/>
          <a:p>
            <a:r>
              <a:rPr lang="el-GR" sz="4000" dirty="0" smtClean="0"/>
              <a:t>«Κοινωνικό φύλο»</a:t>
            </a:r>
            <a:endParaRPr lang="el-GR" sz="4000" dirty="0"/>
          </a:p>
        </p:txBody>
      </p:sp>
      <p:sp>
        <p:nvSpPr>
          <p:cNvPr id="3" name="Content Placeholder 2"/>
          <p:cNvSpPr>
            <a:spLocks noGrp="1"/>
          </p:cNvSpPr>
          <p:nvPr>
            <p:ph idx="1"/>
          </p:nvPr>
        </p:nvSpPr>
        <p:spPr>
          <a:xfrm>
            <a:off x="1000100" y="1714488"/>
            <a:ext cx="7765948" cy="4452950"/>
          </a:xfrm>
        </p:spPr>
        <p:txBody>
          <a:bodyPr>
            <a:normAutofit fontScale="32500" lnSpcReduction="20000"/>
          </a:bodyPr>
          <a:lstStyle/>
          <a:p>
            <a:pPr algn="just">
              <a:buNone/>
            </a:pPr>
            <a:r>
              <a:rPr lang="el-GR" sz="6200" dirty="0" smtClean="0"/>
              <a:t>Επομένως, το κοινωνικό φύλο εξαρτάται από το συγκεκριμένο πλαίσιο</a:t>
            </a:r>
            <a:r>
              <a:rPr lang="en-US" sz="6200" dirty="0" smtClean="0"/>
              <a:t> </a:t>
            </a:r>
            <a:r>
              <a:rPr lang="el-GR" sz="6200" dirty="0" smtClean="0"/>
              <a:t>(κοινωνικοοικονομικό, πολιτικό και πολιτισμικό) και επηρεάζεται από πολλούς παράγοντες, όπως</a:t>
            </a:r>
            <a:r>
              <a:rPr lang="en-US" sz="6200" dirty="0" smtClean="0"/>
              <a:t>:</a:t>
            </a:r>
          </a:p>
          <a:p>
            <a:pPr algn="just">
              <a:buNone/>
            </a:pPr>
            <a:endParaRPr lang="el-GR" sz="5500" dirty="0" smtClean="0"/>
          </a:p>
          <a:p>
            <a:pPr algn="just">
              <a:buNone/>
            </a:pPr>
            <a:endParaRPr lang="en-US" sz="5500" dirty="0" smtClean="0"/>
          </a:p>
          <a:p>
            <a:r>
              <a:rPr lang="el-GR" sz="6200" dirty="0" smtClean="0">
                <a:sym typeface="Wingdings" pitchFamily="2" charset="2"/>
              </a:rPr>
              <a:t>Οικογένεια</a:t>
            </a:r>
            <a:endParaRPr lang="en-US" sz="6200" dirty="0" smtClean="0">
              <a:sym typeface="Wingdings" pitchFamily="2" charset="2"/>
            </a:endParaRPr>
          </a:p>
          <a:p>
            <a:r>
              <a:rPr lang="el-GR" sz="6200" dirty="0" smtClean="0">
                <a:sym typeface="Wingdings" pitchFamily="2" charset="2"/>
              </a:rPr>
              <a:t>Σχολείο</a:t>
            </a:r>
            <a:endParaRPr lang="en-US" sz="6200" dirty="0" smtClean="0">
              <a:sym typeface="Wingdings" pitchFamily="2" charset="2"/>
            </a:endParaRPr>
          </a:p>
          <a:p>
            <a:r>
              <a:rPr lang="el-GR" sz="6200" dirty="0" smtClean="0">
                <a:sym typeface="Wingdings" pitchFamily="2" charset="2"/>
              </a:rPr>
              <a:t>Χώρος εργασίας</a:t>
            </a:r>
            <a:endParaRPr lang="en-US" sz="6200" dirty="0" smtClean="0">
              <a:sym typeface="Wingdings" pitchFamily="2" charset="2"/>
            </a:endParaRPr>
          </a:p>
          <a:p>
            <a:r>
              <a:rPr lang="el-GR" sz="6200" dirty="0" smtClean="0">
                <a:sym typeface="Wingdings" pitchFamily="2" charset="2"/>
              </a:rPr>
              <a:t>Μέσα</a:t>
            </a:r>
            <a:r>
              <a:rPr lang="en-US" sz="6200" dirty="0" smtClean="0">
                <a:sym typeface="Wingdings" pitchFamily="2" charset="2"/>
              </a:rPr>
              <a:t> / </a:t>
            </a:r>
            <a:r>
              <a:rPr lang="el-GR" sz="6200" dirty="0" smtClean="0">
                <a:sym typeface="Wingdings" pitchFamily="2" charset="2"/>
              </a:rPr>
              <a:t>τηλεόραση</a:t>
            </a:r>
            <a:endParaRPr lang="el-GR" sz="6200" dirty="0" smtClean="0"/>
          </a:p>
          <a:p>
            <a:r>
              <a:rPr lang="el-GR" sz="6200" dirty="0" smtClean="0"/>
              <a:t>Φυλή</a:t>
            </a:r>
            <a:endParaRPr lang="en-US" sz="6200" dirty="0" smtClean="0"/>
          </a:p>
          <a:p>
            <a:r>
              <a:rPr lang="el-GR" sz="6200" dirty="0" smtClean="0"/>
              <a:t>Εθνικότητα</a:t>
            </a:r>
            <a:endParaRPr lang="en-US" sz="6200" dirty="0" smtClean="0"/>
          </a:p>
          <a:p>
            <a:r>
              <a:rPr lang="el-GR" sz="6200" dirty="0" smtClean="0"/>
              <a:t>Κοινωνική τάξη</a:t>
            </a:r>
            <a:endParaRPr lang="en-US" sz="6200" dirty="0" smtClean="0"/>
          </a:p>
          <a:p>
            <a:r>
              <a:rPr lang="el-GR" sz="6200" dirty="0" smtClean="0"/>
              <a:t>Σεξουαλικός προσανατολισμός</a:t>
            </a:r>
            <a:endParaRPr lang="en-US" sz="6200" dirty="0" smtClean="0"/>
          </a:p>
          <a:p>
            <a:r>
              <a:rPr lang="el-GR" sz="6200" dirty="0" smtClean="0"/>
              <a:t>Ηλικία</a:t>
            </a:r>
          </a:p>
          <a:p>
            <a:endParaRPr lang="el-GR" sz="4600" dirty="0" smtClean="0"/>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500042"/>
            <a:ext cx="7683814" cy="1071570"/>
          </a:xfrm>
        </p:spPr>
        <p:txBody>
          <a:bodyPr>
            <a:normAutofit fontScale="90000"/>
          </a:bodyPr>
          <a:lstStyle/>
          <a:p>
            <a:r>
              <a:rPr lang="el-GR" dirty="0" smtClean="0"/>
              <a:t/>
            </a:r>
            <a:br>
              <a:rPr lang="el-GR" dirty="0" smtClean="0"/>
            </a:br>
            <a:r>
              <a:rPr lang="el-GR" dirty="0" smtClean="0"/>
              <a:t/>
            </a:r>
            <a:br>
              <a:rPr lang="el-GR" dirty="0" smtClean="0"/>
            </a:br>
            <a:r>
              <a:rPr lang="el-GR" dirty="0" smtClean="0"/>
              <a:t>το σύστημα των φύλων</a:t>
            </a:r>
            <a:br>
              <a:rPr lang="el-GR" dirty="0" smtClean="0"/>
            </a:br>
            <a:r>
              <a:rPr lang="el-GR" dirty="0" smtClean="0"/>
              <a:t/>
            </a:r>
            <a:br>
              <a:rPr lang="el-GR" dirty="0" smtClean="0"/>
            </a:br>
            <a:endParaRPr lang="el-GR" dirty="0"/>
          </a:p>
        </p:txBody>
      </p:sp>
      <p:sp>
        <p:nvSpPr>
          <p:cNvPr id="3" name="Content Placeholder 2"/>
          <p:cNvSpPr>
            <a:spLocks noGrp="1"/>
          </p:cNvSpPr>
          <p:nvPr>
            <p:ph idx="1"/>
          </p:nvPr>
        </p:nvSpPr>
        <p:spPr>
          <a:xfrm>
            <a:off x="1000100" y="2143116"/>
            <a:ext cx="7683814" cy="4071966"/>
          </a:xfrm>
        </p:spPr>
        <p:txBody>
          <a:bodyPr>
            <a:noAutofit/>
          </a:bodyPr>
          <a:lstStyle/>
          <a:p>
            <a:pPr algn="just"/>
            <a:r>
              <a:rPr lang="el-GR" sz="2000" b="1" i="1" dirty="0" smtClean="0">
                <a:latin typeface="Calibri" pitchFamily="34" charset="0"/>
                <a:cs typeface="Calibri" pitchFamily="34" charset="0"/>
              </a:rPr>
              <a:t>ένα σύστημα ασύμμετρο</a:t>
            </a:r>
            <a:endParaRPr lang="el-GR" sz="2000" i="1" dirty="0" smtClean="0">
              <a:latin typeface="Calibri" pitchFamily="34" charset="0"/>
              <a:cs typeface="Calibri" pitchFamily="34" charset="0"/>
            </a:endParaRPr>
          </a:p>
          <a:p>
            <a:pPr algn="just">
              <a:buNone/>
            </a:pPr>
            <a:endParaRPr lang="el-GR" sz="2000" i="1" dirty="0" smtClean="0">
              <a:latin typeface="Calibri" pitchFamily="34" charset="0"/>
              <a:cs typeface="Calibri" pitchFamily="34" charset="0"/>
            </a:endParaRPr>
          </a:p>
          <a:p>
            <a:pPr algn="just"/>
            <a:r>
              <a:rPr lang="el-GR" sz="2000" i="1" dirty="0" smtClean="0">
                <a:latin typeface="Calibri" pitchFamily="34" charset="0"/>
                <a:cs typeface="Calibri" pitchFamily="34" charset="0"/>
              </a:rPr>
              <a:t>Σχεδόν σε κάθε κοινωνία </a:t>
            </a:r>
            <a:r>
              <a:rPr lang="el-GR" sz="2000" b="1" i="1" dirty="0" smtClean="0">
                <a:latin typeface="Calibri" pitchFamily="34" charset="0"/>
                <a:cs typeface="Calibri" pitchFamily="34" charset="0"/>
              </a:rPr>
              <a:t>οι γυναίκες έχουν θεωρηθεί ως κατώτερες </a:t>
            </a:r>
            <a:r>
              <a:rPr lang="el-GR" sz="2000" i="1" dirty="0" smtClean="0">
                <a:latin typeface="Calibri" pitchFamily="34" charset="0"/>
                <a:cs typeface="Calibri" pitchFamily="34" charset="0"/>
              </a:rPr>
              <a:t>από τους άντρες.</a:t>
            </a:r>
            <a:endParaRPr lang="el-GR" sz="2000" i="1" dirty="0">
              <a:latin typeface="Calibri" pitchFamily="34" charset="0"/>
              <a:cs typeface="Calibri" pitchFamily="34" charset="0"/>
            </a:endParaRPr>
          </a:p>
        </p:txBody>
      </p:sp>
      <p:pic>
        <p:nvPicPr>
          <p:cNvPr id="1026" name="Picture 2" descr="D:\ΟΜΙΛΙΕΣ-ΠΑΡΟΥΣΙΑΣΕΙΣ\Προώθηση Γυναικών σε Συνδικαλιστικές Θέσεις Ευθύνης\ΦΩΤΟ ΙΣΟΤΗΤΑ\gender equality\images (7).jpg"/>
          <p:cNvPicPr>
            <a:picLocks noChangeAspect="1" noChangeArrowheads="1"/>
          </p:cNvPicPr>
          <p:nvPr/>
        </p:nvPicPr>
        <p:blipFill>
          <a:blip r:embed="rId2"/>
          <a:srcRect/>
          <a:stretch>
            <a:fillRect/>
          </a:stretch>
        </p:blipFill>
        <p:spPr bwMode="auto">
          <a:xfrm>
            <a:off x="5214942" y="3929066"/>
            <a:ext cx="3395669" cy="254347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2857488" y="428604"/>
            <a:ext cx="4252935" cy="60522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500042"/>
            <a:ext cx="7683814" cy="1051560"/>
          </a:xfrm>
        </p:spPr>
        <p:txBody>
          <a:bodyPr>
            <a:normAutofit/>
          </a:bodyPr>
          <a:lstStyle/>
          <a:p>
            <a:r>
              <a:rPr lang="el-GR" dirty="0" smtClean="0"/>
              <a:t>Το γυναικείο κίνημα…</a:t>
            </a:r>
            <a:endParaRPr lang="el-GR" dirty="0"/>
          </a:p>
        </p:txBody>
      </p:sp>
      <p:sp>
        <p:nvSpPr>
          <p:cNvPr id="3" name="Content Placeholder 2"/>
          <p:cNvSpPr>
            <a:spLocks noGrp="1"/>
          </p:cNvSpPr>
          <p:nvPr>
            <p:ph idx="1"/>
          </p:nvPr>
        </p:nvSpPr>
        <p:spPr>
          <a:xfrm>
            <a:off x="1000100" y="2214554"/>
            <a:ext cx="7683814" cy="3687886"/>
          </a:xfrm>
        </p:spPr>
        <p:txBody>
          <a:bodyPr>
            <a:normAutofit lnSpcReduction="10000"/>
          </a:bodyPr>
          <a:lstStyle/>
          <a:p>
            <a:r>
              <a:rPr lang="el-GR" sz="2200" dirty="0" smtClean="0"/>
              <a:t>σημαντική συνεισφορά στην ανάδειξη των ανισοτήτων και στη διεκδίκηση των δικαιωμάτων.</a:t>
            </a:r>
          </a:p>
          <a:p>
            <a:endParaRPr lang="el-GR" sz="2200" dirty="0" smtClean="0"/>
          </a:p>
          <a:p>
            <a:r>
              <a:rPr lang="el-GR" sz="2200" dirty="0" smtClean="0"/>
              <a:t>εμφανίστηκε στα τέλη του 18ου αιώνα, επεκτάθηκε και θεμελιώθηκε το 19° και μαζικοποιήθηκε τον 20° και ιδιαίτερα στο τέλος της δεκαετίας του '60.</a:t>
            </a:r>
          </a:p>
          <a:p>
            <a:endParaRPr lang="el-GR" sz="2200" dirty="0" smtClean="0"/>
          </a:p>
          <a:p>
            <a:r>
              <a:rPr lang="el-GR" sz="2200" dirty="0" smtClean="0"/>
              <a:t>Έρευνες για τους μηχανισμούς που «κατασκευάζουν» γυναίκες και άνδρες</a:t>
            </a:r>
            <a:r>
              <a:rPr lang="en-US" sz="2200" dirty="0" smtClean="0"/>
              <a:t>: </a:t>
            </a:r>
            <a:r>
              <a:rPr lang="el-GR" sz="2200" dirty="0" smtClean="0"/>
              <a:t>εκπαίδευση, απασχόληση, πολιτική κτλ.</a:t>
            </a:r>
          </a:p>
          <a:p>
            <a:pPr>
              <a:buNone/>
            </a:pPr>
            <a:endParaRPr lang="el-GR" sz="2000" dirty="0" smtClean="0"/>
          </a:p>
          <a:p>
            <a:pPr>
              <a:buNone/>
            </a:pPr>
            <a:endParaRPr lang="el-GR" sz="2000" dirty="0" smtClean="0"/>
          </a:p>
          <a:p>
            <a:endParaRPr lang="el-GR" sz="2200" dirty="0" smtClean="0"/>
          </a:p>
          <a:p>
            <a:endParaRPr lang="el-GR" sz="2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1197</TotalTime>
  <Words>1776</Words>
  <Application>Microsoft Office PowerPoint</Application>
  <PresentationFormat>On-screen Show (4:3)</PresentationFormat>
  <Paragraphs>271</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Solstice</vt:lpstr>
      <vt:lpstr>  «ΒΙΩΜΑΤΙΚΟ ΕΡΓΑΣΤΗΡΙΟ ΓΥΝΑΙΚΩΝ ΕΡΓΑΖΟΜΕΝΩΝ ΣΤΟ ΔΗΜΟΣΙΟ ΤΟΜΕΑ  ΓΙΑ ΤΗΝ ΠΡΟΩΘΗΣΗ ΣΕ ΣΥΝΔΙΚΑΛΙΣΤΙΚΕΣ ΘΕΣΕΙΣ ΕΥΘΥΝΗΣ» </vt:lpstr>
      <vt:lpstr> περιεχομενα</vt:lpstr>
      <vt:lpstr>Slide 3</vt:lpstr>
      <vt:lpstr>   φύλο</vt:lpstr>
      <vt:lpstr>«Κοινωνικό φύλο»</vt:lpstr>
      <vt:lpstr>«Κοινωνικό φύλο»</vt:lpstr>
      <vt:lpstr>  το σύστημα των φύλων  </vt:lpstr>
      <vt:lpstr>Slide 8</vt:lpstr>
      <vt:lpstr>Το γυναικείο κίνημα…</vt:lpstr>
      <vt:lpstr>σήμερα…</vt:lpstr>
      <vt:lpstr>Οι γυναίκες σε άλλες γωνιές της γης</vt:lpstr>
      <vt:lpstr>Slide 12</vt:lpstr>
      <vt:lpstr>Οι γυναίκες στις «αναπτυγμένες» χώρες</vt:lpstr>
      <vt:lpstr>ανισοτητεσ    στον εργασιακο χωρο</vt:lpstr>
      <vt:lpstr>Slide 15</vt:lpstr>
      <vt:lpstr>1. Διαχωρισμός επαγγελμάτων σε «ανδρικά» και «γυναικεία» </vt:lpstr>
      <vt:lpstr> 2. Διαχωρισμός μέσα σε κάθε επάγγελμα</vt:lpstr>
      <vt:lpstr> 3. Χαμηλή συμμετοχή στην πολιτική ζωή του τόπου και στις συνδικαλιστικές οργανώσεις </vt:lpstr>
      <vt:lpstr>   4. Αυξημένη συμμετοχή των γυναικών σε άτυπες μορφές απασχόλησης ή μερικής απασχόλησης.   5. Το ποσοστό ανεργίας των γυναικών παραμένει συστηματικά υψηλότερο σε σχέση με αυτό των ανδρών, ενώ η μακροχρόνια ανεργία πλήττει περισσότερο τις γυναίκες.  </vt:lpstr>
      <vt:lpstr>6.Μισθολογικές ανισότητες</vt:lpstr>
      <vt:lpstr>Γιατί υπάρχουν αυτές οι μισθολογικές ανισότητες;</vt:lpstr>
      <vt:lpstr>εξήγηση…</vt:lpstr>
      <vt:lpstr>Slide 23</vt:lpstr>
      <vt:lpstr>Ο.Η.Ε.</vt:lpstr>
      <vt:lpstr>μισθωτή και άμισθη εργασία</vt:lpstr>
      <vt:lpstr>Συνέπειες υπερφόρτωσης των γυναικών</vt:lpstr>
      <vt:lpstr>Τρόποι διαιώνισης των ανισοτήτων</vt:lpstr>
      <vt:lpstr>Slide 28</vt:lpstr>
      <vt:lpstr>Slide 29</vt:lpstr>
      <vt:lpstr>Στερεοτυπα &amp; Προκαταληψεισ</vt:lpstr>
      <vt:lpstr>Στερεότυπα και Προκαταλήψεις</vt:lpstr>
      <vt:lpstr>Στερεότυπα</vt:lpstr>
      <vt:lpstr>έμφυλα στερεότυπα</vt:lpstr>
      <vt:lpstr>Slide 34</vt:lpstr>
      <vt:lpstr>Μεγαλώνοντας σαν κορίτσι έμαθα...</vt:lpstr>
      <vt:lpstr>Μεγαλώνοντας σαν αγόρι έμαθα...</vt:lpstr>
      <vt:lpstr>άλλες έρευνες…</vt:lpstr>
      <vt:lpstr>άλλες έρευνες…</vt:lpstr>
      <vt:lpstr>τελικά… οι ανισότητες οφείλονται:</vt:lpstr>
      <vt:lpstr>Συμφιλιωση οικογενειακησ και επαγγελματικησ ζωησ </vt:lpstr>
      <vt:lpstr> ΆΣΚΗΣΗ: </vt:lpstr>
      <vt:lpstr>Ίσες ευκαιρίες σημαίνει…</vt:lpstr>
      <vt:lpstr>σήμερα αποτελεί αναγκαιότητα…</vt:lpstr>
      <vt:lpstr>Η βοήθεια για τη διευκόλυνση των γυναικών                       να συμμετέχουν στην αγορά εργασίας                                                                                 προέρχεται κυρίως από τρεις πηγές: </vt:lpstr>
      <vt:lpstr> Μέτρα από την πολιτεία… </vt:lpstr>
      <vt:lpstr> φιλικές προς την οικογένεια πολιτικές  </vt:lpstr>
      <vt:lpstr> φιλικές προς την οικογένεια πολιτικές  </vt:lpstr>
      <vt:lpstr>εμπόδια στην πράξη…</vt:lpstr>
      <vt:lpstr>Slide 49</vt:lpstr>
      <vt:lpstr>Σε επίπεδο εργοδοτών </vt:lpstr>
      <vt:lpstr> Σε επίπεδο εργαζομένων </vt:lpstr>
      <vt:lpstr> Σε επίπεδο συνδικάτων </vt:lpstr>
      <vt:lpstr> Σε κυβερνητικό επίπεδο </vt:lpstr>
      <vt:lpstr>Συμπεράσματα-Προτάσεις</vt:lpstr>
      <vt:lpstr>Slide 55</vt:lpstr>
      <vt:lpstr>Slide 56</vt:lpstr>
      <vt:lpstr>Διαβαλκανικό Ινστιτούτο Δημόσιας Διοίκησης (Δ.Ι.Δ.Δ.)</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IRINI</dc:creator>
  <cp:lastModifiedBy>IRINI</cp:lastModifiedBy>
  <cp:revision>140</cp:revision>
  <dcterms:created xsi:type="dcterms:W3CDTF">2013-10-12T19:38:36Z</dcterms:created>
  <dcterms:modified xsi:type="dcterms:W3CDTF">2013-10-21T08:38:50Z</dcterms:modified>
</cp:coreProperties>
</file>