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3" r:id="rId2"/>
    <p:sldId id="257" r:id="rId3"/>
    <p:sldId id="258" r:id="rId4"/>
    <p:sldId id="275" r:id="rId5"/>
    <p:sldId id="260" r:id="rId6"/>
    <p:sldId id="262" r:id="rId7"/>
    <p:sldId id="265" r:id="rId8"/>
    <p:sldId id="274" r:id="rId9"/>
    <p:sldId id="261" r:id="rId10"/>
    <p:sldId id="263" r:id="rId11"/>
    <p:sldId id="269" r:id="rId12"/>
    <p:sldId id="270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443" autoAdjust="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1C699-ADD5-4AC9-87C7-EC9B77E5C6F6}" type="datetimeFigureOut">
              <a:rPr lang="el-GR" smtClean="0"/>
              <a:pPr/>
              <a:t>20/1/2013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3093E5-C01F-41A5-8B83-542E9BF9ADD8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RINI\Desktop\images babys\breastfeedin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928934"/>
            <a:ext cx="3071800" cy="3929066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1538" y="1142984"/>
            <a:ext cx="7851648" cy="2200292"/>
          </a:xfrm>
        </p:spPr>
        <p:txBody>
          <a:bodyPr>
            <a:normAutofit/>
          </a:bodyPr>
          <a:lstStyle/>
          <a:p>
            <a:r>
              <a:rPr lang="el-GR" sz="4400" dirty="0" smtClean="0">
                <a:solidFill>
                  <a:schemeClr val="tx1"/>
                </a:solidFill>
              </a:rPr>
              <a:t>Οι ψυχολογικές διαστάσεις του θηλασμού για την μητέρα </a:t>
            </a:r>
            <a:r>
              <a:rPr lang="en-US" sz="4400" dirty="0" smtClean="0">
                <a:solidFill>
                  <a:schemeClr val="tx1"/>
                </a:solidFill>
              </a:rPr>
              <a:t>         </a:t>
            </a:r>
            <a:r>
              <a:rPr lang="el-GR" sz="4400" dirty="0" smtClean="0">
                <a:solidFill>
                  <a:schemeClr val="tx1"/>
                </a:solidFill>
              </a:rPr>
              <a:t>και το βρέφος</a:t>
            </a:r>
            <a:endParaRPr lang="el-GR" sz="44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71538" y="4929198"/>
            <a:ext cx="7854696" cy="1752600"/>
          </a:xfrm>
        </p:spPr>
        <p:txBody>
          <a:bodyPr/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Ειρήνη Κορδερά</a:t>
            </a:r>
          </a:p>
          <a:p>
            <a:r>
              <a:rPr lang="el-GR" sz="2400" dirty="0" smtClean="0">
                <a:solidFill>
                  <a:schemeClr val="bg1"/>
                </a:solidFill>
              </a:rPr>
              <a:t>Ψυχολόγος Υγείας (</a:t>
            </a:r>
            <a:r>
              <a:rPr lang="en-US" sz="2400" dirty="0" smtClean="0">
                <a:solidFill>
                  <a:schemeClr val="bg1"/>
                </a:solidFill>
              </a:rPr>
              <a:t>MSc</a:t>
            </a:r>
            <a:r>
              <a:rPr lang="el-GR" sz="2400" dirty="0" smtClean="0">
                <a:solidFill>
                  <a:schemeClr val="bg1"/>
                </a:solidFill>
              </a:rPr>
              <a:t>)/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l-GR" sz="2400" dirty="0" smtClean="0">
                <a:solidFill>
                  <a:schemeClr val="bg1"/>
                </a:solidFill>
              </a:rPr>
              <a:t>Παιδοψυχολόγος</a:t>
            </a:r>
            <a:r>
              <a:rPr lang="en-US" sz="2400" dirty="0" smtClean="0">
                <a:solidFill>
                  <a:schemeClr val="bg1"/>
                </a:solidFill>
              </a:rPr>
              <a:t> (MSc)</a:t>
            </a:r>
            <a:endParaRPr lang="el-GR" sz="2400" dirty="0" smtClean="0">
              <a:solidFill>
                <a:schemeClr val="bg1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/>
          <a:lstStyle/>
          <a:p>
            <a:r>
              <a:rPr lang="el-GR" dirty="0" smtClean="0"/>
              <a:t>Οι μητέρες που δεν θηλάζουν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71462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Ο θηλασμός αποτελεί ένα</a:t>
            </a:r>
            <a:r>
              <a:rPr lang="en-US" dirty="0" smtClean="0"/>
              <a:t>, </a:t>
            </a:r>
            <a:r>
              <a:rPr lang="el-GR" dirty="0" smtClean="0"/>
              <a:t>σημαντικό μεν</a:t>
            </a:r>
            <a:r>
              <a:rPr lang="en-US" dirty="0" smtClean="0"/>
              <a:t> </a:t>
            </a:r>
            <a:r>
              <a:rPr lang="el-GR" dirty="0" smtClean="0"/>
              <a:t>αλλά και πολύ μικρό</a:t>
            </a:r>
            <a:r>
              <a:rPr lang="en-US" dirty="0" smtClean="0"/>
              <a:t>, </a:t>
            </a:r>
            <a:r>
              <a:rPr lang="el-GR" dirty="0" smtClean="0"/>
              <a:t>κομμάτι της πλούσιας και πολυδιάστατης σχέσης ανάμεσα στη μητέρα και στο παιδί.</a:t>
            </a:r>
            <a:endParaRPr lang="el-GR" dirty="0"/>
          </a:p>
        </p:txBody>
      </p:sp>
      <p:pic>
        <p:nvPicPr>
          <p:cNvPr id="1026" name="Picture 2" descr="C:\Users\IRINI\Desktop\images babys\sleep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4643446"/>
            <a:ext cx="5643570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71472" y="1643050"/>
            <a:ext cx="2212848" cy="1582621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Kelly </a:t>
            </a:r>
            <a:r>
              <a:rPr lang="en-US" sz="2400" dirty="0" err="1" smtClean="0"/>
              <a:t>Schaecher</a:t>
            </a:r>
            <a:r>
              <a:rPr lang="en-US" sz="2400" dirty="0" smtClean="0"/>
              <a:t>, </a:t>
            </a:r>
            <a:r>
              <a:rPr lang="el-GR" sz="2400" dirty="0" smtClean="0"/>
              <a:t>   </a:t>
            </a:r>
            <a:r>
              <a:rPr lang="en-US" sz="2400" dirty="0" smtClean="0"/>
              <a:t>28 </a:t>
            </a:r>
            <a:r>
              <a:rPr lang="el-GR" sz="2400" dirty="0" smtClean="0"/>
              <a:t>ετών,         </a:t>
            </a:r>
            <a:r>
              <a:rPr lang="en-US" sz="2400" dirty="0" smtClean="0"/>
              <a:t>Bristol</a:t>
            </a:r>
            <a:r>
              <a:rPr lang="el-GR" sz="2400" dirty="0" smtClean="0"/>
              <a:t>, </a:t>
            </a:r>
            <a:r>
              <a:rPr lang="en-US" sz="2400" dirty="0" smtClean="0"/>
              <a:t>UK. </a:t>
            </a:r>
            <a:endParaRPr lang="el-GR" sz="2400" dirty="0"/>
          </a:p>
        </p:txBody>
      </p:sp>
      <p:pic>
        <p:nvPicPr>
          <p:cNvPr id="12" name="Picture Placeholder 11" descr="imag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40" r="1140"/>
          <a:stretch>
            <a:fillRect/>
          </a:stretch>
        </p:blipFill>
        <p:spPr>
          <a:xfrm rot="420000">
            <a:off x="3297286" y="1150337"/>
            <a:ext cx="5055382" cy="4009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1472" y="2500306"/>
            <a:ext cx="7772400" cy="1362456"/>
          </a:xfrm>
        </p:spPr>
        <p:txBody>
          <a:bodyPr/>
          <a:lstStyle/>
          <a:p>
            <a:pPr algn="ctr"/>
            <a:r>
              <a:rPr lang="el-GR" dirty="0" smtClean="0"/>
              <a:t>Σας ευχαριστώ για την προσοχή σας!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 θηλασμός δεν είναι μόνο θρέψη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357430"/>
            <a:ext cx="8258204" cy="3967170"/>
          </a:xfrm>
        </p:spPr>
        <p:txBody>
          <a:bodyPr/>
          <a:lstStyle/>
          <a:p>
            <a:pPr>
              <a:buNone/>
            </a:pPr>
            <a:endParaRPr lang="el-GR" dirty="0" smtClean="0"/>
          </a:p>
          <a:p>
            <a:pPr algn="r">
              <a:buNone/>
            </a:pPr>
            <a:r>
              <a:rPr lang="el-GR" dirty="0" smtClean="0"/>
              <a:t>    στη σωματική ανάπτυξη                                                   &amp; υγεία του βρέφους</a:t>
            </a:r>
            <a:endParaRPr lang="el-GR" sz="2000" dirty="0" smtClean="0"/>
          </a:p>
          <a:p>
            <a:pPr algn="r">
              <a:buNone/>
            </a:pPr>
            <a:r>
              <a:rPr lang="el-GR" sz="2000" i="1" dirty="0" smtClean="0"/>
              <a:t>(θρέψη, ενυδάτωση, αντισώματα)</a:t>
            </a:r>
          </a:p>
          <a:p>
            <a:pPr>
              <a:buNone/>
            </a:pPr>
            <a:r>
              <a:rPr lang="el-GR" sz="2800" dirty="0" smtClean="0"/>
              <a:t>παίζει βασικό ρόλο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                                                     στην </a:t>
            </a:r>
            <a:r>
              <a:rPr lang="el-GR" u="sng" dirty="0" smtClean="0"/>
              <a:t>ψυχική υγεία</a:t>
            </a:r>
            <a:r>
              <a:rPr lang="el-GR" dirty="0" smtClean="0"/>
              <a:t>                                        </a:t>
            </a:r>
          </a:p>
          <a:p>
            <a:pPr>
              <a:buNone/>
            </a:pPr>
            <a:r>
              <a:rPr lang="el-GR" sz="2000" i="1" dirty="0" smtClean="0"/>
              <a:t>                                                                               (συναισθηματική, γνωστική &amp;                    </a:t>
            </a:r>
          </a:p>
          <a:p>
            <a:pPr>
              <a:buNone/>
            </a:pPr>
            <a:r>
              <a:rPr lang="el-GR" sz="2000" i="1" dirty="0" smtClean="0"/>
              <a:t>                                                                                        ψυχοκοινωνική ανάπτυξη)</a:t>
            </a:r>
            <a:endParaRPr lang="el-GR" sz="2000" i="1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571868" y="3286124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71868" y="4500570"/>
            <a:ext cx="135732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29190" y="2857496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20717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4400" dirty="0" smtClean="0"/>
              <a:t>δρά σαν συνέχεια του ομφάλιου λώρου...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468880"/>
            <a:ext cx="8229600" cy="4389120"/>
          </a:xfrm>
        </p:spPr>
        <p:txBody>
          <a:bodyPr>
            <a:normAutofit/>
          </a:bodyPr>
          <a:lstStyle/>
          <a:p>
            <a:r>
              <a:rPr lang="el-GR" dirty="0" smtClean="0"/>
              <a:t>σοκ της γέννας</a:t>
            </a:r>
          </a:p>
          <a:p>
            <a:r>
              <a:rPr lang="el-GR" dirty="0" smtClean="0"/>
              <a:t>το καλύτερο μέρος για την προσαρμογή του νεογέννητου από την ενδομήτρια στην εξωμήτρια ζωή </a:t>
            </a:r>
            <a:r>
              <a:rPr lang="el-GR" dirty="0" smtClean="0">
                <a:sym typeface="Wingdings" pitchFamily="2" charset="2"/>
              </a:rPr>
              <a:t> η αγκαλιά της μητέρας και η επαφή δέρμα με δέρμα</a:t>
            </a:r>
          </a:p>
          <a:p>
            <a:r>
              <a:rPr lang="el-GR" dirty="0" smtClean="0">
                <a:sym typeface="Wingdings" pitchFamily="2" charset="2"/>
              </a:rPr>
              <a:t>Ασφάλεια και ηρεμία</a:t>
            </a:r>
          </a:p>
          <a:p>
            <a:r>
              <a:rPr lang="el-GR" dirty="0" smtClean="0">
                <a:sym typeface="Wingdings" pitchFamily="2" charset="2"/>
              </a:rPr>
              <a:t>Ζεστασιά της αγκαλιάς, στοργή, ακούει τους χτύπους της καρδιάς της, την μυρίζει, άμεση οπτική και δερμική επαφή.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84" y="4643446"/>
            <a:ext cx="1714480" cy="500058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i="1" dirty="0" smtClean="0"/>
              <a:t>Winnicott</a:t>
            </a:r>
            <a:endParaRPr lang="el-GR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22860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800" i="1" dirty="0" smtClean="0"/>
              <a:t>“</a:t>
            </a:r>
            <a:r>
              <a:rPr lang="el-GR" sz="2800" i="1" dirty="0" smtClean="0"/>
              <a:t>Δεν υπάρχει τέτοιο πράγμα όπως το μωρό.</a:t>
            </a:r>
            <a:r>
              <a:rPr lang="en-US" sz="2800" i="1" dirty="0" smtClean="0"/>
              <a:t> </a:t>
            </a:r>
            <a:r>
              <a:rPr lang="el-GR" sz="2800" i="1" dirty="0" smtClean="0"/>
              <a:t>Εάν </a:t>
            </a:r>
            <a:r>
              <a:rPr lang="el-GR" sz="2800" i="1" dirty="0" smtClean="0"/>
              <a:t>ξεκινήσει κανείς να περιγράφει ένα μωρό, θα βρεθεί να περιγράφει ένα μωρό και κάποιον άλλο. Το μωρό δεν μπορεί να υπάρξει μόνο του</a:t>
            </a:r>
            <a:r>
              <a:rPr lang="en-US" sz="2800" i="1" dirty="0" smtClean="0"/>
              <a:t>, </a:t>
            </a:r>
            <a:r>
              <a:rPr lang="el-GR" sz="2800" i="1" dirty="0" smtClean="0"/>
              <a:t>αλλά είναι στην ουσία μέρος μιας σχέσης</a:t>
            </a:r>
            <a:r>
              <a:rPr lang="en-US" sz="2800" i="1" dirty="0" smtClean="0"/>
              <a:t>.”</a:t>
            </a:r>
            <a:endParaRPr lang="el-GR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δεσμός μητέρας-βρέφους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3500462"/>
          </a:xfrm>
        </p:spPr>
        <p:txBody>
          <a:bodyPr>
            <a:normAutofit/>
          </a:bodyPr>
          <a:lstStyle/>
          <a:p>
            <a:r>
              <a:rPr lang="el-GR" dirty="0" smtClean="0"/>
              <a:t>περισσότερη ώρα αγκαλιά / επαφή δέρμα με δέρμα</a:t>
            </a:r>
          </a:p>
          <a:p>
            <a:pPr>
              <a:buNone/>
            </a:pPr>
            <a:r>
              <a:rPr lang="el-GR" dirty="0" smtClean="0"/>
              <a:t>       ορμόνες          ωκυτοκίνη (η ορμόνη της αγάπης)                                                                                   </a:t>
            </a:r>
          </a:p>
          <a:p>
            <a:pPr>
              <a:buNone/>
            </a:pPr>
            <a:r>
              <a:rPr lang="el-GR" dirty="0" smtClean="0"/>
              <a:t>                               προλακτίνη (ηρεμία, χαλάρωση) </a:t>
            </a:r>
          </a:p>
          <a:p>
            <a:r>
              <a:rPr lang="el-GR" dirty="0" smtClean="0"/>
              <a:t>κανένα μπιμπερό και καμιά πιπίλα δεν αναπληρώνει την ψυχική επαφή και την ευχαρίστηση του θηλασμού</a:t>
            </a:r>
          </a:p>
          <a:p>
            <a:r>
              <a:rPr lang="el-GR" dirty="0" smtClean="0"/>
              <a:t>παρηγορητικός θηλασμός</a:t>
            </a:r>
          </a:p>
          <a:p>
            <a:r>
              <a:rPr lang="el-GR" dirty="0" smtClean="0"/>
              <a:t>θηλασμός-παιχνίδι</a:t>
            </a:r>
          </a:p>
          <a:p>
            <a:endParaRPr lang="el-GR" dirty="0"/>
          </a:p>
        </p:txBody>
      </p:sp>
      <p:pic>
        <p:nvPicPr>
          <p:cNvPr id="4" name="Picture 2" descr="http://drop.ndtv.com/albums/HEALTH/mothers_day/pic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5158864"/>
            <a:ext cx="3071802" cy="1711047"/>
          </a:xfrm>
          <a:prstGeom prst="rect">
            <a:avLst/>
          </a:prstGeom>
          <a:noFill/>
        </p:spPr>
      </p:pic>
      <p:sp>
        <p:nvSpPr>
          <p:cNvPr id="8" name="Left Brace 7"/>
          <p:cNvSpPr/>
          <p:nvPr/>
        </p:nvSpPr>
        <p:spPr>
          <a:xfrm>
            <a:off x="2571736" y="3000372"/>
            <a:ext cx="500066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ο μακροχρόνιος θηλασμός σχετίζεται θετικά με...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371475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την νοημοσύνη</a:t>
            </a:r>
          </a:p>
          <a:p>
            <a:r>
              <a:rPr lang="el-GR" dirty="0" smtClean="0"/>
              <a:t>την ψυχοκινητική ανάπτυξη</a:t>
            </a:r>
          </a:p>
          <a:p>
            <a:r>
              <a:rPr lang="el-GR" dirty="0" smtClean="0"/>
              <a:t>τη γλωσσική ανάπτυξη</a:t>
            </a:r>
          </a:p>
          <a:p>
            <a:r>
              <a:rPr lang="el-GR" dirty="0" smtClean="0"/>
              <a:t>τη συμπεριφορά</a:t>
            </a:r>
          </a:p>
          <a:p>
            <a:r>
              <a:rPr lang="el-GR" dirty="0" smtClean="0"/>
              <a:t>ψυχική υγεία</a:t>
            </a:r>
          </a:p>
          <a:p>
            <a:r>
              <a:rPr lang="el-GR" dirty="0" smtClean="0"/>
              <a:t>την προσωπικότητα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απογαλακτισμός</a:t>
            </a:r>
            <a:r>
              <a:rPr lang="el-GR" dirty="0" smtClean="0">
                <a:sym typeface="Wingdings" pitchFamily="2" charset="2"/>
              </a:rPr>
              <a:t>ομαλά και σταδιακά</a:t>
            </a:r>
            <a:endParaRPr lang="el-GR" dirty="0" smtClean="0"/>
          </a:p>
        </p:txBody>
      </p:sp>
      <p:pic>
        <p:nvPicPr>
          <p:cNvPr id="5" name="Picture Placeholder 6" descr="breastfeeding.jpg"/>
          <p:cNvPicPr>
            <a:picLocks noChangeAspect="1"/>
          </p:cNvPicPr>
          <p:nvPr/>
        </p:nvPicPr>
        <p:blipFill>
          <a:blip r:embed="rId2"/>
          <a:srcRect l="3005" r="3005"/>
          <a:stretch>
            <a:fillRect/>
          </a:stretch>
        </p:blipFill>
        <p:spPr>
          <a:xfrm rot="420000">
            <a:off x="4812952" y="2881854"/>
            <a:ext cx="4132057" cy="35183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πλεονεκτήματα για την μητέρα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el-GR" dirty="0" smtClean="0"/>
              <a:t>ευκαιρία για χαλάρωση</a:t>
            </a:r>
          </a:p>
          <a:p>
            <a:r>
              <a:rPr lang="el-GR" dirty="0" smtClean="0"/>
              <a:t>τονώνεται η αυτοπεποίθησή της</a:t>
            </a:r>
          </a:p>
          <a:p>
            <a:r>
              <a:rPr lang="el-GR" dirty="0" smtClean="0"/>
              <a:t>καθησυχάζονται πολλοί από τους φόβους της</a:t>
            </a:r>
          </a:p>
          <a:p>
            <a:r>
              <a:rPr lang="el-GR" dirty="0" smtClean="0"/>
              <a:t>αίσθηση ολοκλήρωσης ως γυναίκα-μητέρα</a:t>
            </a:r>
          </a:p>
          <a:p>
            <a:r>
              <a:rPr lang="el-GR" dirty="0" smtClean="0"/>
              <a:t>αυξημένη ευαισθησία στο να αντιλαμβάνεται και να ανταποκρίνεται στα </a:t>
            </a:r>
            <a:r>
              <a:rPr lang="el-GR" dirty="0" smtClean="0"/>
              <a:t>μην</a:t>
            </a:r>
            <a:r>
              <a:rPr lang="el-GR" dirty="0" smtClean="0"/>
              <a:t>ύ</a:t>
            </a:r>
            <a:r>
              <a:rPr lang="el-GR" dirty="0" smtClean="0"/>
              <a:t>ματα </a:t>
            </a:r>
            <a:r>
              <a:rPr lang="el-GR" dirty="0" smtClean="0"/>
              <a:t>του βρέφους</a:t>
            </a:r>
          </a:p>
          <a:p>
            <a:r>
              <a:rPr lang="el-GR" dirty="0" smtClean="0"/>
              <a:t>περηφάνια </a:t>
            </a:r>
            <a:r>
              <a:rPr lang="el-GR" dirty="0" smtClean="0"/>
              <a:t>και ικανοποίηση ότι προσφέρει ότι καλύτερο στο παιδί της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715404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Τι βοηθάει την μητέρα που θηλάζει...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110046"/>
          </a:xfrm>
        </p:spPr>
        <p:txBody>
          <a:bodyPr/>
          <a:lstStyle/>
          <a:p>
            <a:r>
              <a:rPr lang="el-GR" dirty="0" smtClean="0"/>
              <a:t>Υποστηρικτικό οικογενειακό περιβάλλον</a:t>
            </a:r>
          </a:p>
          <a:p>
            <a:r>
              <a:rPr lang="el-GR" dirty="0" smtClean="0"/>
              <a:t>Καλή σχέση με τον σύντροφο</a:t>
            </a:r>
          </a:p>
          <a:p>
            <a:r>
              <a:rPr lang="el-GR" dirty="0" smtClean="0"/>
              <a:t>Σωστή ενημέρωση και σωστές συμβουλές</a:t>
            </a:r>
          </a:p>
          <a:p>
            <a:r>
              <a:rPr lang="el-GR" dirty="0" smtClean="0"/>
              <a:t>Υποστηρικτικό κοινωνικό περιβάλλον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Επιλόχειος κατάθλιψη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el-GR" dirty="0" smtClean="0"/>
              <a:t>Επιλόχειος κατάθλιψη </a:t>
            </a:r>
            <a:r>
              <a:rPr lang="en-US" dirty="0" smtClean="0"/>
              <a:t>VS </a:t>
            </a:r>
            <a:r>
              <a:rPr lang="el-GR" dirty="0" smtClean="0"/>
              <a:t>επιλόχειος μελαγχολία </a:t>
            </a:r>
            <a:r>
              <a:rPr lang="en-US" dirty="0" smtClean="0"/>
              <a:t>“baby blues”</a:t>
            </a:r>
          </a:p>
          <a:p>
            <a:r>
              <a:rPr lang="el-GR" dirty="0" smtClean="0"/>
              <a:t>Η</a:t>
            </a:r>
            <a:r>
              <a:rPr lang="el-GR" dirty="0" smtClean="0"/>
              <a:t>πιες </a:t>
            </a:r>
            <a:r>
              <a:rPr lang="el-GR" dirty="0" smtClean="0"/>
              <a:t>μορφές 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/>
              <a:t>ψυχοθεραπεία</a:t>
            </a:r>
          </a:p>
          <a:p>
            <a:r>
              <a:rPr lang="el-GR" dirty="0" smtClean="0"/>
              <a:t>Πιο έντονη κατάθλιψη</a:t>
            </a:r>
            <a:r>
              <a:rPr lang="el-GR" dirty="0" smtClean="0">
                <a:sym typeface="Wingdings" pitchFamily="2" charset="2"/>
              </a:rPr>
              <a:t> </a:t>
            </a:r>
            <a:r>
              <a:rPr lang="el-GR" dirty="0" smtClean="0">
                <a:sym typeface="Wingdings" pitchFamily="2" charset="2"/>
              </a:rPr>
              <a:t>συνδυασμός </a:t>
            </a:r>
            <a:r>
              <a:rPr lang="el-GR" dirty="0" smtClean="0">
                <a:sym typeface="Wingdings" pitchFamily="2" charset="2"/>
              </a:rPr>
              <a:t>ψυχοθεραπείας &amp; φαρμακευτικής αγωγής</a:t>
            </a:r>
          </a:p>
          <a:p>
            <a:r>
              <a:rPr lang="el-GR" dirty="0" smtClean="0">
                <a:sym typeface="Wingdings" pitchFamily="2" charset="2"/>
              </a:rPr>
              <a:t>Φάρμακα συμβατά με τον θηλασμό, </a:t>
            </a:r>
            <a:r>
              <a:rPr lang="el-GR" dirty="0" smtClean="0">
                <a:sym typeface="Wingdings" pitchFamily="2" charset="2"/>
              </a:rPr>
              <a:t>εάν </a:t>
            </a:r>
            <a:r>
              <a:rPr lang="el-GR" dirty="0" smtClean="0">
                <a:sym typeface="Wingdings" pitchFamily="2" charset="2"/>
              </a:rPr>
              <a:t>είναι απαραίτητο, αρκεί ο γιατρός να τα γνωρίζει και σωστές οδηγίες χορήγησης.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2750</TotalTime>
  <Words>387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Οι ψυχολογικές διαστάσεις του θηλασμού για την μητέρα          και το βρέφος</vt:lpstr>
      <vt:lpstr>Ο θηλασμός δεν είναι μόνο θρέψη</vt:lpstr>
      <vt:lpstr>  δρά σαν συνέχεια του ομφάλιου λώρου... </vt:lpstr>
      <vt:lpstr>Winnicott</vt:lpstr>
      <vt:lpstr>δεσμός μητέρας-βρέφους</vt:lpstr>
      <vt:lpstr>ο μακροχρόνιος θηλασμός σχετίζεται θετικά με...</vt:lpstr>
      <vt:lpstr>πλεονεκτήματα για την μητέρα</vt:lpstr>
      <vt:lpstr>Τι βοηθάει την μητέρα που θηλάζει...</vt:lpstr>
      <vt:lpstr>Επιλόχειος κατάθλιψη</vt:lpstr>
      <vt:lpstr>Οι μητέρες που δεν θηλάζουν</vt:lpstr>
      <vt:lpstr>Kelly Schaecher,    28 ετών,         Bristol, UK. </vt:lpstr>
      <vt:lpstr>Σας ευχαριστώ για την προσοχή σας!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IRINI</dc:creator>
  <cp:lastModifiedBy>IRINI</cp:lastModifiedBy>
  <cp:revision>260</cp:revision>
  <dcterms:created xsi:type="dcterms:W3CDTF">2013-01-17T08:43:08Z</dcterms:created>
  <dcterms:modified xsi:type="dcterms:W3CDTF">2013-01-20T06:39:30Z</dcterms:modified>
</cp:coreProperties>
</file>