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41"/>
  </p:notesMasterIdLst>
  <p:handoutMasterIdLst>
    <p:handoutMasterId r:id="rId42"/>
  </p:handoutMasterIdLst>
  <p:sldIdLst>
    <p:sldId id="256" r:id="rId2"/>
    <p:sldId id="586" r:id="rId3"/>
    <p:sldId id="587" r:id="rId4"/>
    <p:sldId id="591" r:id="rId5"/>
    <p:sldId id="563" r:id="rId6"/>
    <p:sldId id="525" r:id="rId7"/>
    <p:sldId id="605" r:id="rId8"/>
    <p:sldId id="606" r:id="rId9"/>
    <p:sldId id="607" r:id="rId10"/>
    <p:sldId id="593" r:id="rId11"/>
    <p:sldId id="621" r:id="rId12"/>
    <p:sldId id="615" r:id="rId13"/>
    <p:sldId id="570" r:id="rId14"/>
    <p:sldId id="288" r:id="rId15"/>
    <p:sldId id="290" r:id="rId16"/>
    <p:sldId id="354" r:id="rId17"/>
    <p:sldId id="608" r:id="rId18"/>
    <p:sldId id="578" r:id="rId19"/>
    <p:sldId id="571" r:id="rId20"/>
    <p:sldId id="333" r:id="rId21"/>
    <p:sldId id="595" r:id="rId22"/>
    <p:sldId id="577" r:id="rId23"/>
    <p:sldId id="599" r:id="rId24"/>
    <p:sldId id="600" r:id="rId25"/>
    <p:sldId id="601" r:id="rId26"/>
    <p:sldId id="602" r:id="rId27"/>
    <p:sldId id="622" r:id="rId28"/>
    <p:sldId id="597" r:id="rId29"/>
    <p:sldId id="379" r:id="rId30"/>
    <p:sldId id="614" r:id="rId31"/>
    <p:sldId id="612" r:id="rId32"/>
    <p:sldId id="613" r:id="rId33"/>
    <p:sldId id="616" r:id="rId34"/>
    <p:sldId id="603" r:id="rId35"/>
    <p:sldId id="619" r:id="rId36"/>
    <p:sldId id="620" r:id="rId37"/>
    <p:sldId id="618" r:id="rId38"/>
    <p:sldId id="617" r:id="rId39"/>
    <p:sldId id="623" r:id="rId4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33CC"/>
    <a:srgbClr val="CC3300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81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9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12F09-9A28-4CD0-8847-9E010C1081EA}" type="datetimeFigureOut">
              <a:rPr lang="el-GR" smtClean="0"/>
              <a:pPr/>
              <a:t>15/2/2016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6C211-719E-49F2-83B7-770FD474C4C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92324-80B3-4E6B-ADEE-C483FF4641A0}" type="datetimeFigureOut">
              <a:rPr lang="el-GR" smtClean="0"/>
              <a:pPr/>
              <a:t>15/2/2016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A5284-5DF3-46F3-B0DB-30FFA19EEB8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44442DE-A9AD-46EE-A01B-F532712DC31A}" type="datetime1">
              <a:rPr lang="el-GR" smtClean="0"/>
              <a:t>17/2/2016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smtClean="0"/>
              <a:t>www.psychologos-kordera.gr</a:t>
            </a:r>
            <a:endParaRPr lang="el-GR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- Ευθεία γραμμή σύνδεσης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Έλλειψη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- Έλλειψη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4D80070-77A5-4008-8750-03992B4A26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3D85-91A6-4EE0-B6D0-61F4BA74E385}" type="datetime1">
              <a:rPr lang="el-GR" smtClean="0"/>
              <a:t>17/2/2016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www.psychologos-kordera.gr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80070-77A5-4008-8750-03992B4A26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49E3-1853-48ED-A650-77D591F25CA7}" type="datetime1">
              <a:rPr lang="el-GR" smtClean="0"/>
              <a:t>17/2/2016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www.psychologos-kordera.gr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80070-77A5-4008-8750-03992B4A26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5BED74A-2DEE-4920-AAA0-09C5B3F419EC}" type="datetime1">
              <a:rPr lang="el-GR" smtClean="0"/>
              <a:t>17/2/2016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4D80070-77A5-4008-8750-03992B4A268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www.psychologos-kordera.gr</a:t>
            </a:r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592C2A8-CE34-4132-8BF3-8C4BB01B05DE}" type="datetime1">
              <a:rPr lang="el-GR" smtClean="0"/>
              <a:t>17/2/2016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 smtClean="0"/>
              <a:t>www.psychologos-kordera.gr</a:t>
            </a:r>
            <a:endParaRPr lang="el-GR"/>
          </a:p>
        </p:txBody>
      </p:sp>
      <p:sp>
        <p:nvSpPr>
          <p:cNvPr id="9" name="8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Έλλειψη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Έλλειψη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Ευθεία γραμμή σύνδεσης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4D80070-77A5-4008-8750-03992B4A26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CA8B5-D558-42A1-BB7D-FBF7BFD7CF9D}" type="datetime1">
              <a:rPr lang="el-GR" smtClean="0"/>
              <a:t>17/2/2016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www.psychologos-kordera.gr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80070-77A5-4008-8750-03992B4A268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C98D-C60C-4B9D-B81F-415BA782D0EB}" type="datetime1">
              <a:rPr lang="el-GR" smtClean="0"/>
              <a:t>17/2/2016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www.psychologos-kordera.gr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80070-77A5-4008-8750-03992B4A268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E577EF-0BE1-4362-8B6E-1904D2FA8859}" type="datetime1">
              <a:rPr lang="el-GR" smtClean="0"/>
              <a:t>17/2/2016</a:t>
            </a:fld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4D80070-77A5-4008-8750-03992B4A268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www.psychologos-kordera.gr</a:t>
            </a: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290B-B285-420F-9211-632616DD09A2}" type="datetime1">
              <a:rPr lang="el-GR" smtClean="0"/>
              <a:t>17/2/2016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www.psychologos-kordera.gr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80070-77A5-4008-8750-03992B4A26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FAE0A8F-D03E-45E6-9C99-E0EC6A1391F7}" type="datetime1">
              <a:rPr lang="el-GR" smtClean="0"/>
              <a:t>17/2/2016</a:t>
            </a:fld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4D80070-77A5-4008-8750-03992B4A268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www.psychologos-kordera.gr</a:t>
            </a:r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415357-8EA5-49B8-8D05-48263CBDA53F}" type="datetime1">
              <a:rPr lang="el-GR" smtClean="0"/>
              <a:t>17/2/2016</a:t>
            </a:fld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4D80070-77A5-4008-8750-03992B4A268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www.psychologos-kordera.gr</a:t>
            </a:r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E76E140-31BD-430F-92ED-FBD04E2D5B4C}" type="datetime1">
              <a:rPr lang="el-GR" smtClean="0"/>
              <a:t>17/2/2016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www.psychologos-kordera.gr</a:t>
            </a:r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4D80070-77A5-4008-8750-03992B4A268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857324" y="3214686"/>
            <a:ext cx="7286676" cy="1857388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dirty="0" err="1" smtClean="0"/>
              <a:t>προβληματα</a:t>
            </a:r>
            <a:r>
              <a:rPr lang="el-GR" sz="3600" dirty="0" smtClean="0"/>
              <a:t> </a:t>
            </a:r>
            <a:r>
              <a:rPr lang="el-GR" sz="3600" dirty="0" err="1" smtClean="0"/>
              <a:t>συμπεριφορασ</a:t>
            </a:r>
            <a:r>
              <a:rPr lang="el-GR" sz="3600" dirty="0" smtClean="0"/>
              <a:t> των </a:t>
            </a:r>
            <a:r>
              <a:rPr lang="el-GR" sz="3600" dirty="0" err="1" smtClean="0"/>
              <a:t>παιδιων</a:t>
            </a:r>
            <a:r>
              <a:rPr lang="el-GR" sz="3600" dirty="0" smtClean="0"/>
              <a:t> και </a:t>
            </a:r>
            <a:r>
              <a:rPr lang="el-GR" sz="3600" dirty="0" err="1" smtClean="0"/>
              <a:t>τροποι</a:t>
            </a:r>
            <a:r>
              <a:rPr lang="el-GR" sz="3600" dirty="0" smtClean="0"/>
              <a:t> </a:t>
            </a:r>
            <a:r>
              <a:rPr lang="el-GR" sz="3600" dirty="0" err="1" smtClean="0"/>
              <a:t>αντιμετωπισησ</a:t>
            </a:r>
            <a:r>
              <a:rPr lang="el-GR" sz="3600" dirty="0" smtClean="0">
                <a:cs typeface="Angsana New" pitchFamily="18" charset="-34"/>
              </a:rPr>
              <a:t/>
            </a:r>
            <a:br>
              <a:rPr lang="el-GR" sz="3600" dirty="0" smtClean="0">
                <a:cs typeface="Angsana New" pitchFamily="18" charset="-34"/>
              </a:rPr>
            </a:br>
            <a:r>
              <a:rPr lang="el-GR" sz="3600" dirty="0" smtClean="0">
                <a:cs typeface="Angsana New" pitchFamily="18" charset="-34"/>
              </a:rPr>
              <a:t/>
            </a:r>
            <a:br>
              <a:rPr lang="el-GR" sz="3600" dirty="0" smtClean="0">
                <a:cs typeface="Angsana New" pitchFamily="18" charset="-34"/>
              </a:rPr>
            </a:br>
            <a:endParaRPr lang="el-GR" sz="3600" i="1" dirty="0">
              <a:cs typeface="Angsana New" pitchFamily="18" charset="-34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571736" y="4786322"/>
            <a:ext cx="5929338" cy="1874352"/>
          </a:xfrm>
        </p:spPr>
        <p:txBody>
          <a:bodyPr>
            <a:normAutofit fontScale="40000" lnSpcReduction="20000"/>
          </a:bodyPr>
          <a:lstStyle/>
          <a:p>
            <a:pPr algn="r"/>
            <a:r>
              <a:rPr lang="el-GR" sz="4500" i="1" dirty="0" smtClean="0">
                <a:solidFill>
                  <a:srgbClr val="0070C0"/>
                </a:solidFill>
              </a:rPr>
              <a:t>Κορδερά</a:t>
            </a:r>
            <a:r>
              <a:rPr lang="el-GR" sz="4500" i="1" dirty="0" smtClean="0">
                <a:solidFill>
                  <a:srgbClr val="0070C0"/>
                </a:solidFill>
              </a:rPr>
              <a:t> Ειρήνη </a:t>
            </a:r>
            <a:endParaRPr lang="en-US" sz="4500" i="1" dirty="0" smtClean="0">
              <a:solidFill>
                <a:srgbClr val="0070C0"/>
              </a:solidFill>
            </a:endParaRPr>
          </a:p>
          <a:p>
            <a:pPr algn="r"/>
            <a:r>
              <a:rPr lang="el-GR" sz="4300" i="1" dirty="0" smtClean="0">
                <a:solidFill>
                  <a:srgbClr val="0070C0"/>
                </a:solidFill>
              </a:rPr>
              <a:t>Ψυχολόγος</a:t>
            </a:r>
            <a:endParaRPr lang="en-US" sz="4300" i="1" dirty="0" smtClean="0">
              <a:solidFill>
                <a:srgbClr val="0070C0"/>
              </a:solidFill>
            </a:endParaRPr>
          </a:p>
          <a:p>
            <a:pPr algn="r"/>
            <a:endParaRPr lang="el-GR" sz="26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el-GR" sz="3800" b="0" i="1" dirty="0" smtClean="0">
                <a:solidFill>
                  <a:schemeClr val="tx1">
                    <a:lumMod val="50000"/>
                  </a:schemeClr>
                </a:solidFill>
              </a:rPr>
              <a:t>Πτυχιούχος</a:t>
            </a:r>
            <a:r>
              <a:rPr lang="en-US" sz="3800" b="0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l-GR" sz="3800" b="0" i="1" dirty="0" smtClean="0">
                <a:solidFill>
                  <a:schemeClr val="tx1">
                    <a:lumMod val="50000"/>
                  </a:schemeClr>
                </a:solidFill>
              </a:rPr>
              <a:t>Α</a:t>
            </a:r>
            <a:r>
              <a:rPr lang="en-US" sz="3800" b="0" i="1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el-GR" sz="3800" b="0" i="1" dirty="0" smtClean="0">
                <a:solidFill>
                  <a:schemeClr val="tx1">
                    <a:lumMod val="50000"/>
                  </a:schemeClr>
                </a:solidFill>
              </a:rPr>
              <a:t>Π</a:t>
            </a:r>
            <a:r>
              <a:rPr lang="en-US" sz="3800" b="0" i="1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el-GR" sz="3800" b="0" i="1" dirty="0" smtClean="0">
                <a:solidFill>
                  <a:schemeClr val="tx1">
                    <a:lumMod val="50000"/>
                  </a:schemeClr>
                </a:solidFill>
              </a:rPr>
              <a:t>Θ</a:t>
            </a:r>
            <a:r>
              <a:rPr lang="en-US" sz="3800" b="0" i="1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l-GR" sz="3800" b="0" i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en-US" sz="3800" b="0" i="1" dirty="0" smtClean="0">
                <a:solidFill>
                  <a:schemeClr val="tx1">
                    <a:lumMod val="50000"/>
                  </a:schemeClr>
                </a:solidFill>
              </a:rPr>
              <a:t>MSc </a:t>
            </a:r>
            <a:r>
              <a:rPr lang="el-GR" sz="3800" b="0" i="1" dirty="0" smtClean="0">
                <a:solidFill>
                  <a:schemeClr val="tx1">
                    <a:lumMod val="50000"/>
                  </a:schemeClr>
                </a:solidFill>
              </a:rPr>
              <a:t>Ψυχολογία Υγείας</a:t>
            </a:r>
            <a:endParaRPr lang="en-US" sz="3800" b="0" i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en-US" sz="3800" b="0" i="1" dirty="0" smtClean="0">
                <a:solidFill>
                  <a:schemeClr val="tx1">
                    <a:lumMod val="50000"/>
                  </a:schemeClr>
                </a:solidFill>
              </a:rPr>
              <a:t>MSc </a:t>
            </a:r>
            <a:r>
              <a:rPr lang="el-GR" sz="3800" b="0" i="1" dirty="0" smtClean="0">
                <a:solidFill>
                  <a:schemeClr val="tx1">
                    <a:lumMod val="50000"/>
                  </a:schemeClr>
                </a:solidFill>
              </a:rPr>
              <a:t>Ψυχολογία Παιδιού &amp; Εφήβου</a:t>
            </a:r>
            <a:endParaRPr lang="en-US" sz="3800" b="0" i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el-GR" sz="3800" b="0" i="1" dirty="0" smtClean="0">
                <a:solidFill>
                  <a:schemeClr val="tx1">
                    <a:lumMod val="50000"/>
                  </a:schemeClr>
                </a:solidFill>
              </a:rPr>
              <a:t>Συστημική Ψυχοθεραπεία</a:t>
            </a:r>
          </a:p>
          <a:p>
            <a:endParaRPr lang="el-GR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 err="1" smtClean="0"/>
              <a:t>β</a:t>
            </a:r>
            <a:r>
              <a:rPr lang="el-GR" sz="3200" b="1" dirty="0" err="1" smtClean="0"/>
              <a:t>ασικοι</a:t>
            </a:r>
            <a:r>
              <a:rPr lang="el-GR" sz="3200" b="1" dirty="0" smtClean="0"/>
              <a:t> </a:t>
            </a:r>
            <a:r>
              <a:rPr lang="el-GR" sz="3200" b="1" dirty="0" err="1" smtClean="0"/>
              <a:t>κανονεσ</a:t>
            </a:r>
            <a:r>
              <a:rPr lang="el-GR" sz="3200" b="1" dirty="0" smtClean="0"/>
              <a:t> </a:t>
            </a:r>
            <a:r>
              <a:rPr lang="el-GR" sz="3200" b="1" dirty="0" smtClean="0"/>
              <a:t>για την </a:t>
            </a:r>
            <a:r>
              <a:rPr lang="el-GR" sz="3200" b="1" dirty="0" err="1" smtClean="0"/>
              <a:t>εφαρμογη</a:t>
            </a:r>
            <a:r>
              <a:rPr lang="el-GR" sz="3200" b="1" dirty="0" smtClean="0"/>
              <a:t> των </a:t>
            </a:r>
            <a:r>
              <a:rPr lang="el-GR" sz="3200" b="1" dirty="0" err="1" smtClean="0"/>
              <a:t>οριων</a:t>
            </a:r>
            <a:endParaRPr lang="el-GR" sz="3200" b="1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1857364"/>
            <a:ext cx="7467600" cy="4688026"/>
          </a:xfrm>
        </p:spPr>
        <p:txBody>
          <a:bodyPr>
            <a:normAutofit fontScale="850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l-GR" sz="2200" dirty="0" smtClean="0"/>
              <a:t>Ζητάμε </a:t>
            </a:r>
            <a:r>
              <a:rPr lang="el-GR" sz="2200" dirty="0" smtClean="0"/>
              <a:t>ένα πράγμα κάθε </a:t>
            </a:r>
            <a:r>
              <a:rPr lang="el-GR" sz="2200" dirty="0" smtClean="0"/>
              <a:t>φορά.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200" dirty="0" smtClean="0"/>
              <a:t>Εξηγούμε πάντα γιατί με λογικά επιχειρήματα.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200" dirty="0" smtClean="0"/>
              <a:t>Είμαστε ειλικρινείς</a:t>
            </a:r>
            <a:r>
              <a:rPr lang="el-GR" sz="2200" dirty="0" smtClean="0"/>
              <a:t>.</a:t>
            </a:r>
            <a:endParaRPr lang="el-GR" sz="22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2200" dirty="0" smtClean="0"/>
              <a:t>Όχι </a:t>
            </a:r>
            <a:r>
              <a:rPr lang="el-GR" sz="2200" dirty="0" smtClean="0"/>
              <a:t>απειλές. Μια </a:t>
            </a:r>
            <a:r>
              <a:rPr lang="el-GR" sz="2200" dirty="0" smtClean="0"/>
              <a:t>προειδοποίηση είναι </a:t>
            </a:r>
            <a:r>
              <a:rPr lang="el-GR" sz="2200" dirty="0" smtClean="0"/>
              <a:t>αρκετή.</a:t>
            </a:r>
            <a:endParaRPr lang="el-GR" sz="22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2200" dirty="0" smtClean="0"/>
              <a:t>Αντί για τιμωρίες </a:t>
            </a:r>
            <a:r>
              <a:rPr lang="el-GR" sz="2200" dirty="0" smtClean="0">
                <a:latin typeface="Lucida Sans Unicode"/>
                <a:cs typeface="Lucida Sans Unicode"/>
              </a:rPr>
              <a:t>⇢</a:t>
            </a:r>
            <a:r>
              <a:rPr lang="el-GR" sz="2200" dirty="0" smtClean="0"/>
              <a:t> </a:t>
            </a:r>
            <a:r>
              <a:rPr lang="el-GR" sz="2200" dirty="0" smtClean="0"/>
              <a:t>λογικές </a:t>
            </a:r>
            <a:r>
              <a:rPr lang="el-GR" sz="2200" dirty="0" smtClean="0"/>
              <a:t>συνέπειες</a:t>
            </a:r>
            <a:endParaRPr lang="el-GR" sz="22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2200" dirty="0" smtClean="0"/>
              <a:t>Χρονική </a:t>
            </a:r>
            <a:r>
              <a:rPr lang="el-GR" sz="2200" dirty="0" smtClean="0"/>
              <a:t>σύνδεση ανάμεσα στη συμπεριφορά                                 και </a:t>
            </a:r>
            <a:r>
              <a:rPr lang="el-GR" sz="2200" dirty="0" smtClean="0"/>
              <a:t>στη συνέπεια.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200" dirty="0" smtClean="0"/>
              <a:t>Αφήνουμε </a:t>
            </a:r>
            <a:r>
              <a:rPr lang="el-GR" sz="2200" dirty="0" smtClean="0"/>
              <a:t>κάποιους τομείς χωρίς κανόνες και περιορισμούς.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200" dirty="0" smtClean="0"/>
              <a:t>Προσαρμόζουμε τα όρια ανάλογα με την ηλικία του παιδιού.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200" dirty="0" smtClean="0"/>
              <a:t>Αποφεύγουμε τα άκρα (υπερπροστασία</a:t>
            </a:r>
            <a:r>
              <a:rPr lang="en-US" sz="2200" dirty="0" smtClean="0"/>
              <a:t> </a:t>
            </a:r>
            <a:r>
              <a:rPr lang="en-US" sz="2200" dirty="0" err="1" smtClean="0"/>
              <a:t>vs</a:t>
            </a:r>
            <a:r>
              <a:rPr lang="el-GR" sz="2200" dirty="0" smtClean="0"/>
              <a:t> απουσία ορίων</a:t>
            </a:r>
            <a:r>
              <a:rPr lang="el-GR" sz="2200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200" dirty="0" smtClean="0"/>
              <a:t>Αποφυγή σωματικής τιμωρίας, «ξύλο</a:t>
            </a:r>
            <a:r>
              <a:rPr lang="el-GR" sz="2200" dirty="0" smtClean="0"/>
              <a:t>».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200" dirty="0" smtClean="0"/>
              <a:t>Προσπαθούμε να κρατάμε χαμηλά τους </a:t>
            </a:r>
            <a:r>
              <a:rPr lang="el-GR" sz="2200" dirty="0" smtClean="0"/>
              <a:t>τόνους, προσφέροντας έτσι </a:t>
            </a:r>
            <a:r>
              <a:rPr lang="el-GR" sz="2200" dirty="0" smtClean="0"/>
              <a:t>θετικό πρότυπο</a:t>
            </a:r>
            <a:r>
              <a:rPr lang="el-GR" sz="2200" dirty="0" smtClean="0"/>
              <a:t>.</a:t>
            </a:r>
            <a:endParaRPr lang="el-GR" sz="22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2200" dirty="0" smtClean="0"/>
              <a:t>Συμβουλευόμαστε </a:t>
            </a:r>
            <a:r>
              <a:rPr lang="el-GR" sz="2200" dirty="0" smtClean="0"/>
              <a:t>κάποιον </a:t>
            </a:r>
            <a:r>
              <a:rPr lang="el-GR" sz="2200" dirty="0" smtClean="0"/>
              <a:t>ειδικό, όταν χρειάζεται.</a:t>
            </a:r>
            <a:endParaRPr lang="el-GR" sz="2000" dirty="0" smtClean="0"/>
          </a:p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>
              <a:buFont typeface="Wingdings" pitchFamily="2" charset="2"/>
              <a:buChar char="§"/>
            </a:pPr>
            <a:endParaRPr lang="el-GR" sz="3400" dirty="0" smtClean="0"/>
          </a:p>
          <a:p>
            <a:pPr>
              <a:buFont typeface="Wingdings" pitchFamily="2" charset="2"/>
              <a:buChar char="§"/>
            </a:pPr>
            <a:endParaRPr lang="el-GR" sz="3400" dirty="0" smtClean="0"/>
          </a:p>
          <a:p>
            <a:pPr>
              <a:buFont typeface="Wingdings" pitchFamily="2" charset="2"/>
              <a:buChar char="§"/>
            </a:pPr>
            <a:endParaRPr lang="el-GR" dirty="0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6"/>
          </p:nvPr>
        </p:nvSpPr>
        <p:spPr>
          <a:xfrm rot="5400000">
            <a:off x="7360920" y="3774750"/>
            <a:ext cx="3200400" cy="365760"/>
          </a:xfrm>
        </p:spPr>
        <p:txBody>
          <a:bodyPr/>
          <a:lstStyle/>
          <a:p>
            <a:r>
              <a:rPr lang="en-US" dirty="0" smtClean="0"/>
              <a:t>www.psychologos-kordera.gr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 descr="C:\Users\Irini\Desktop\ΟΜΙΛΙΑ ΑΜΜΟΥΛΙΑΝΗ\photo\tromaktiko27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84180"/>
            <a:ext cx="3548066" cy="284954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 smtClean="0"/>
              <a:t>κριτικη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Απόσταση ανάμεσα στη θεωρία και στην πράξη.</a:t>
            </a:r>
          </a:p>
          <a:p>
            <a:endParaRPr lang="el-GR" sz="2000" dirty="0" smtClean="0"/>
          </a:p>
          <a:p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Όμως έχει παρατηρηθεί ότι όσα περισσότερα γνωρίζουν οι γονείς</a:t>
            </a:r>
            <a:r>
              <a:rPr lang="en-US" sz="2000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τ</a:t>
            </a:r>
            <a:r>
              <a:rPr lang="el-GR" sz="2000" dirty="0" smtClean="0"/>
              <a:t>όσο περισσότερο διατηρούν την ψυχραιμία τους.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τ</a:t>
            </a:r>
            <a:r>
              <a:rPr lang="el-GR" sz="2000" dirty="0" smtClean="0"/>
              <a:t>όσο περισσότερο προβληματίζονται, </a:t>
            </a:r>
            <a:r>
              <a:rPr lang="el-GR" sz="2000" dirty="0" smtClean="0"/>
              <a:t>σκέφτονται </a:t>
            </a:r>
            <a:r>
              <a:rPr lang="el-GR" sz="2000" dirty="0" smtClean="0"/>
              <a:t>και προσπαθούν να βρουν λύσεις για τις ανεπιθύμητες συμπεριφορές των παιδιών τους.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τ</a:t>
            </a:r>
            <a:r>
              <a:rPr lang="el-GR" sz="2000" dirty="0" smtClean="0"/>
              <a:t>όσο πιο πρόθυμα και αποτελεσματικά συνεργάζονται με τους εκπαιδευτικούς και τους ειδικούς για την επίλυση των προβλημάτων.</a:t>
            </a:r>
          </a:p>
          <a:p>
            <a:pPr>
              <a:buFont typeface="Wingdings" pitchFamily="2" charset="2"/>
              <a:buChar char="§"/>
            </a:pPr>
            <a:endParaRPr lang="el-GR" sz="1900" dirty="0" smtClean="0"/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6"/>
          </p:nvPr>
        </p:nvSpPr>
        <p:spPr>
          <a:xfrm rot="5400000">
            <a:off x="7360920" y="3703312"/>
            <a:ext cx="3200400" cy="365760"/>
          </a:xfrm>
        </p:spPr>
        <p:txBody>
          <a:bodyPr/>
          <a:lstStyle/>
          <a:p>
            <a:r>
              <a:rPr lang="en-US" dirty="0" smtClean="0"/>
              <a:t>www.psychologos-kordera.gr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Η </a:t>
            </a:r>
            <a:r>
              <a:rPr lang="el-GR" b="1" dirty="0" err="1" smtClean="0"/>
              <a:t>επιρροη</a:t>
            </a:r>
            <a:r>
              <a:rPr lang="el-GR" b="1" dirty="0" smtClean="0"/>
              <a:t> </a:t>
            </a:r>
            <a:r>
              <a:rPr lang="el-GR" b="1" dirty="0" smtClean="0"/>
              <a:t>των </a:t>
            </a:r>
            <a:r>
              <a:rPr lang="el-GR" b="1" dirty="0" err="1" smtClean="0"/>
              <a:t>γυρω</a:t>
            </a:r>
            <a:endParaRPr lang="el-GR" b="1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  <a:p>
            <a:pPr>
              <a:buNone/>
            </a:pPr>
            <a:r>
              <a:rPr lang="el-GR" sz="2200" dirty="0" smtClean="0"/>
              <a:t>Τι γίνεται όταν </a:t>
            </a:r>
            <a:r>
              <a:rPr lang="el-GR" sz="2200" dirty="0" smtClean="0"/>
              <a:t>επεμβαίνουν </a:t>
            </a:r>
            <a:r>
              <a:rPr lang="el-GR" sz="2200" dirty="0" smtClean="0"/>
              <a:t>οι γιαγιάδες και οι παππούδες και </a:t>
            </a:r>
            <a:r>
              <a:rPr lang="el-GR" sz="2200" dirty="0" smtClean="0"/>
              <a:t>εφαρμόζουν τους </a:t>
            </a:r>
            <a:r>
              <a:rPr lang="el-GR" sz="2200" dirty="0" smtClean="0"/>
              <a:t>δικούς τους κανόνες;</a:t>
            </a:r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6"/>
          </p:nvPr>
        </p:nvSpPr>
        <p:spPr>
          <a:xfrm rot="5400000">
            <a:off x="7360920" y="3703312"/>
            <a:ext cx="3200400" cy="365760"/>
          </a:xfrm>
        </p:spPr>
        <p:txBody>
          <a:bodyPr/>
          <a:lstStyle/>
          <a:p>
            <a:r>
              <a:rPr lang="en-US" dirty="0" smtClean="0"/>
              <a:t>www.psychologos-kordera.gr</a:t>
            </a:r>
            <a:endParaRPr lang="el-GR" dirty="0"/>
          </a:p>
        </p:txBody>
      </p:sp>
      <p:pic>
        <p:nvPicPr>
          <p:cNvPr id="80900" name="Picture 4" descr="http://i2.wp.com/antikleidi.com/wp-content/uploads/2014/01/Children-Enjoy-With-Grandy-And-Grandfath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133" y="3207951"/>
            <a:ext cx="4289991" cy="3650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071670" y="2714620"/>
            <a:ext cx="6172200" cy="1894362"/>
          </a:xfrm>
        </p:spPr>
        <p:txBody>
          <a:bodyPr/>
          <a:lstStyle/>
          <a:p>
            <a:r>
              <a:rPr lang="el-GR" dirty="0" smtClean="0"/>
              <a:t>ΑΥΤΟΠΕΠΟΙΘΗΣΗ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:\Users\Irini\Desktop\ΣΧΕΤΙΚΕΣ ΟΜΙΛΙΕΣ\Θέματα Ψυχολογίας για Παιδιά Προσχολικής Ηλικίας. 08.12.2013. Πολιτιτιστικό Κέντρο Ιερισσού\φωτο παρουσίαση\article_show_super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186812"/>
            <a:ext cx="2722557" cy="2671188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 smtClean="0"/>
              <a:t>Αυτοπεποιθηση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857364"/>
            <a:ext cx="7467600" cy="461658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l-GR" sz="2000" dirty="0" smtClean="0"/>
              <a:t>Η εικόνα που έχουμε για τον εαυτό μας.</a:t>
            </a:r>
          </a:p>
          <a:p>
            <a:pPr algn="just">
              <a:buFont typeface="Wingdings" pitchFamily="2" charset="2"/>
              <a:buChar char="§"/>
            </a:pPr>
            <a:r>
              <a:rPr lang="el-GR" sz="2000" dirty="0" smtClean="0"/>
              <a:t>Επηρεάζει καθοριστικά όλες τις πτυχές της ζωής μας.</a:t>
            </a:r>
          </a:p>
          <a:p>
            <a:pPr algn="just">
              <a:buFont typeface="Wingdings" pitchFamily="2" charset="2"/>
              <a:buChar char="§"/>
            </a:pPr>
            <a:r>
              <a:rPr lang="el-GR" sz="2000" b="1" dirty="0" smtClean="0"/>
              <a:t>Η αυτοεκτίμηση είναι κάτι που μαθαίνεται!</a:t>
            </a:r>
            <a:endParaRPr lang="el-GR" sz="2000" dirty="0" smtClean="0"/>
          </a:p>
          <a:p>
            <a:pPr algn="just">
              <a:buFont typeface="Wingdings" pitchFamily="2" charset="2"/>
              <a:buChar char="§"/>
            </a:pPr>
            <a:r>
              <a:rPr lang="el-GR" sz="2000" dirty="0" smtClean="0"/>
              <a:t> «Οι Σημαντικοί Άλλοι» στη ζωή ενός παιδιού.</a:t>
            </a:r>
          </a:p>
          <a:p>
            <a:pPr algn="just">
              <a:buFont typeface="Wingdings" pitchFamily="2" charset="2"/>
              <a:buChar char="§"/>
            </a:pPr>
            <a:r>
              <a:rPr lang="el-GR" sz="2000" dirty="0" smtClean="0"/>
              <a:t>Η στάση του περιβάλλοντος είναι αυτή που θα καθορίσει το βαθμό εμπιστοσύνης που θα αναπτύξει το άτομο για τον εαυτό του.</a:t>
            </a:r>
          </a:p>
          <a:p>
            <a:pPr algn="just"/>
            <a:endParaRPr lang="el-GR" dirty="0" smtClean="0"/>
          </a:p>
          <a:p>
            <a:pPr algn="just"/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6"/>
          </p:nvPr>
        </p:nvSpPr>
        <p:spPr>
          <a:xfrm rot="5400000">
            <a:off x="7360920" y="3703312"/>
            <a:ext cx="3200400" cy="365760"/>
          </a:xfrm>
        </p:spPr>
        <p:txBody>
          <a:bodyPr/>
          <a:lstStyle/>
          <a:p>
            <a:r>
              <a:rPr lang="en-US" dirty="0" smtClean="0"/>
              <a:t>www.psychologos-kordera.gr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 err="1" smtClean="0"/>
              <a:t>Παραγοντεσ</a:t>
            </a:r>
            <a:r>
              <a:rPr lang="el-GR" b="1" dirty="0" smtClean="0"/>
              <a:t> που </a:t>
            </a:r>
            <a:r>
              <a:rPr lang="el-GR" b="1" dirty="0" err="1" smtClean="0"/>
              <a:t>αποδυναμωνουν</a:t>
            </a:r>
            <a:r>
              <a:rPr lang="el-GR" b="1" dirty="0" smtClean="0"/>
              <a:t> την </a:t>
            </a:r>
            <a:r>
              <a:rPr lang="el-GR" b="1" dirty="0" err="1" smtClean="0"/>
              <a:t>αυτοπεποιθηση</a:t>
            </a:r>
            <a:r>
              <a:rPr lang="el-GR" b="1" dirty="0" smtClean="0"/>
              <a:t>…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00034" y="2071678"/>
            <a:ext cx="7467600" cy="46165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l-GR" sz="2000" dirty="0" smtClean="0"/>
              <a:t>έλλειψη στήριξης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αστάθεια</a:t>
            </a:r>
          </a:p>
          <a:p>
            <a:pPr>
              <a:buFont typeface="Wingdings" pitchFamily="2" charset="2"/>
              <a:buChar char="q"/>
            </a:pPr>
            <a:r>
              <a:rPr lang="el-GR" sz="2000" u="sng" dirty="0" smtClean="0"/>
              <a:t>υπερπροστασία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έλλειψη ευκαιριών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επικρίσεις</a:t>
            </a:r>
          </a:p>
          <a:p>
            <a:pPr>
              <a:buFont typeface="Wingdings" pitchFamily="2" charset="2"/>
              <a:buChar char="q"/>
            </a:pPr>
            <a:r>
              <a:rPr lang="el-GR" sz="2000" u="sng" dirty="0" smtClean="0"/>
              <a:t>αρνητικοί χαρακτηρισμοί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ειρωνεία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απόρριψη</a:t>
            </a:r>
          </a:p>
          <a:p>
            <a:pPr>
              <a:buFont typeface="Wingdings" pitchFamily="2" charset="2"/>
              <a:buChar char="q"/>
            </a:pPr>
            <a:r>
              <a:rPr lang="el-GR" sz="2000" u="sng" dirty="0" smtClean="0"/>
              <a:t>μη ρεαλιστικές, υπερβολικά υψηλές προσδοκίες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6"/>
          </p:nvPr>
        </p:nvSpPr>
        <p:spPr>
          <a:xfrm rot="5400000">
            <a:off x="7360920" y="3717622"/>
            <a:ext cx="3200400" cy="365760"/>
          </a:xfrm>
        </p:spPr>
        <p:txBody>
          <a:bodyPr/>
          <a:lstStyle/>
          <a:p>
            <a:r>
              <a:rPr lang="en-US" smtClean="0"/>
              <a:t>www.psychologos-kordera.gr</a:t>
            </a:r>
            <a:endParaRPr lang="el-GR"/>
          </a:p>
        </p:txBody>
      </p:sp>
      <p:pic>
        <p:nvPicPr>
          <p:cNvPr id="6146" name="Picture 2" descr="C:\Users\Irini\Desktop\ΠΡΟΣΧΟΛΙΚΗ ΗΛΙΚΙΑ\φωτο\ImproveSelfEsteem_thumb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143116"/>
            <a:ext cx="4050012" cy="3030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28662" y="214290"/>
            <a:ext cx="7500990" cy="1428760"/>
          </a:xfrm>
        </p:spPr>
        <p:txBody>
          <a:bodyPr>
            <a:normAutofit fontScale="90000"/>
          </a:bodyPr>
          <a:lstStyle/>
          <a:p>
            <a:r>
              <a:rPr lang="el-GR" b="1" dirty="0" err="1" smtClean="0"/>
              <a:t>Πωσ</a:t>
            </a:r>
            <a:r>
              <a:rPr lang="el-GR" b="1" dirty="0" smtClean="0"/>
              <a:t> </a:t>
            </a:r>
            <a:r>
              <a:rPr lang="el-GR" b="1" dirty="0" err="1" smtClean="0"/>
              <a:t>ενισχυουμε</a:t>
            </a:r>
            <a:r>
              <a:rPr lang="el-GR" b="1" dirty="0" smtClean="0"/>
              <a:t> την 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err="1" smtClean="0"/>
              <a:t>αυτοπεποιθηση</a:t>
            </a:r>
            <a:r>
              <a:rPr lang="el-GR" b="1" dirty="0" smtClean="0"/>
              <a:t> </a:t>
            </a:r>
            <a:br>
              <a:rPr lang="el-GR" b="1" dirty="0" smtClean="0"/>
            </a:br>
            <a:r>
              <a:rPr lang="el-GR" b="1" dirty="0" smtClean="0"/>
              <a:t>του </a:t>
            </a:r>
            <a:r>
              <a:rPr lang="el-GR" b="1" dirty="0" err="1" smtClean="0"/>
              <a:t>παιδιου</a:t>
            </a:r>
            <a:r>
              <a:rPr lang="en-US" b="1" dirty="0" smtClean="0"/>
              <a:t>;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00034" y="2285992"/>
            <a:ext cx="7467600" cy="428628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3200" dirty="0" smtClean="0"/>
              <a:t>Αποδοχή και όχι </a:t>
            </a:r>
            <a:r>
              <a:rPr lang="el-GR" sz="3200" dirty="0" smtClean="0"/>
              <a:t>«Αγάπη </a:t>
            </a:r>
            <a:r>
              <a:rPr lang="el-GR" sz="3200" dirty="0" smtClean="0"/>
              <a:t>Υπό </a:t>
            </a:r>
            <a:r>
              <a:rPr lang="el-GR" sz="3200" dirty="0" smtClean="0"/>
              <a:t>Όρους». </a:t>
            </a:r>
            <a:endParaRPr lang="el-GR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3200" dirty="0" smtClean="0"/>
              <a:t>Ευκαιρίες για ανάληψη </a:t>
            </a:r>
            <a:r>
              <a:rPr lang="el-GR" sz="3200" dirty="0" smtClean="0"/>
              <a:t>πρωτοβουλιών.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200" dirty="0" smtClean="0"/>
              <a:t>Αποφεύγουμε να λέμε «δεν μπορείς» ή «δεν ξέρεις</a:t>
            </a:r>
            <a:r>
              <a:rPr lang="el-GR" sz="3200" dirty="0" smtClean="0"/>
              <a:t>».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200" dirty="0" smtClean="0"/>
              <a:t>Ακούμε και λαμβάνουμε υπόψη τη γνώμη του </a:t>
            </a:r>
            <a:r>
              <a:rPr lang="el-GR" sz="3200" dirty="0" smtClean="0"/>
              <a:t>παιδιού, τη συμπεριλαμβάνουμε όποτε είναι δυνατόν στις </a:t>
            </a:r>
            <a:r>
              <a:rPr lang="el-GR" sz="3200" dirty="0" smtClean="0"/>
              <a:t>αποφάσεις μας</a:t>
            </a:r>
            <a:r>
              <a:rPr lang="el-GR" sz="3200" dirty="0" smtClean="0"/>
              <a:t>.</a:t>
            </a:r>
            <a:endParaRPr lang="el-GR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3200" dirty="0" smtClean="0"/>
              <a:t>Παρέχουμε ελευθερία για </a:t>
            </a:r>
            <a:r>
              <a:rPr lang="el-GR" sz="3200" dirty="0" smtClean="0"/>
              <a:t>πειραματισμό αποφεύγοντας την </a:t>
            </a:r>
            <a:r>
              <a:rPr lang="el-GR" sz="3200" dirty="0" smtClean="0"/>
              <a:t>υπερπροστασία</a:t>
            </a:r>
            <a:r>
              <a:rPr lang="el-GR" sz="32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200" dirty="0" smtClean="0"/>
              <a:t>Δίνουμε προοδευτικά </a:t>
            </a:r>
            <a:r>
              <a:rPr lang="el-GR" sz="3200" dirty="0" smtClean="0"/>
              <a:t>αυξανόμενες ελευθερίες και υπευθυνότητες</a:t>
            </a:r>
            <a:r>
              <a:rPr lang="el-GR" sz="32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200" dirty="0" smtClean="0"/>
              <a:t>Παρέχουμε Στήριξη </a:t>
            </a:r>
            <a:r>
              <a:rPr lang="el-GR" sz="3200" dirty="0" smtClean="0"/>
              <a:t>&amp; Ενθάρρυνση.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200" dirty="0" smtClean="0"/>
              <a:t>Δεν τρέχουμε να λύσουμε τα προβλήματα για λογαριασμό του</a:t>
            </a:r>
            <a:r>
              <a:rPr lang="el-GR" sz="32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200" dirty="0" smtClean="0"/>
              <a:t>Επιβραβεύουμε την προσπάθεια, </a:t>
            </a:r>
            <a:r>
              <a:rPr lang="el-GR" sz="3200" dirty="0" smtClean="0"/>
              <a:t>όχι μόνο το αποτέλεσμα.</a:t>
            </a:r>
            <a:endParaRPr lang="el-GR" sz="3200" dirty="0" smtClean="0"/>
          </a:p>
          <a:p>
            <a:endParaRPr lang="el-GR" sz="2500" dirty="0" smtClean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6"/>
          </p:nvPr>
        </p:nvSpPr>
        <p:spPr>
          <a:xfrm rot="5400000">
            <a:off x="7360920" y="3703312"/>
            <a:ext cx="3200400" cy="365760"/>
          </a:xfrm>
        </p:spPr>
        <p:txBody>
          <a:bodyPr/>
          <a:lstStyle/>
          <a:p>
            <a:r>
              <a:rPr lang="en-US" dirty="0" smtClean="0"/>
              <a:t>www.psychologos-kordera.gr</a:t>
            </a:r>
            <a:endParaRPr lang="el-GR" dirty="0"/>
          </a:p>
        </p:txBody>
      </p:sp>
      <p:pic>
        <p:nvPicPr>
          <p:cNvPr id="8" name="Picture 2" descr="http://www.psychologos-kordera.gr/images/selfconfid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85728"/>
            <a:ext cx="3216510" cy="1868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Irini\Desktop\ΟΜΙΛΙΑ ΑΜΜΟΥΛΙΑΝΗ\photo\catbetterdo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518879"/>
            <a:ext cx="3834275" cy="4339121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 err="1" smtClean="0"/>
              <a:t>Πωσ</a:t>
            </a:r>
            <a:r>
              <a:rPr lang="el-GR" b="1" dirty="0" smtClean="0"/>
              <a:t> </a:t>
            </a:r>
            <a:r>
              <a:rPr lang="el-GR" b="1" dirty="0" err="1" smtClean="0"/>
              <a:t>ενισχυουμε</a:t>
            </a:r>
            <a:r>
              <a:rPr lang="el-GR" b="1" dirty="0" smtClean="0"/>
              <a:t> την </a:t>
            </a:r>
            <a:r>
              <a:rPr lang="el-GR" b="1" dirty="0" err="1" smtClean="0"/>
              <a:t>αυτοπεποιθηση</a:t>
            </a:r>
            <a:r>
              <a:rPr lang="el-GR" b="1" dirty="0" smtClean="0"/>
              <a:t> του </a:t>
            </a:r>
            <a:r>
              <a:rPr lang="el-GR" b="1" dirty="0" err="1" smtClean="0"/>
              <a:t>παιδιου</a:t>
            </a:r>
            <a:r>
              <a:rPr lang="en-US" b="1" dirty="0" smtClean="0"/>
              <a:t>;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00034" y="1857364"/>
            <a:ext cx="4857784" cy="464347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l-GR" dirty="0" smtClean="0"/>
              <a:t>Αποφεύγουμε </a:t>
            </a:r>
            <a:r>
              <a:rPr lang="el-GR" dirty="0" smtClean="0"/>
              <a:t>τους αρνητικούς χαρακτηρισμούς</a:t>
            </a:r>
            <a:r>
              <a:rPr lang="el-GR" dirty="0" smtClean="0"/>
              <a:t>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dirty="0" smtClean="0"/>
              <a:t>Κρίνουμε τη συγκεκριμένη κάθε φορά συμπεριφορά και όχι το ίδιο το παιδί</a:t>
            </a:r>
            <a:r>
              <a:rPr lang="el-GR" dirty="0" smtClean="0"/>
              <a:t>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dirty="0" smtClean="0"/>
              <a:t>Δεν </a:t>
            </a:r>
            <a:r>
              <a:rPr lang="el-GR" dirty="0" smtClean="0"/>
              <a:t>συγκρίνουμε το παιδί με άλλα </a:t>
            </a:r>
            <a:r>
              <a:rPr lang="el-GR" dirty="0" smtClean="0"/>
              <a:t>παιδιά, κυρίως με τα αδέρφια του.</a:t>
            </a:r>
            <a:endParaRPr lang="el-GR" dirty="0" smtClean="0"/>
          </a:p>
          <a:p>
            <a:pPr marL="514350" indent="-514350">
              <a:buFont typeface="+mj-lt"/>
              <a:buAutoNum type="arabicPeriod" startAt="10"/>
            </a:pPr>
            <a:r>
              <a:rPr lang="el-GR" dirty="0" smtClean="0"/>
              <a:t>Παρέχουμε ένα όσο το δυνατόν πιο συνεπές </a:t>
            </a:r>
            <a:r>
              <a:rPr lang="el-GR" dirty="0" smtClean="0"/>
              <a:t>&amp; δίκαιο περιβάλλον</a:t>
            </a:r>
            <a:r>
              <a:rPr lang="el-GR" dirty="0" smtClean="0"/>
              <a:t>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dirty="0" smtClean="0"/>
              <a:t>Προσφέρουμε ευκαιρίες για κοινωνικοποίηση</a:t>
            </a:r>
            <a:r>
              <a:rPr lang="el-GR" dirty="0" smtClean="0"/>
              <a:t>.</a:t>
            </a:r>
            <a:endParaRPr lang="el-GR" dirty="0" smtClean="0"/>
          </a:p>
          <a:p>
            <a:pPr marL="514350" indent="-514350">
              <a:buFont typeface="+mj-lt"/>
              <a:buAutoNum type="arabicPeriod" startAt="10"/>
            </a:pPr>
            <a:r>
              <a:rPr lang="el-GR" dirty="0" smtClean="0"/>
              <a:t>Πιστεύουμε </a:t>
            </a:r>
            <a:r>
              <a:rPr lang="el-GR" dirty="0" smtClean="0"/>
              <a:t>στις δυνατότητες του παιδιού </a:t>
            </a:r>
            <a:r>
              <a:rPr lang="el-GR" dirty="0" smtClean="0"/>
              <a:t> </a:t>
            </a:r>
            <a:r>
              <a:rPr lang="el-GR" dirty="0" smtClean="0"/>
              <a:t>και </a:t>
            </a:r>
            <a:r>
              <a:rPr lang="el-GR" dirty="0" smtClean="0"/>
              <a:t>του το δείχνουμε.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dirty="0" smtClean="0"/>
              <a:t>Προσφέρουμε </a:t>
            </a:r>
            <a:r>
              <a:rPr lang="el-GR" dirty="0" smtClean="0"/>
              <a:t>αξιόλογα </a:t>
            </a:r>
            <a:r>
              <a:rPr lang="el-GR" dirty="0" smtClean="0"/>
              <a:t>πρότυπα, με τη δική μας συμπεριφορά.</a:t>
            </a: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sz="2500" dirty="0" smtClean="0"/>
          </a:p>
          <a:p>
            <a:endParaRPr lang="el-GR" sz="2500" dirty="0" smtClean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6"/>
          </p:nvPr>
        </p:nvSpPr>
        <p:spPr>
          <a:xfrm rot="5400000">
            <a:off x="7360920" y="3703312"/>
            <a:ext cx="3200400" cy="365760"/>
          </a:xfrm>
        </p:spPr>
        <p:txBody>
          <a:bodyPr/>
          <a:lstStyle/>
          <a:p>
            <a:r>
              <a:rPr lang="en-US" dirty="0" smtClean="0"/>
              <a:t>www.psychologos-kordera.gr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 descr="C:\Users\Irini\Desktop\ΟΜΙΛΙΑ ΑΜΜΟΥΛΙΑΝΗ\photo\assets_LARGE_t_243061_54227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3438256" cy="277221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effectLst/>
              </a:rPr>
              <a:t>                     δεν </a:t>
            </a:r>
            <a:r>
              <a:rPr lang="el-GR" b="1" dirty="0" err="1" smtClean="0">
                <a:effectLst/>
              </a:rPr>
              <a:t>ξεχναμε</a:t>
            </a:r>
            <a:r>
              <a:rPr lang="el-GR" b="1" dirty="0" smtClean="0">
                <a:effectLst/>
              </a:rPr>
              <a:t>…</a:t>
            </a:r>
            <a:endParaRPr lang="el-GR" b="1" dirty="0">
              <a:effectLst/>
            </a:endParaRPr>
          </a:p>
        </p:txBody>
      </p:sp>
      <p:sp>
        <p:nvSpPr>
          <p:cNvPr id="29698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928802"/>
            <a:ext cx="8229600" cy="4078298"/>
          </a:xfrm>
        </p:spPr>
        <p:txBody>
          <a:bodyPr/>
          <a:lstStyle/>
          <a:p>
            <a:pPr eaLnBrk="1" hangingPunct="1">
              <a:buNone/>
            </a:pPr>
            <a:endParaRPr lang="el-GR" sz="2000" b="1" dirty="0" smtClean="0"/>
          </a:p>
          <a:p>
            <a:pPr eaLnBrk="1" hangingPunct="1">
              <a:buNone/>
            </a:pPr>
            <a:endParaRPr lang="el-GR" sz="2000" b="1" dirty="0" smtClean="0"/>
          </a:p>
          <a:p>
            <a:pPr eaLnBrk="1" hangingPunct="1">
              <a:buNone/>
            </a:pPr>
            <a:r>
              <a:rPr lang="el-GR" sz="2000" b="1" dirty="0" smtClean="0"/>
              <a:t>…να </a:t>
            </a:r>
            <a:r>
              <a:rPr lang="el-GR" sz="2000" b="1" dirty="0" smtClean="0"/>
              <a:t>επιβραβεύουμε τη θετική </a:t>
            </a:r>
            <a:r>
              <a:rPr lang="el-GR" sz="2000" b="1" dirty="0" smtClean="0"/>
              <a:t>συμπεριφορά.</a:t>
            </a:r>
            <a:endParaRPr lang="el-GR" sz="2000" b="1" dirty="0" smtClean="0"/>
          </a:p>
          <a:p>
            <a:pPr eaLnBrk="1" hangingPunct="1"/>
            <a:endParaRPr lang="el-GR" sz="2000" dirty="0" smtClean="0"/>
          </a:p>
          <a:p>
            <a:pPr eaLnBrk="1" hangingPunct="1">
              <a:buNone/>
            </a:pPr>
            <a:r>
              <a:rPr lang="el-GR" sz="2000" dirty="0" smtClean="0"/>
              <a:t>Τ</a:t>
            </a:r>
            <a:r>
              <a:rPr lang="el-GR" sz="2000" dirty="0" smtClean="0"/>
              <a:t>ο </a:t>
            </a:r>
            <a:r>
              <a:rPr lang="el-GR" sz="2000" dirty="0" smtClean="0"/>
              <a:t>90% των θετικών συμπεριφορών των παιδιών δεν ενισχύεται!</a:t>
            </a:r>
          </a:p>
          <a:p>
            <a:pPr eaLnBrk="1" hangingPunct="1"/>
            <a:endParaRPr lang="el-GR" sz="2000" dirty="0" smtClean="0"/>
          </a:p>
          <a:p>
            <a:pPr eaLnBrk="1" hangingPunct="1">
              <a:buNone/>
            </a:pPr>
            <a:r>
              <a:rPr lang="el-GR" sz="2000" dirty="0" smtClean="0"/>
              <a:t>Έ</a:t>
            </a:r>
            <a:r>
              <a:rPr lang="el-GR" sz="2000" dirty="0" smtClean="0"/>
              <a:t>τσι προσφέρουμε </a:t>
            </a:r>
            <a:r>
              <a:rPr lang="el-GR" sz="2000" dirty="0" smtClean="0"/>
              <a:t>κίνητρα </a:t>
            </a:r>
            <a:r>
              <a:rPr lang="el-GR" sz="2000" dirty="0" smtClean="0"/>
              <a:t>στο παιδί να </a:t>
            </a:r>
            <a:r>
              <a:rPr lang="el-GR" sz="2000" dirty="0" smtClean="0"/>
              <a:t>συνεχίσει να προσπαθεί και συμβάλλουμε καθοριστικά στην ενίσχυση της αυτοπεποίθησής του.</a:t>
            </a:r>
          </a:p>
          <a:p>
            <a:pPr eaLnBrk="1" hangingPunct="1"/>
            <a:endParaRPr lang="el-GR" dirty="0" smtClean="0">
              <a:latin typeface="Constantia" pitchFamily="18" charset="0"/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6"/>
          </p:nvPr>
        </p:nvSpPr>
        <p:spPr>
          <a:xfrm rot="5400000">
            <a:off x="7360920" y="3703312"/>
            <a:ext cx="3200400" cy="365760"/>
          </a:xfrm>
        </p:spPr>
        <p:txBody>
          <a:bodyPr/>
          <a:lstStyle/>
          <a:p>
            <a:r>
              <a:rPr lang="en-US" dirty="0" smtClean="0"/>
              <a:t>www.psychologos-kordera.gr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071670" y="2714620"/>
            <a:ext cx="6172200" cy="1894362"/>
          </a:xfrm>
        </p:spPr>
        <p:txBody>
          <a:bodyPr/>
          <a:lstStyle/>
          <a:p>
            <a:r>
              <a:rPr lang="el-GR" dirty="0" smtClean="0"/>
              <a:t>ΕΠΙΚΟΙΝΩΝΙΑ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Irini\Desktop\ΠΡΟΣΧΟΛΙΚΗ ΗΛΙΚΙΑ\φωτο\paidi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857628"/>
            <a:ext cx="3984694" cy="2643181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err="1" smtClean="0"/>
              <a:t>προβληματα</a:t>
            </a:r>
            <a:r>
              <a:rPr lang="el-GR" sz="3600" b="1" dirty="0" smtClean="0"/>
              <a:t> </a:t>
            </a:r>
            <a:r>
              <a:rPr lang="el-GR" sz="3600" b="1" dirty="0" err="1" smtClean="0"/>
              <a:t>συμπεριφορασ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00034" y="1643050"/>
            <a:ext cx="7467600" cy="478634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l-GR" sz="2000" dirty="0" smtClean="0"/>
              <a:t>«Δεν ακούει»</a:t>
            </a:r>
            <a:r>
              <a:rPr lang="en-US" sz="2000" dirty="0" smtClean="0"/>
              <a:t> </a:t>
            </a:r>
            <a:r>
              <a:rPr lang="el-GR" sz="2000" dirty="0" smtClean="0"/>
              <a:t>τους γονείς, δεν συνεργάζεται.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Επιθετικότητα / Ξεσπάσματα θυμού</a:t>
            </a:r>
            <a:endParaRPr lang="el-GR" sz="2000" dirty="0" smtClean="0"/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Αντιμιλάει / μιλάει άσχημα / βρίζει.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Λέει ψέματα.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Παραβατικότητα.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Προβλήματα κοινωνικοποίησης.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Υπερβολική ζήλεια</a:t>
            </a:r>
            <a:r>
              <a:rPr lang="el-GR" sz="20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Δ</a:t>
            </a:r>
            <a:r>
              <a:rPr lang="el-GR" sz="2000" dirty="0" smtClean="0"/>
              <a:t>ειλία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Δεν </a:t>
            </a:r>
            <a:r>
              <a:rPr lang="el-GR" sz="2000" dirty="0" smtClean="0"/>
              <a:t>πειθαρχεί στους κανόνες της τάξης.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Δεν διαβάζει. 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Σχολική άρνηση.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Έντονο άγχος.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Προβλήματα με τον ύπνο.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Προβλήματα με το φαγητό.</a:t>
            </a:r>
          </a:p>
          <a:p>
            <a:pPr>
              <a:buFont typeface="Wingdings" pitchFamily="2" charset="2"/>
              <a:buChar char="Ø"/>
            </a:pPr>
            <a:endParaRPr lang="el-GR" sz="2200" dirty="0" smtClean="0"/>
          </a:p>
          <a:p>
            <a:pPr>
              <a:buFont typeface="Wingdings" pitchFamily="2" charset="2"/>
              <a:buChar char="Ø"/>
            </a:pPr>
            <a:endParaRPr lang="el-GR" sz="2200" dirty="0" smtClean="0"/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5" name="3 - Θέση υποσέλιδου"/>
          <p:cNvSpPr>
            <a:spLocks noGrp="1"/>
          </p:cNvSpPr>
          <p:nvPr>
            <p:ph type="ftr" sz="quarter" idx="16"/>
          </p:nvPr>
        </p:nvSpPr>
        <p:spPr>
          <a:xfrm rot="5400000">
            <a:off x="7360920" y="3703312"/>
            <a:ext cx="3200400" cy="365760"/>
          </a:xfrm>
        </p:spPr>
        <p:txBody>
          <a:bodyPr/>
          <a:lstStyle/>
          <a:p>
            <a:r>
              <a:rPr lang="en-US" dirty="0" smtClean="0"/>
              <a:t>www.psychologos-kordera.gr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rini\Desktop\ΠΡΟΣΧΟΛΙΚΗ ΗΛΙΚΙΑ\φωτο\disciplin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785794"/>
            <a:ext cx="2188601" cy="1851894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err="1" smtClean="0"/>
              <a:t>επικοινωνια</a:t>
            </a:r>
            <a:endParaRPr lang="el-GR" sz="32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l-GR" i="1" dirty="0" smtClean="0"/>
          </a:p>
          <a:p>
            <a:pPr>
              <a:buFont typeface="Arial" pitchFamily="34" charset="0"/>
              <a:buChar char="•"/>
            </a:pPr>
            <a:r>
              <a:rPr lang="el-GR" sz="2000" i="1" dirty="0" smtClean="0"/>
              <a:t>«μιλάμε λιγότερο και ακούμε περισσότερο»</a:t>
            </a:r>
          </a:p>
          <a:p>
            <a:pPr>
              <a:buFont typeface="Arial" pitchFamily="34" charset="0"/>
              <a:buChar char="•"/>
            </a:pPr>
            <a:r>
              <a:rPr lang="el-GR" sz="2000" i="1" dirty="0" smtClean="0"/>
              <a:t>μη επικριτική </a:t>
            </a:r>
            <a:r>
              <a:rPr lang="el-GR" sz="2000" i="1" dirty="0" smtClean="0"/>
              <a:t>διάθεση</a:t>
            </a:r>
          </a:p>
          <a:p>
            <a:pPr>
              <a:buFont typeface="Arial" pitchFamily="34" charset="0"/>
              <a:buChar char="•"/>
            </a:pPr>
            <a:r>
              <a:rPr lang="el-GR" sz="2000" i="1" dirty="0" smtClean="0"/>
              <a:t>μιλάμε για </a:t>
            </a:r>
            <a:r>
              <a:rPr lang="el-GR" sz="2000" i="1" dirty="0" smtClean="0"/>
              <a:t>μας</a:t>
            </a:r>
            <a:endParaRPr lang="el-GR" sz="2000" i="1" dirty="0" smtClean="0"/>
          </a:p>
          <a:p>
            <a:pPr>
              <a:buFont typeface="Arial" pitchFamily="34" charset="0"/>
              <a:buChar char="•"/>
            </a:pPr>
            <a:r>
              <a:rPr lang="el-GR" sz="2000" i="1" dirty="0" smtClean="0"/>
              <a:t>εκφράζουμε κι εμείς οι ίδιοι τα συναισθήματά μας, για να μάθει να το κάνει και το </a:t>
            </a:r>
            <a:r>
              <a:rPr lang="el-GR" sz="2000" i="1" dirty="0" smtClean="0"/>
              <a:t>παιδί</a:t>
            </a:r>
            <a:endParaRPr lang="el-GR" sz="2000" i="1" dirty="0" smtClean="0"/>
          </a:p>
          <a:p>
            <a:pPr>
              <a:buFont typeface="Arial" pitchFamily="34" charset="0"/>
              <a:buChar char="•"/>
            </a:pPr>
            <a:r>
              <a:rPr lang="el-GR" sz="2000" i="1" dirty="0" smtClean="0"/>
              <a:t>σεβόμαστε την άποψή </a:t>
            </a:r>
            <a:r>
              <a:rPr lang="el-GR" sz="2000" i="1" dirty="0" smtClean="0"/>
              <a:t>του</a:t>
            </a:r>
          </a:p>
          <a:p>
            <a:pPr>
              <a:buNone/>
            </a:pPr>
            <a:endParaRPr lang="el-GR" sz="2200" i="1" dirty="0" smtClean="0"/>
          </a:p>
          <a:p>
            <a:pPr>
              <a:buNone/>
            </a:pPr>
            <a:r>
              <a:rPr lang="el-GR" sz="2000" dirty="0" smtClean="0"/>
              <a:t>Η εδραίωση της επικοινωνίας από μικρή ηλικία </a:t>
            </a:r>
            <a:r>
              <a:rPr lang="el-GR" sz="2000" dirty="0" smtClean="0">
                <a:sym typeface="Wingdings" pitchFamily="2" charset="2"/>
              </a:rPr>
              <a:t> </a:t>
            </a:r>
            <a:r>
              <a:rPr lang="el-GR" sz="2000" dirty="0" smtClean="0"/>
              <a:t>πολύ βασική και για τη συνέχεια.</a:t>
            </a:r>
          </a:p>
          <a:p>
            <a:pPr>
              <a:buNone/>
            </a:pPr>
            <a:r>
              <a:rPr lang="el-GR" sz="2000" dirty="0" smtClean="0"/>
              <a:t>Όχι στην εφηβεία έναρξη της επικοινωνίας!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6"/>
          </p:nvPr>
        </p:nvSpPr>
        <p:spPr>
          <a:xfrm rot="5400000">
            <a:off x="7360920" y="3703312"/>
            <a:ext cx="3200400" cy="365760"/>
          </a:xfrm>
        </p:spPr>
        <p:txBody>
          <a:bodyPr/>
          <a:lstStyle/>
          <a:p>
            <a:r>
              <a:rPr lang="en-US" dirty="0" smtClean="0"/>
              <a:t>www.psychologos-kordera.gr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071670" y="2714620"/>
            <a:ext cx="6172200" cy="1894362"/>
          </a:xfrm>
        </p:spPr>
        <p:txBody>
          <a:bodyPr/>
          <a:lstStyle/>
          <a:p>
            <a:r>
              <a:rPr lang="el-GR" dirty="0" smtClean="0"/>
              <a:t>ΠΡΟΓΡΑΜΜΑ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Τα </a:t>
            </a:r>
            <a:r>
              <a:rPr lang="el-GR" b="1" dirty="0" err="1" smtClean="0"/>
              <a:t>παιδια</a:t>
            </a:r>
            <a:r>
              <a:rPr lang="el-GR" b="1" dirty="0" smtClean="0"/>
              <a:t> </a:t>
            </a:r>
            <a:r>
              <a:rPr lang="el-GR" b="1" dirty="0" err="1" smtClean="0"/>
              <a:t>χρειαζονται</a:t>
            </a:r>
            <a:r>
              <a:rPr lang="el-GR" b="1" dirty="0" smtClean="0"/>
              <a:t> </a:t>
            </a:r>
            <a:r>
              <a:rPr lang="el-GR" b="1" dirty="0" err="1" smtClean="0"/>
              <a:t>ενα</a:t>
            </a:r>
            <a:r>
              <a:rPr lang="el-GR" b="1" dirty="0" smtClean="0"/>
              <a:t> </a:t>
            </a:r>
            <a:r>
              <a:rPr lang="el-GR" b="1" dirty="0" err="1" smtClean="0"/>
              <a:t>σταθερο</a:t>
            </a:r>
            <a:r>
              <a:rPr lang="el-GR" b="1" dirty="0" smtClean="0"/>
              <a:t> </a:t>
            </a:r>
            <a:r>
              <a:rPr lang="el-GR" b="1" dirty="0" err="1" smtClean="0"/>
              <a:t>προγραμμα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2169974"/>
            <a:ext cx="7467600" cy="468802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200" dirty="0" smtClean="0"/>
              <a:t>Ύπνος</a:t>
            </a:r>
            <a:endParaRPr lang="el-GR" sz="2200" dirty="0" smtClean="0"/>
          </a:p>
          <a:p>
            <a:pPr>
              <a:buFont typeface="Wingdings" pitchFamily="2" charset="2"/>
              <a:buChar char="q"/>
            </a:pPr>
            <a:r>
              <a:rPr lang="el-GR" sz="2200" dirty="0" smtClean="0"/>
              <a:t>Φαγητό</a:t>
            </a:r>
          </a:p>
          <a:p>
            <a:pPr>
              <a:buFont typeface="Wingdings" pitchFamily="2" charset="2"/>
              <a:buChar char="q"/>
            </a:pPr>
            <a:r>
              <a:rPr lang="el-GR" sz="2200" dirty="0" smtClean="0"/>
              <a:t>Διάβασμα</a:t>
            </a:r>
            <a:endParaRPr lang="el-GR" sz="2200" dirty="0" smtClean="0"/>
          </a:p>
          <a:p>
            <a:pPr>
              <a:buFont typeface="Wingdings" pitchFamily="2" charset="2"/>
              <a:buChar char="q"/>
            </a:pPr>
            <a:r>
              <a:rPr lang="el-GR" sz="2200" dirty="0" smtClean="0"/>
              <a:t>Τηλεόραση/Υπολογιστής</a:t>
            </a:r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6"/>
          </p:nvPr>
        </p:nvSpPr>
        <p:spPr>
          <a:xfrm rot="5400000">
            <a:off x="7360920" y="3703312"/>
            <a:ext cx="3200400" cy="365760"/>
          </a:xfrm>
        </p:spPr>
        <p:txBody>
          <a:bodyPr/>
          <a:lstStyle/>
          <a:p>
            <a:r>
              <a:rPr lang="en-US" smtClean="0"/>
              <a:t>www.psychologos-kordera.gr</a:t>
            </a:r>
            <a:endParaRPr lang="el-GR"/>
          </a:p>
        </p:txBody>
      </p:sp>
      <p:pic>
        <p:nvPicPr>
          <p:cNvPr id="61441" name="Picture 1" descr="C:\Users\Irini\Desktop\ΟΜΙΛΙΑ ΑΜΜΟΥΛΙΑΝΗ\photo\Teen-Sleep-220x2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071678"/>
            <a:ext cx="2952756" cy="2952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err="1" smtClean="0"/>
              <a:t>Υ</a:t>
            </a:r>
            <a:r>
              <a:rPr lang="el-GR" b="1" dirty="0" err="1" smtClean="0">
                <a:effectLst/>
              </a:rPr>
              <a:t>πνοσ</a:t>
            </a:r>
            <a:endParaRPr lang="el-GR" b="1" dirty="0">
              <a:effectLst/>
            </a:endParaRPr>
          </a:p>
        </p:txBody>
      </p:sp>
      <p:sp>
        <p:nvSpPr>
          <p:cNvPr id="11266" name="Subtitle 3"/>
          <p:cNvSpPr>
            <a:spLocks noGrp="1"/>
          </p:cNvSpPr>
          <p:nvPr>
            <p:ph sz="quarter" idx="1"/>
          </p:nvPr>
        </p:nvSpPr>
        <p:spPr>
          <a:xfrm>
            <a:off x="785813" y="5572125"/>
            <a:ext cx="8229600" cy="792163"/>
          </a:xfrm>
        </p:spPr>
        <p:txBody>
          <a:bodyPr/>
          <a:lstStyle/>
          <a:p>
            <a:pPr eaLnBrk="1" hangingPunct="1"/>
            <a:r>
              <a:rPr lang="el-GR" dirty="0" smtClean="0"/>
              <a:t>Πόσες ώρες κοιμούνται τα παιδιά σας το βράδυ</a:t>
            </a:r>
            <a:r>
              <a:rPr lang="en-US" dirty="0" smtClean="0"/>
              <a:t>;</a:t>
            </a:r>
            <a:endParaRPr lang="el-GR" dirty="0" smtClean="0"/>
          </a:p>
        </p:txBody>
      </p:sp>
      <p:pic>
        <p:nvPicPr>
          <p:cNvPr id="11268" name="Picture 2" descr="Ύπνος: Απλά tips για «όνειρα γλυκά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357313"/>
            <a:ext cx="6072187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3 - Θέση υποσέλιδου"/>
          <p:cNvSpPr>
            <a:spLocks noGrp="1"/>
          </p:cNvSpPr>
          <p:nvPr>
            <p:ph type="ftr" sz="quarter" idx="16"/>
          </p:nvPr>
        </p:nvSpPr>
        <p:spPr>
          <a:xfrm rot="5400000">
            <a:off x="7360920" y="3703312"/>
            <a:ext cx="3200400" cy="365760"/>
          </a:xfrm>
        </p:spPr>
        <p:txBody>
          <a:bodyPr/>
          <a:lstStyle/>
          <a:p>
            <a:r>
              <a:rPr lang="en-US" dirty="0" smtClean="0"/>
              <a:t>www.psychologos-kordera.gr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 smtClean="0"/>
              <a:t>ερευνεσ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l-GR" b="1" dirty="0" smtClean="0"/>
          </a:p>
          <a:p>
            <a:pPr>
              <a:buNone/>
            </a:pPr>
            <a:endParaRPr lang="el-GR" b="1" dirty="0" smtClean="0"/>
          </a:p>
          <a:p>
            <a:pPr>
              <a:buNone/>
            </a:pPr>
            <a:endParaRPr lang="el-GR" b="1" dirty="0" smtClean="0"/>
          </a:p>
          <a:p>
            <a:pPr>
              <a:buNone/>
            </a:pPr>
            <a:endParaRPr lang="el-GR" b="1" dirty="0" smtClean="0"/>
          </a:p>
          <a:p>
            <a:pPr>
              <a:buNone/>
            </a:pPr>
            <a:endParaRPr lang="el-GR" b="1" dirty="0" smtClean="0"/>
          </a:p>
          <a:p>
            <a:pPr>
              <a:buNone/>
            </a:pPr>
            <a:endParaRPr lang="el-GR" b="1" dirty="0" smtClean="0"/>
          </a:p>
          <a:p>
            <a:pPr>
              <a:buNone/>
            </a:pPr>
            <a:endParaRPr lang="el-GR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r>
              <a:rPr lang="el-GR" sz="2000" dirty="0" smtClean="0"/>
              <a:t>Τα παιδιά του Δημοτικού χρειάζονται </a:t>
            </a:r>
            <a:r>
              <a:rPr lang="el-GR" sz="2000" b="1" dirty="0" smtClean="0"/>
              <a:t>10 ώρες</a:t>
            </a:r>
            <a:r>
              <a:rPr lang="el-GR" sz="2000" dirty="0" smtClean="0"/>
              <a:t> ύπνου.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6"/>
          </p:nvPr>
        </p:nvSpPr>
        <p:spPr>
          <a:xfrm rot="5400000">
            <a:off x="7360920" y="3703312"/>
            <a:ext cx="3200400" cy="365760"/>
          </a:xfrm>
        </p:spPr>
        <p:txBody>
          <a:bodyPr/>
          <a:lstStyle/>
          <a:p>
            <a:r>
              <a:rPr lang="en-US" dirty="0" smtClean="0"/>
              <a:t>www.psychologos-kordera.gr</a:t>
            </a:r>
            <a:endParaRPr lang="el-GR" dirty="0"/>
          </a:p>
        </p:txBody>
      </p:sp>
      <p:pic>
        <p:nvPicPr>
          <p:cNvPr id="16394" name="Picture 10" descr="pinakaki_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928802"/>
            <a:ext cx="4154549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b="1" dirty="0" err="1" smtClean="0">
                <a:effectLst/>
              </a:rPr>
              <a:t>Γιατι</a:t>
            </a:r>
            <a:r>
              <a:rPr lang="el-GR" b="1" dirty="0" smtClean="0">
                <a:effectLst/>
              </a:rPr>
              <a:t> </a:t>
            </a:r>
            <a:r>
              <a:rPr lang="el-GR" b="1" dirty="0" err="1" smtClean="0">
                <a:effectLst/>
              </a:rPr>
              <a:t>ειναι</a:t>
            </a:r>
            <a:r>
              <a:rPr lang="el-GR" b="1" dirty="0" smtClean="0">
                <a:effectLst/>
              </a:rPr>
              <a:t> </a:t>
            </a:r>
            <a:r>
              <a:rPr lang="el-GR" b="1" dirty="0" err="1" smtClean="0">
                <a:effectLst/>
              </a:rPr>
              <a:t>σημαντικο</a:t>
            </a:r>
            <a:r>
              <a:rPr lang="el-GR" b="1" dirty="0" smtClean="0">
                <a:effectLst/>
              </a:rPr>
              <a:t> </a:t>
            </a:r>
            <a:r>
              <a:rPr lang="el-GR" b="1" dirty="0" smtClean="0">
                <a:effectLst/>
              </a:rPr>
              <a:t>τα </a:t>
            </a:r>
            <a:r>
              <a:rPr lang="el-GR" b="1" dirty="0" err="1" smtClean="0">
                <a:effectLst/>
              </a:rPr>
              <a:t>παιδια</a:t>
            </a:r>
            <a:r>
              <a:rPr lang="el-GR" b="1" dirty="0" smtClean="0">
                <a:effectLst/>
              </a:rPr>
              <a:t> </a:t>
            </a:r>
            <a:r>
              <a:rPr lang="el-GR" b="1" dirty="0" smtClean="0">
                <a:effectLst/>
              </a:rPr>
              <a:t>να </a:t>
            </a:r>
            <a:r>
              <a:rPr lang="el-GR" b="1" dirty="0" err="1" smtClean="0">
                <a:effectLst/>
              </a:rPr>
              <a:t>κοιμουνται</a:t>
            </a:r>
            <a:r>
              <a:rPr lang="el-GR" b="1" dirty="0" smtClean="0">
                <a:effectLst/>
              </a:rPr>
              <a:t> </a:t>
            </a:r>
            <a:r>
              <a:rPr lang="el-GR" b="1" dirty="0" err="1" smtClean="0">
                <a:effectLst/>
              </a:rPr>
              <a:t>σωστα</a:t>
            </a:r>
            <a:r>
              <a:rPr lang="en-US" b="1" dirty="0" smtClean="0">
                <a:effectLst/>
              </a:rPr>
              <a:t>;</a:t>
            </a:r>
            <a:endParaRPr lang="el-GR" b="1" dirty="0">
              <a:effectLst/>
            </a:endParaRPr>
          </a:p>
        </p:txBody>
      </p:sp>
      <p:pic>
        <p:nvPicPr>
          <p:cNvPr id="13315" name="Picture 2" descr="C:\Users\IRINI\Desktop\φωτο παρουσίαση\funny-baby-506-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53540" y="2436812"/>
            <a:ext cx="5074920" cy="3200400"/>
          </a:xfrm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6"/>
          </p:nvPr>
        </p:nvSpPr>
        <p:spPr>
          <a:xfrm rot="5400000">
            <a:off x="7360920" y="3703312"/>
            <a:ext cx="3200400" cy="365760"/>
          </a:xfrm>
        </p:spPr>
        <p:txBody>
          <a:bodyPr/>
          <a:lstStyle/>
          <a:p>
            <a:r>
              <a:rPr lang="en-US" dirty="0" smtClean="0"/>
              <a:t>www.psychologos-kordera.gr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err="1" smtClean="0">
                <a:effectLst/>
              </a:rPr>
              <a:t>Συμφωνα</a:t>
            </a:r>
            <a:r>
              <a:rPr lang="el-GR" b="1" dirty="0" smtClean="0">
                <a:effectLst/>
              </a:rPr>
              <a:t> </a:t>
            </a:r>
            <a:r>
              <a:rPr lang="el-GR" b="1" dirty="0" smtClean="0">
                <a:effectLst/>
              </a:rPr>
              <a:t>με </a:t>
            </a:r>
            <a:r>
              <a:rPr lang="el-GR" b="1" dirty="0" err="1" smtClean="0">
                <a:effectLst/>
              </a:rPr>
              <a:t>σχετικεσ</a:t>
            </a:r>
            <a:r>
              <a:rPr lang="el-GR" b="1" dirty="0" smtClean="0">
                <a:effectLst/>
              </a:rPr>
              <a:t> </a:t>
            </a:r>
            <a:r>
              <a:rPr lang="el-GR" b="1" dirty="0" err="1" smtClean="0"/>
              <a:t>ε</a:t>
            </a:r>
            <a:r>
              <a:rPr lang="el-GR" b="1" dirty="0" err="1" smtClean="0">
                <a:effectLst/>
              </a:rPr>
              <a:t>ρευνεσ</a:t>
            </a:r>
            <a:r>
              <a:rPr lang="el-GR" b="1" dirty="0" smtClean="0">
                <a:effectLst/>
              </a:rPr>
              <a:t>…</a:t>
            </a:r>
            <a:endParaRPr lang="el-GR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785926"/>
            <a:ext cx="8229600" cy="4364037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000" dirty="0" smtClean="0"/>
              <a:t>Ο ύπνος </a:t>
            </a:r>
            <a:r>
              <a:rPr lang="el-GR" sz="2000" dirty="0" smtClean="0"/>
              <a:t>επηρεάζει τη μνήμη </a:t>
            </a:r>
            <a:r>
              <a:rPr lang="el-GR" sz="2000" dirty="0" smtClean="0"/>
              <a:t>και τη μάθηση. Τα παιδιά όταν κοιμούνται σωστά </a:t>
            </a:r>
            <a:r>
              <a:rPr lang="el-GR" sz="2000" b="1" dirty="0" smtClean="0"/>
              <a:t>κατακτούν καλύτερα τη νέα γνώση</a:t>
            </a:r>
            <a:r>
              <a:rPr lang="el-GR" sz="2000" dirty="0" smtClean="0"/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l-GR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000" dirty="0" smtClean="0"/>
              <a:t>Τα παιδιά που κοιμούνται αργά και σε ακανόνιστες ώρες, έχουν </a:t>
            </a:r>
            <a:r>
              <a:rPr lang="el-GR" sz="2000" b="1" dirty="0" smtClean="0"/>
              <a:t>χειρότερες νοητικές και σχολικές επιδόσεις</a:t>
            </a:r>
            <a:r>
              <a:rPr lang="el-GR" sz="2000" dirty="0" smtClean="0"/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sz="2000" dirty="0" smtClean="0"/>
          </a:p>
          <a:p>
            <a:pPr marL="365760" indent="-256032" algn="r" eaLnBrk="1" fontAlgn="auto" hangingPunct="1">
              <a:spcAft>
                <a:spcPts val="0"/>
              </a:spcAft>
              <a:buNone/>
              <a:defRPr/>
            </a:pPr>
            <a:r>
              <a:rPr lang="en-US" sz="1600" i="1" dirty="0" smtClean="0">
                <a:cs typeface="Calibri" pitchFamily="34" charset="0"/>
              </a:rPr>
              <a:t>Amanda </a:t>
            </a:r>
            <a:r>
              <a:rPr lang="en-US" sz="1600" i="1" dirty="0" smtClean="0">
                <a:cs typeface="Calibri" pitchFamily="34" charset="0"/>
              </a:rPr>
              <a:t>Sacker, </a:t>
            </a:r>
            <a:r>
              <a:rPr lang="el-GR" sz="1600" i="1" dirty="0" err="1" smtClean="0"/>
              <a:t>University</a:t>
            </a:r>
            <a:r>
              <a:rPr lang="el-GR" sz="1600" i="1" dirty="0" smtClean="0"/>
              <a:t> </a:t>
            </a:r>
            <a:r>
              <a:rPr lang="el-GR" sz="1600" i="1" dirty="0" err="1" smtClean="0"/>
              <a:t>College</a:t>
            </a:r>
            <a:r>
              <a:rPr lang="en-US" sz="1600" i="1" dirty="0" smtClean="0">
                <a:cs typeface="Calibri" pitchFamily="34" charset="0"/>
              </a:rPr>
              <a:t> London </a:t>
            </a:r>
            <a:endParaRPr lang="el-GR" sz="1600" i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sz="2000" dirty="0" smtClean="0"/>
              <a:t>Επιπλέον…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sz="2000" dirty="0" smtClean="0"/>
              <a:t>Οι γονείς έχουν έτσι περισσότερο χρόνο να ξεκουραστούν και να ασχοληθούν ο ένας με τον άλλο.</a:t>
            </a:r>
            <a:endParaRPr lang="el-GR" sz="20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6"/>
          </p:nvPr>
        </p:nvSpPr>
        <p:spPr>
          <a:xfrm rot="5400000">
            <a:off x="7360920" y="3703312"/>
            <a:ext cx="3200400" cy="365760"/>
          </a:xfrm>
        </p:spPr>
        <p:txBody>
          <a:bodyPr/>
          <a:lstStyle/>
          <a:p>
            <a:r>
              <a:rPr lang="en-US" dirty="0" smtClean="0"/>
              <a:t>www.psychologos-kordera.gr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υποσέλιδου"/>
          <p:cNvSpPr>
            <a:spLocks noGrp="1"/>
          </p:cNvSpPr>
          <p:nvPr>
            <p:ph type="ftr" sz="quarter" idx="16"/>
          </p:nvPr>
        </p:nvSpPr>
        <p:spPr>
          <a:xfrm rot="5400000">
            <a:off x="7360920" y="3703312"/>
            <a:ext cx="3200400" cy="365760"/>
          </a:xfrm>
        </p:spPr>
        <p:txBody>
          <a:bodyPr/>
          <a:lstStyle/>
          <a:p>
            <a:r>
              <a:rPr lang="en-US" dirty="0" smtClean="0"/>
              <a:t>www.psychologos-kordera.gr</a:t>
            </a:r>
            <a:endParaRPr lang="el-GR" dirty="0"/>
          </a:p>
        </p:txBody>
      </p:sp>
      <p:pic>
        <p:nvPicPr>
          <p:cNvPr id="5" name="Picture 3" descr="C:\Users\IRINI\Desktop\φωτο παρουσίαση\shutterstock_111132233-limghandl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3500437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3857620" y="500063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indent="-256032">
              <a:defRPr/>
            </a:pPr>
            <a:r>
              <a:rPr lang="el-GR" dirty="0" smtClean="0"/>
              <a:t>    </a:t>
            </a:r>
            <a:r>
              <a:rPr lang="el-GR" sz="2000" dirty="0" smtClean="0"/>
              <a:t>Πόση </a:t>
            </a:r>
            <a:r>
              <a:rPr lang="el-GR" sz="2000" dirty="0" smtClean="0"/>
              <a:t>ώρα βλέπουν τα παιδιά σας </a:t>
            </a:r>
            <a:r>
              <a:rPr lang="el-GR" sz="2000" dirty="0" smtClean="0"/>
              <a:t>τηλεόραση / είναι στον υπολογιστή την </a:t>
            </a:r>
            <a:r>
              <a:rPr lang="el-GR" sz="2000" dirty="0" smtClean="0"/>
              <a:t>ημέρα</a:t>
            </a:r>
            <a:r>
              <a:rPr lang="en-US" sz="2000" dirty="0" smtClean="0"/>
              <a:t>; </a:t>
            </a:r>
            <a:endParaRPr lang="el-GR" sz="2000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err="1" smtClean="0">
                <a:solidFill>
                  <a:schemeClr val="tx1"/>
                </a:solidFill>
              </a:rPr>
              <a:t>Τηλεοραση</a:t>
            </a:r>
            <a:r>
              <a:rPr lang="el-GR" b="1" dirty="0" smtClean="0">
                <a:solidFill>
                  <a:schemeClr val="tx1"/>
                </a:solidFill>
              </a:rPr>
              <a:t> / </a:t>
            </a:r>
            <a:r>
              <a:rPr lang="el-GR" b="1" dirty="0" err="1" smtClean="0">
                <a:solidFill>
                  <a:schemeClr val="tx1"/>
                </a:solidFill>
              </a:rPr>
              <a:t>Υ</a:t>
            </a:r>
            <a:r>
              <a:rPr lang="el-GR" b="1" dirty="0" err="1" smtClean="0">
                <a:solidFill>
                  <a:schemeClr val="tx1"/>
                </a:solidFill>
              </a:rPr>
              <a:t>πολογιστησ</a:t>
            </a:r>
            <a:endParaRPr lang="el-G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 descr="C:\Users\Irini\Desktop\ΟΜΙΛΙΑ ΑΜΜΟΥΛΙΑΝΗ\φωτο\111107_bio-clock-fl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635444"/>
            <a:ext cx="1942348" cy="205111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="1" dirty="0" err="1" smtClean="0">
                <a:solidFill>
                  <a:schemeClr val="tx1"/>
                </a:solidFill>
              </a:rPr>
              <a:t>τηλεοραση</a:t>
            </a:r>
            <a:r>
              <a:rPr lang="el-GR" sz="3200" b="1" dirty="0" smtClean="0">
                <a:solidFill>
                  <a:schemeClr val="tx1"/>
                </a:solidFill>
              </a:rPr>
              <a:t> / </a:t>
            </a:r>
            <a:r>
              <a:rPr lang="el-GR" sz="3200" b="1" dirty="0" err="1" smtClean="0">
                <a:solidFill>
                  <a:schemeClr val="tx1"/>
                </a:solidFill>
              </a:rPr>
              <a:t>υπολογιστησ</a:t>
            </a:r>
            <a:endParaRPr lang="el-GR" sz="3200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00948" cy="48737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1600" dirty="0" smtClean="0"/>
              <a:t>«</a:t>
            </a:r>
            <a:r>
              <a:rPr lang="el-GR" sz="1600" i="1" dirty="0" smtClean="0"/>
              <a:t>Ομοσπονδιακό Κέντρο για την Ενημέρωση της Υγείας της Γερμανίας (</a:t>
            </a:r>
            <a:r>
              <a:rPr lang="en-US" sz="1600" i="1" dirty="0" smtClean="0"/>
              <a:t>BZGA)</a:t>
            </a:r>
            <a:r>
              <a:rPr lang="el-GR" sz="1600" i="1" dirty="0" smtClean="0"/>
              <a:t>»:</a:t>
            </a:r>
          </a:p>
          <a:p>
            <a:pPr>
              <a:buNone/>
            </a:pPr>
            <a:r>
              <a:rPr lang="en-US" sz="1800" dirty="0" smtClean="0"/>
              <a:t>       </a:t>
            </a:r>
            <a:r>
              <a:rPr lang="el-GR" sz="1800" dirty="0" smtClean="0"/>
              <a:t>παιδιά</a:t>
            </a:r>
            <a:r>
              <a:rPr lang="en-US" sz="1800" dirty="0" smtClean="0"/>
              <a:t> </a:t>
            </a:r>
            <a:r>
              <a:rPr lang="el-GR" sz="1800" dirty="0" smtClean="0"/>
              <a:t>3 – 5 ετών: μισή ώρα</a:t>
            </a:r>
          </a:p>
          <a:p>
            <a:pPr>
              <a:buNone/>
            </a:pPr>
            <a:r>
              <a:rPr lang="en-US" sz="1800" dirty="0" smtClean="0"/>
              <a:t>       </a:t>
            </a:r>
            <a:r>
              <a:rPr lang="el-GR" sz="1800" dirty="0" smtClean="0"/>
              <a:t>παιδιά</a:t>
            </a:r>
            <a:r>
              <a:rPr lang="en-US" sz="1800" dirty="0" smtClean="0"/>
              <a:t> </a:t>
            </a:r>
            <a:r>
              <a:rPr lang="el-GR" sz="1800" dirty="0" smtClean="0"/>
              <a:t>6 – 10 ετών: μία ώρα</a:t>
            </a:r>
          </a:p>
          <a:p>
            <a:pPr>
              <a:buNone/>
            </a:pPr>
            <a:r>
              <a:rPr lang="en-US" sz="1800" dirty="0" smtClean="0"/>
              <a:t>       </a:t>
            </a:r>
            <a:r>
              <a:rPr lang="el-GR" sz="1800" dirty="0" smtClean="0"/>
              <a:t>παιδιά</a:t>
            </a:r>
            <a:r>
              <a:rPr lang="en-US" sz="1800" dirty="0" smtClean="0"/>
              <a:t> </a:t>
            </a:r>
            <a:r>
              <a:rPr lang="el-GR" sz="1800" dirty="0" smtClean="0"/>
              <a:t>10 – 13 ετών: μιάμιση ώρα</a:t>
            </a:r>
          </a:p>
          <a:p>
            <a:pPr>
              <a:buFont typeface="Wingdings" pitchFamily="2" charset="2"/>
              <a:buChar char="§"/>
            </a:pPr>
            <a:endParaRPr lang="el-GR" sz="1800" b="1" dirty="0" smtClean="0"/>
          </a:p>
          <a:p>
            <a:pPr>
              <a:buFont typeface="Wingdings" pitchFamily="2" charset="2"/>
              <a:buChar char="§"/>
            </a:pPr>
            <a:endParaRPr lang="el-GR" sz="1800" b="1" dirty="0" smtClean="0"/>
          </a:p>
          <a:p>
            <a:pPr>
              <a:buFont typeface="Wingdings" pitchFamily="2" charset="2"/>
              <a:buChar char="Ø"/>
            </a:pPr>
            <a:r>
              <a:rPr lang="el-GR" sz="1600" dirty="0" smtClean="0"/>
              <a:t>«</a:t>
            </a:r>
            <a:r>
              <a:rPr lang="el-GR" sz="1600" i="1" dirty="0" smtClean="0"/>
              <a:t>Αμερικανική Παιδιατρική Ακαδημία για τα Παιδιά και τους Εφήβους»</a:t>
            </a:r>
            <a:r>
              <a:rPr lang="en-US" sz="1600" i="1" dirty="0" smtClean="0"/>
              <a:t>:</a:t>
            </a:r>
            <a:endParaRPr lang="el-GR" sz="1600" i="1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1800" b="1" dirty="0" smtClean="0"/>
              <a:t>    “S</a:t>
            </a:r>
            <a:r>
              <a:rPr lang="el-GR" sz="1800" b="1" dirty="0" err="1" smtClean="0"/>
              <a:t>creen</a:t>
            </a:r>
            <a:r>
              <a:rPr lang="el-GR" sz="1800" b="1" dirty="0" smtClean="0"/>
              <a:t> </a:t>
            </a:r>
            <a:r>
              <a:rPr lang="en-US" sz="1800" b="1" dirty="0" smtClean="0"/>
              <a:t>T</a:t>
            </a:r>
            <a:r>
              <a:rPr lang="el-GR" sz="1800" b="1" dirty="0" err="1" smtClean="0"/>
              <a:t>ime</a:t>
            </a:r>
            <a:r>
              <a:rPr lang="en-US" sz="1800" b="1" dirty="0" smtClean="0"/>
              <a:t>” </a:t>
            </a:r>
            <a:r>
              <a:rPr lang="en-US" sz="1800" dirty="0" smtClean="0"/>
              <a:t>(</a:t>
            </a:r>
            <a:r>
              <a:rPr lang="el-GR" sz="1800" dirty="0" smtClean="0"/>
              <a:t>μέγιστο όριο ημερήσιας χρήσης οθόνης</a:t>
            </a:r>
            <a:r>
              <a:rPr lang="en-US" sz="1800" dirty="0" smtClean="0"/>
              <a:t>) </a:t>
            </a:r>
            <a:r>
              <a:rPr lang="en-US" sz="1400" dirty="0" smtClean="0">
                <a:sym typeface="Wingdings" pitchFamily="2" charset="2"/>
              </a:rPr>
              <a:t></a:t>
            </a:r>
            <a:r>
              <a:rPr lang="en-US" sz="1800" b="1" dirty="0" smtClean="0">
                <a:sym typeface="Wingdings" pitchFamily="2" charset="2"/>
              </a:rPr>
              <a:t> </a:t>
            </a:r>
            <a:r>
              <a:rPr lang="el-GR" sz="1800" b="1" dirty="0" smtClean="0">
                <a:sym typeface="Wingdings" pitchFamily="2" charset="2"/>
              </a:rPr>
              <a:t>             </a:t>
            </a:r>
            <a:r>
              <a:rPr lang="el-GR" sz="1800" b="1" dirty="0" smtClean="0"/>
              <a:t>δύο ώρες</a:t>
            </a:r>
          </a:p>
          <a:p>
            <a:pPr>
              <a:buNone/>
            </a:pPr>
            <a:endParaRPr lang="el-GR" sz="1800" b="1" dirty="0" smtClean="0"/>
          </a:p>
          <a:p>
            <a:pPr>
              <a:buNone/>
            </a:pPr>
            <a:endParaRPr lang="el-GR" sz="1800" b="1" dirty="0" smtClean="0"/>
          </a:p>
          <a:p>
            <a:pPr>
              <a:buFont typeface="Wingdings" pitchFamily="2" charset="2"/>
              <a:buChar char="Ø"/>
            </a:pPr>
            <a:r>
              <a:rPr lang="en-US" sz="1800" b="1" dirty="0" smtClean="0"/>
              <a:t>max. </a:t>
            </a:r>
            <a:r>
              <a:rPr lang="el-GR" sz="1800" b="1" dirty="0" smtClean="0"/>
              <a:t>δύο ώρες την ημέρα</a:t>
            </a:r>
            <a:r>
              <a:rPr lang="en-US" sz="1800" b="1" dirty="0" smtClean="0"/>
              <a:t>!</a:t>
            </a:r>
            <a:endParaRPr lang="el-GR" sz="1800" b="1" dirty="0" smtClean="0"/>
          </a:p>
          <a:p>
            <a:pPr>
              <a:buFont typeface="Wingdings" pitchFamily="2" charset="2"/>
              <a:buChar char="Ø"/>
            </a:pPr>
            <a:endParaRPr lang="el-GR" sz="1800" b="1" dirty="0" smtClean="0"/>
          </a:p>
          <a:p>
            <a:endParaRPr lang="el-GR" sz="2200" dirty="0" smtClean="0"/>
          </a:p>
          <a:p>
            <a:endParaRPr lang="el-GR" sz="2000" dirty="0" smtClean="0">
              <a:latin typeface="Constantia" pitchFamily="18" charset="0"/>
            </a:endParaRPr>
          </a:p>
          <a:p>
            <a:endParaRPr lang="el-GR" sz="2000" dirty="0" smtClean="0">
              <a:latin typeface="Constantia" pitchFamily="18" charset="0"/>
            </a:endParaRPr>
          </a:p>
          <a:p>
            <a:endParaRPr lang="el-GR" dirty="0"/>
          </a:p>
        </p:txBody>
      </p:sp>
      <p:sp>
        <p:nvSpPr>
          <p:cNvPr id="36866" name="AutoShape 2" descr="Αποτέλεσμα εικόνας για ρολό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3 - Θέση υποσέλιδου"/>
          <p:cNvSpPr>
            <a:spLocks noGrp="1"/>
          </p:cNvSpPr>
          <p:nvPr>
            <p:ph type="ftr" sz="quarter" idx="16"/>
          </p:nvPr>
        </p:nvSpPr>
        <p:spPr>
          <a:xfrm rot="5400000">
            <a:off x="7360920" y="3703312"/>
            <a:ext cx="3200400" cy="365760"/>
          </a:xfrm>
        </p:spPr>
        <p:txBody>
          <a:bodyPr/>
          <a:lstStyle/>
          <a:p>
            <a:r>
              <a:rPr lang="en-US" dirty="0" smtClean="0"/>
              <a:t>www.psychologos-kordera.gr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err="1" smtClean="0">
                <a:effectLst/>
                <a:cs typeface="Calibri" pitchFamily="34" charset="0"/>
              </a:rPr>
              <a:t>αρνητικεσ</a:t>
            </a:r>
            <a:r>
              <a:rPr lang="el-GR" b="1" dirty="0" smtClean="0">
                <a:effectLst/>
                <a:cs typeface="Calibri" pitchFamily="34" charset="0"/>
              </a:rPr>
              <a:t> </a:t>
            </a:r>
            <a:r>
              <a:rPr lang="el-GR" b="1" dirty="0" err="1" smtClean="0">
                <a:effectLst/>
                <a:cs typeface="Calibri" pitchFamily="34" charset="0"/>
              </a:rPr>
              <a:t>επιπτωσεισ</a:t>
            </a:r>
            <a:r>
              <a:rPr lang="el-GR" b="1" dirty="0" smtClean="0">
                <a:effectLst/>
                <a:cs typeface="Calibri" pitchFamily="34" charset="0"/>
              </a:rPr>
              <a:t>…</a:t>
            </a:r>
            <a:endParaRPr lang="el-GR" b="1" dirty="0">
              <a:effectLst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4500"/>
            <a:ext cx="8686800" cy="4441825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sz="2200" dirty="0" smtClean="0"/>
              <a:t>«κλέβει» χρόνο από την κοινωνικοποίηση του παιδιού και την αλληλεπίδρασή του με την οικογένεια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sz="22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sz="2200" dirty="0" smtClean="0"/>
              <a:t>δυσκολίες στην συγκέντρωση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sz="22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sz="2200" dirty="0" smtClean="0"/>
              <a:t>αρνητικές επιδόσεις στο σχολείο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sz="22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sz="2200" dirty="0" smtClean="0"/>
              <a:t>συχνή έκθεση σε βίαια ερεθίσματα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2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sz="2200" dirty="0" smtClean="0"/>
              <a:t>προβλήματα όρασης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sz="22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sz="2200" dirty="0" smtClean="0"/>
              <a:t>παρεμποδίζει την ανάπτυξη της φαντασίας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dirty="0" smtClean="0"/>
          </a:p>
        </p:txBody>
      </p:sp>
      <p:sp>
        <p:nvSpPr>
          <p:cNvPr id="5" name="3 - Θέση υποσέλιδου"/>
          <p:cNvSpPr>
            <a:spLocks noGrp="1"/>
          </p:cNvSpPr>
          <p:nvPr>
            <p:ph type="ftr" sz="quarter" idx="16"/>
          </p:nvPr>
        </p:nvSpPr>
        <p:spPr>
          <a:xfrm rot="5400000">
            <a:off x="7360920" y="3703312"/>
            <a:ext cx="3200400" cy="365760"/>
          </a:xfrm>
        </p:spPr>
        <p:txBody>
          <a:bodyPr/>
          <a:lstStyle/>
          <a:p>
            <a:r>
              <a:rPr lang="en-US" dirty="0" smtClean="0"/>
              <a:t>www.psychologos-kordera.gr</a:t>
            </a:r>
            <a:endParaRPr lang="el-GR" dirty="0"/>
          </a:p>
        </p:txBody>
      </p:sp>
      <p:pic>
        <p:nvPicPr>
          <p:cNvPr id="59394" name="Picture 2" descr="https://hamomilaki.files.wordpress.com/2007/12/cf84ceb7cebbceb5cebfcf81ceb1cf83ceb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143116"/>
            <a:ext cx="2786082" cy="3341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42860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/>
              <a:t>Μια </a:t>
            </a:r>
            <a:r>
              <a:rPr lang="el-GR" b="1" dirty="0" err="1" smtClean="0"/>
              <a:t>συμπεριφορα</a:t>
            </a:r>
            <a:r>
              <a:rPr lang="el-GR" b="1" dirty="0" smtClean="0"/>
              <a:t> </a:t>
            </a:r>
            <a:r>
              <a:rPr lang="el-GR" b="1" dirty="0" err="1" smtClean="0"/>
              <a:t>θεωρειται</a:t>
            </a:r>
            <a:r>
              <a:rPr lang="el-GR" b="1" dirty="0" smtClean="0"/>
              <a:t> </a:t>
            </a:r>
            <a:r>
              <a:rPr lang="el-GR" b="1" dirty="0" err="1" smtClean="0"/>
              <a:t>παθολογικη</a:t>
            </a:r>
            <a:r>
              <a:rPr lang="el-GR" b="1" dirty="0" smtClean="0"/>
              <a:t> </a:t>
            </a:r>
            <a:r>
              <a:rPr lang="el-GR" b="1" dirty="0" err="1" smtClean="0"/>
              <a:t>οταν</a:t>
            </a:r>
            <a:r>
              <a:rPr lang="el-GR" b="1" dirty="0" smtClean="0"/>
              <a:t>…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500430" y="1643050"/>
            <a:ext cx="4395766" cy="4659438"/>
          </a:xfrm>
        </p:spPr>
        <p:txBody>
          <a:bodyPr>
            <a:normAutofit/>
          </a:bodyPr>
          <a:lstStyle/>
          <a:p>
            <a:pPr>
              <a:buNone/>
            </a:pPr>
            <a:endParaRPr lang="el-GR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Font typeface="Wingdings" pitchFamily="2" charset="2"/>
              <a:buChar char="§"/>
            </a:pPr>
            <a:r>
              <a:rPr lang="el-GR" sz="2000" i="1" dirty="0" smtClean="0"/>
              <a:t>διαταράσσει </a:t>
            </a:r>
            <a:r>
              <a:rPr lang="el-GR" sz="2000" i="1" u="sng" dirty="0" smtClean="0"/>
              <a:t>συστηματικά</a:t>
            </a:r>
            <a:r>
              <a:rPr lang="el-GR" sz="2000" i="1" dirty="0" smtClean="0"/>
              <a:t> την ομαλή συμβίωση των μελών της </a:t>
            </a:r>
            <a:r>
              <a:rPr lang="el-GR" sz="2000" i="1" dirty="0" smtClean="0"/>
              <a:t>οικογένειας.</a:t>
            </a:r>
          </a:p>
          <a:p>
            <a:pPr>
              <a:buFont typeface="Wingdings" pitchFamily="2" charset="2"/>
              <a:buChar char="§"/>
            </a:pPr>
            <a:endParaRPr lang="el-GR" sz="2000" i="1" dirty="0" smtClean="0"/>
          </a:p>
          <a:p>
            <a:pPr>
              <a:buFont typeface="Wingdings" pitchFamily="2" charset="2"/>
              <a:buChar char="§"/>
            </a:pPr>
            <a:r>
              <a:rPr lang="el-GR" sz="2000" i="1" dirty="0" smtClean="0"/>
              <a:t>διαταράσσει συστηματικά τη λειτουργία της σχολικής </a:t>
            </a:r>
            <a:r>
              <a:rPr lang="el-GR" sz="2000" i="1" dirty="0" smtClean="0"/>
              <a:t>τάξης.</a:t>
            </a:r>
          </a:p>
          <a:p>
            <a:pPr>
              <a:buFont typeface="Wingdings" pitchFamily="2" charset="2"/>
              <a:buChar char="§"/>
            </a:pPr>
            <a:endParaRPr lang="el-GR" sz="2000" i="1" dirty="0" smtClean="0"/>
          </a:p>
          <a:p>
            <a:pPr>
              <a:buFont typeface="Wingdings" pitchFamily="2" charset="2"/>
              <a:buChar char="§"/>
            </a:pPr>
            <a:r>
              <a:rPr lang="el-GR" sz="2000" i="1" dirty="0" smtClean="0"/>
              <a:t>θέτει σε κίνδυνο το ίδιο το παιδί ή την οικογένειά </a:t>
            </a:r>
            <a:r>
              <a:rPr lang="el-GR" sz="2000" i="1" dirty="0" smtClean="0"/>
              <a:t>του</a:t>
            </a:r>
            <a:r>
              <a:rPr lang="el-GR" sz="2000" dirty="0" smtClean="0"/>
              <a:t>. </a:t>
            </a:r>
            <a:endParaRPr lang="el-GR" sz="2000" dirty="0" smtClean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6"/>
          </p:nvPr>
        </p:nvSpPr>
        <p:spPr>
          <a:xfrm rot="5400000">
            <a:off x="7360920" y="3703312"/>
            <a:ext cx="3200400" cy="365760"/>
          </a:xfrm>
        </p:spPr>
        <p:txBody>
          <a:bodyPr/>
          <a:lstStyle/>
          <a:p>
            <a:r>
              <a:rPr lang="en-US" dirty="0" smtClean="0"/>
              <a:t>www.psychologos-kordera.gr</a:t>
            </a:r>
            <a:endParaRPr lang="el-GR" dirty="0"/>
          </a:p>
        </p:txBody>
      </p:sp>
      <p:pic>
        <p:nvPicPr>
          <p:cNvPr id="5" name="Picture 2" descr="http://cdn2-b.examiner.com/sites/default/files/styles/image_content_width/hash/b0/29/b02928a5dc2778b2d4642c2ddf24b22f.jpg?itok=_b9kfeF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3116"/>
            <a:ext cx="3298395" cy="3953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effectLst/>
              </a:rPr>
              <a:t>ΔΙΑΒΑΣΜΑ</a:t>
            </a:r>
            <a:endParaRPr lang="el-GR" b="1" dirty="0">
              <a:effectLst/>
            </a:endParaRPr>
          </a:p>
        </p:txBody>
      </p:sp>
      <p:sp>
        <p:nvSpPr>
          <p:cNvPr id="11266" name="Subtitle 3"/>
          <p:cNvSpPr>
            <a:spLocks noGrp="1"/>
          </p:cNvSpPr>
          <p:nvPr>
            <p:ph sz="quarter" idx="1"/>
          </p:nvPr>
        </p:nvSpPr>
        <p:spPr>
          <a:xfrm>
            <a:off x="785813" y="5572125"/>
            <a:ext cx="8229600" cy="792163"/>
          </a:xfrm>
        </p:spPr>
        <p:txBody>
          <a:bodyPr/>
          <a:lstStyle/>
          <a:p>
            <a:pPr eaLnBrk="1" hangingPunct="1"/>
            <a:r>
              <a:rPr lang="el-GR" dirty="0" smtClean="0"/>
              <a:t>Τι να κάνω για να διαβάζει το παιδί μου</a:t>
            </a:r>
            <a:r>
              <a:rPr lang="en-US" dirty="0" smtClean="0"/>
              <a:t>;</a:t>
            </a:r>
            <a:endParaRPr lang="el-GR" dirty="0" smtClean="0"/>
          </a:p>
        </p:txBody>
      </p:sp>
      <p:sp>
        <p:nvSpPr>
          <p:cNvPr id="6" name="3 - Θέση υποσέλιδου"/>
          <p:cNvSpPr>
            <a:spLocks noGrp="1"/>
          </p:cNvSpPr>
          <p:nvPr>
            <p:ph type="ftr" sz="quarter" idx="16"/>
          </p:nvPr>
        </p:nvSpPr>
        <p:spPr>
          <a:xfrm rot="5400000">
            <a:off x="7360920" y="3703312"/>
            <a:ext cx="3200400" cy="365760"/>
          </a:xfrm>
        </p:spPr>
        <p:txBody>
          <a:bodyPr/>
          <a:lstStyle/>
          <a:p>
            <a:r>
              <a:rPr lang="en-US" dirty="0" smtClean="0"/>
              <a:t>www.psychologos-kordera.gr</a:t>
            </a:r>
            <a:endParaRPr lang="el-GR" dirty="0"/>
          </a:p>
        </p:txBody>
      </p:sp>
      <p:pic>
        <p:nvPicPr>
          <p:cNvPr id="1028" name="Picture 4" descr="http://1.bp.blogspot.com/-Ub_oTp7m_n0/VoOrVaQeeWI/AAAAAAAFroQ/kwufw2T7c-g/s1600/gone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6305550" cy="40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014192"/>
            <a:ext cx="2843808" cy="284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1 - Τίτλος"/>
          <p:cNvSpPr>
            <a:spLocks noGrp="1"/>
          </p:cNvSpPr>
          <p:nvPr>
            <p:ph type="title"/>
          </p:nvPr>
        </p:nvSpPr>
        <p:spPr>
          <a:xfrm>
            <a:off x="928662" y="571480"/>
            <a:ext cx="75095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b="1" dirty="0" err="1" smtClean="0"/>
              <a:t>Συμβουλεσ</a:t>
            </a:r>
            <a:r>
              <a:rPr lang="el-GR" sz="4000" b="1" dirty="0" smtClean="0"/>
              <a:t> </a:t>
            </a:r>
            <a:r>
              <a:rPr lang="el-GR" sz="4000" b="1" dirty="0" smtClean="0"/>
              <a:t>για </a:t>
            </a:r>
            <a:r>
              <a:rPr lang="el-GR" sz="4000" b="1" dirty="0" err="1" smtClean="0"/>
              <a:t>αποδοτικο</a:t>
            </a:r>
            <a:r>
              <a:rPr lang="el-GR" sz="4000" b="1" dirty="0" smtClean="0"/>
              <a:t> </a:t>
            </a:r>
            <a:r>
              <a:rPr lang="el-GR" sz="4000" b="1" dirty="0" err="1" smtClean="0"/>
              <a:t>διαβασμα</a:t>
            </a:r>
            <a:endParaRPr lang="el-GR" sz="4000" b="1" dirty="0" smtClean="0"/>
          </a:p>
        </p:txBody>
      </p:sp>
      <p:sp>
        <p:nvSpPr>
          <p:cNvPr id="512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259632" y="2204864"/>
            <a:ext cx="7128792" cy="3528392"/>
          </a:xfrm>
        </p:spPr>
        <p:txBody>
          <a:bodyPr>
            <a:normAutofit/>
          </a:bodyPr>
          <a:lstStyle/>
          <a:p>
            <a:r>
              <a:rPr lang="el-GR" sz="2200" dirty="0" smtClean="0"/>
              <a:t>Αυτονομία. Δεν διαβάζουμε μαζί! Βοηθάμε.</a:t>
            </a:r>
          </a:p>
          <a:p>
            <a:r>
              <a:rPr lang="el-GR" sz="2200" dirty="0" smtClean="0"/>
              <a:t>Οργάνωση (χώρος, χρόνος, διαλείμματα)</a:t>
            </a:r>
          </a:p>
          <a:p>
            <a:r>
              <a:rPr lang="el-GR" sz="2200" dirty="0" smtClean="0"/>
              <a:t>Τεχνικές διαβάσματος</a:t>
            </a:r>
          </a:p>
          <a:p>
            <a:r>
              <a:rPr lang="el-GR" sz="2200" dirty="0" smtClean="0"/>
              <a:t>Διασκεδαστικό διάβασμα</a:t>
            </a:r>
          </a:p>
          <a:p>
            <a:r>
              <a:rPr lang="el-GR" sz="2200" dirty="0" smtClean="0"/>
              <a:t>Ανταμείβουμε την προσπάθεια</a:t>
            </a:r>
          </a:p>
          <a:p>
            <a:r>
              <a:rPr lang="el-GR" sz="2200" dirty="0" smtClean="0"/>
              <a:t>Η δική μας στάση απέναντι </a:t>
            </a:r>
          </a:p>
          <a:p>
            <a:pPr>
              <a:buNone/>
            </a:pPr>
            <a:r>
              <a:rPr lang="el-GR" sz="2200" dirty="0" smtClean="0"/>
              <a:t>    στο διάβασμα</a:t>
            </a:r>
          </a:p>
          <a:p>
            <a:endParaRPr lang="el-GR" dirty="0" smtClean="0"/>
          </a:p>
          <a:p>
            <a:endParaRPr lang="el-GR" dirty="0" smtClean="0"/>
          </a:p>
        </p:txBody>
      </p:sp>
      <p:sp>
        <p:nvSpPr>
          <p:cNvPr id="5" name="3 - Θέση υποσέλιδου"/>
          <p:cNvSpPr>
            <a:spLocks noGrp="1"/>
          </p:cNvSpPr>
          <p:nvPr>
            <p:ph type="ftr" sz="quarter" idx="16"/>
          </p:nvPr>
        </p:nvSpPr>
        <p:spPr>
          <a:xfrm rot="5400000">
            <a:off x="7360920" y="3703312"/>
            <a:ext cx="3200400" cy="365760"/>
          </a:xfrm>
        </p:spPr>
        <p:txBody>
          <a:bodyPr/>
          <a:lstStyle/>
          <a:p>
            <a:r>
              <a:rPr lang="en-US" dirty="0" smtClean="0"/>
              <a:t>www.psychologos-kordera.gr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59632" y="4077072"/>
            <a:ext cx="7488832" cy="1152128"/>
          </a:xfrm>
        </p:spPr>
        <p:txBody>
          <a:bodyPr>
            <a:noAutofit/>
          </a:bodyPr>
          <a:lstStyle/>
          <a:p>
            <a:r>
              <a:rPr lang="el-GR" sz="3400" dirty="0" smtClean="0"/>
              <a:t>Τα </a:t>
            </a:r>
            <a:r>
              <a:rPr lang="el-GR" sz="3400" dirty="0" err="1" smtClean="0"/>
              <a:t>παιδια</a:t>
            </a:r>
            <a:r>
              <a:rPr lang="el-GR" sz="3400" dirty="0" smtClean="0"/>
              <a:t> </a:t>
            </a:r>
            <a:r>
              <a:rPr lang="el-GR" sz="3400" dirty="0" err="1" smtClean="0"/>
              <a:t>ε</a:t>
            </a:r>
            <a:r>
              <a:rPr lang="el-GR" sz="3400" dirty="0" err="1" smtClean="0"/>
              <a:t>χουν</a:t>
            </a:r>
            <a:r>
              <a:rPr lang="el-GR" sz="3400" dirty="0" smtClean="0"/>
              <a:t> </a:t>
            </a:r>
            <a:r>
              <a:rPr lang="el-GR" sz="3400" dirty="0" err="1" smtClean="0"/>
              <a:t>αναγκη</a:t>
            </a:r>
            <a:r>
              <a:rPr lang="el-GR" sz="3400" dirty="0" smtClean="0"/>
              <a:t> </a:t>
            </a:r>
            <a:r>
              <a:rPr lang="el-GR" sz="3400" dirty="0" smtClean="0"/>
              <a:t>να </a:t>
            </a:r>
            <a:r>
              <a:rPr lang="el-GR" sz="3400" dirty="0" err="1" smtClean="0"/>
              <a:t>ειναι</a:t>
            </a:r>
            <a:r>
              <a:rPr lang="el-GR" sz="3400" dirty="0" smtClean="0"/>
              <a:t> </a:t>
            </a:r>
            <a:r>
              <a:rPr lang="el-GR" sz="3400" dirty="0" err="1" smtClean="0"/>
              <a:t>παιδια</a:t>
            </a:r>
            <a:r>
              <a:rPr lang="el-GR" sz="3400" dirty="0" smtClean="0"/>
              <a:t>!</a:t>
            </a:r>
            <a:r>
              <a:rPr lang="el-GR" sz="3400" dirty="0" smtClean="0"/>
              <a:t/>
            </a:r>
            <a:br>
              <a:rPr lang="el-GR" sz="3400" dirty="0" smtClean="0"/>
            </a:br>
            <a:endParaRPr lang="el-GR" sz="3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331640" y="1484784"/>
            <a:ext cx="7530040" cy="2088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Όχι υπερβολικό </a:t>
            </a:r>
            <a:r>
              <a:rPr lang="el-GR" dirty="0" smtClean="0"/>
              <a:t>άγχος.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Όχι υπερβολικά υψηλές προσδοκίες </a:t>
            </a:r>
            <a:r>
              <a:rPr lang="el-GR" dirty="0" smtClean="0"/>
              <a:t>.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Όχι </a:t>
            </a:r>
            <a:r>
              <a:rPr lang="el-GR" dirty="0" smtClean="0"/>
              <a:t>υπερφόρτωση.</a:t>
            </a:r>
            <a:endParaRPr lang="el-G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465571"/>
            <a:ext cx="3811294" cy="239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3 - Θέση υποσέλιδου"/>
          <p:cNvSpPr>
            <a:spLocks noGrp="1"/>
          </p:cNvSpPr>
          <p:nvPr>
            <p:ph type="ftr" sz="quarter" idx="16"/>
          </p:nvPr>
        </p:nvSpPr>
        <p:spPr>
          <a:xfrm rot="5400000">
            <a:off x="7360920" y="3703312"/>
            <a:ext cx="3200400" cy="365760"/>
          </a:xfrm>
        </p:spPr>
        <p:txBody>
          <a:bodyPr/>
          <a:lstStyle/>
          <a:p>
            <a:r>
              <a:rPr lang="en-US" dirty="0" smtClean="0"/>
              <a:t>www.psychologos-kordera.gr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63888" y="548680"/>
            <a:ext cx="529208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(</a:t>
            </a:r>
            <a:r>
              <a:rPr lang="el-GR" dirty="0" smtClean="0"/>
              <a:t>ΠΡΟΕΦΗΒΕΙΑ 9-12)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419872" y="1628800"/>
            <a:ext cx="5724128" cy="4547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Εφηβεία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r>
              <a:rPr lang="el-GR" i="1" dirty="0" smtClean="0"/>
              <a:t>Η </a:t>
            </a:r>
            <a:r>
              <a:rPr lang="el-GR" i="1" dirty="0" smtClean="0"/>
              <a:t>περίοδος των μεγάλων αλλαγών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l-GR" sz="1050" i="1" dirty="0" smtClean="0"/>
          </a:p>
          <a:p>
            <a:r>
              <a:rPr lang="el-GR" sz="2200" dirty="0" smtClean="0"/>
              <a:t>Βιολογικές /σωματικές αλλαγές</a:t>
            </a:r>
            <a:endParaRPr lang="el-GR" sz="2200" dirty="0" smtClean="0"/>
          </a:p>
          <a:p>
            <a:r>
              <a:rPr lang="el-GR" sz="2200" dirty="0" smtClean="0"/>
              <a:t>Ψ</a:t>
            </a:r>
            <a:r>
              <a:rPr lang="el-GR" sz="2200" dirty="0" smtClean="0"/>
              <a:t>υχολογικές </a:t>
            </a:r>
            <a:r>
              <a:rPr lang="el-GR" sz="2200" dirty="0" smtClean="0"/>
              <a:t>μεταπτώσεις</a:t>
            </a:r>
          </a:p>
          <a:p>
            <a:r>
              <a:rPr lang="el-GR" sz="2200" dirty="0" smtClean="0"/>
              <a:t>Έ</a:t>
            </a:r>
            <a:r>
              <a:rPr lang="el-GR" sz="2200" dirty="0" smtClean="0"/>
              <a:t>ντονο </a:t>
            </a:r>
            <a:r>
              <a:rPr lang="el-GR" sz="2200" dirty="0" smtClean="0"/>
              <a:t>ενδιαφέρον για σεξουαλικά θέματα</a:t>
            </a:r>
          </a:p>
          <a:p>
            <a:r>
              <a:rPr lang="el-GR" sz="2200" dirty="0" smtClean="0"/>
              <a:t>Δ</a:t>
            </a:r>
            <a:r>
              <a:rPr lang="el-GR" sz="2200" dirty="0" smtClean="0"/>
              <a:t>ιαφοροποίηση </a:t>
            </a:r>
            <a:r>
              <a:rPr lang="el-GR" sz="2200" dirty="0" smtClean="0"/>
              <a:t>από τους γονείς</a:t>
            </a:r>
          </a:p>
          <a:p>
            <a:r>
              <a:rPr lang="el-GR" sz="2200" dirty="0" smtClean="0"/>
              <a:t>Α</a:t>
            </a:r>
            <a:r>
              <a:rPr lang="el-GR" sz="2200" dirty="0" smtClean="0"/>
              <a:t>ναζήτηση </a:t>
            </a:r>
            <a:r>
              <a:rPr lang="el-GR" sz="2200" dirty="0" smtClean="0"/>
              <a:t>ταυτότητας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Picture 2" descr="woman-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198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3 - Θέση υποσέλιδου"/>
          <p:cNvSpPr>
            <a:spLocks noGrp="1"/>
          </p:cNvSpPr>
          <p:nvPr>
            <p:ph type="ftr" sz="quarter" idx="16"/>
          </p:nvPr>
        </p:nvSpPr>
        <p:spPr>
          <a:xfrm rot="5400000">
            <a:off x="7360920" y="3703312"/>
            <a:ext cx="3200400" cy="365760"/>
          </a:xfrm>
        </p:spPr>
        <p:txBody>
          <a:bodyPr/>
          <a:lstStyle/>
          <a:p>
            <a:r>
              <a:rPr lang="en-US" dirty="0" smtClean="0"/>
              <a:t>www.psychologos-kordera.gr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blogs.sch.gr/3gymglyf/files/2013/03/8470795232_716b34aa1d_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285992"/>
            <a:ext cx="3103426" cy="287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>
            <a:normAutofit/>
          </a:bodyPr>
          <a:lstStyle/>
          <a:p>
            <a:r>
              <a:rPr lang="el-GR" b="1" dirty="0" smtClean="0"/>
              <a:t>ΣΥΜΠΕΡΑΣΜΑΤΙΚΑ…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71472" y="1643050"/>
            <a:ext cx="4643470" cy="3857652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l-GR" sz="8000" i="1" dirty="0" smtClean="0">
                <a:cs typeface="Arial" pitchFamily="34" charset="0"/>
              </a:rPr>
              <a:t>Πολύ καλή επικοινωνία - </a:t>
            </a:r>
            <a:r>
              <a:rPr lang="el-GR" sz="8000" b="1" i="1" dirty="0" smtClean="0">
                <a:cs typeface="Arial" pitchFamily="34" charset="0"/>
              </a:rPr>
              <a:t>συνεργασία με τ</a:t>
            </a:r>
            <a:r>
              <a:rPr lang="en-US" sz="8000" b="1" i="1" dirty="0" smtClean="0">
                <a:cs typeface="Arial" pitchFamily="34" charset="0"/>
              </a:rPr>
              <a:t>o </a:t>
            </a:r>
            <a:r>
              <a:rPr lang="el-GR" sz="8000" b="1" i="1" dirty="0" smtClean="0">
                <a:cs typeface="Arial" pitchFamily="34" charset="0"/>
              </a:rPr>
              <a:t>σχολείο και τον δάσκαλο.</a:t>
            </a:r>
          </a:p>
          <a:p>
            <a:pPr>
              <a:buFont typeface="Wingdings" pitchFamily="2" charset="2"/>
              <a:buChar char="q"/>
            </a:pPr>
            <a:endParaRPr lang="el-GR" sz="8000" i="1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8000" b="1" i="1" dirty="0" smtClean="0">
                <a:cs typeface="Arial" pitchFamily="34" charset="0"/>
              </a:rPr>
              <a:t>Σωστά ενημερωμένοι γονείς </a:t>
            </a:r>
            <a:r>
              <a:rPr lang="en-US" sz="8000" b="1" i="1" dirty="0" smtClean="0">
                <a:cs typeface="Arial" pitchFamily="34" charset="0"/>
              </a:rPr>
              <a:t> </a:t>
            </a:r>
            <a:r>
              <a:rPr lang="el-GR" sz="8000" i="1" dirty="0" smtClean="0">
                <a:cs typeface="Arial" pitchFamily="34" charset="0"/>
              </a:rPr>
              <a:t>(</a:t>
            </a:r>
            <a:r>
              <a:rPr lang="en-US" sz="8000" i="1" dirty="0" smtClean="0">
                <a:cs typeface="Arial" pitchFamily="34" charset="0"/>
              </a:rPr>
              <a:t>internet</a:t>
            </a:r>
            <a:r>
              <a:rPr lang="el-GR" sz="8000" i="1" dirty="0" smtClean="0">
                <a:cs typeface="Arial" pitchFamily="34" charset="0"/>
              </a:rPr>
              <a:t>, ενημερωτικές εκδηλώσεις)</a:t>
            </a:r>
          </a:p>
          <a:p>
            <a:pPr>
              <a:buNone/>
            </a:pPr>
            <a:r>
              <a:rPr lang="en-US" sz="7200" i="1" dirty="0" smtClean="0">
                <a:cs typeface="Arial" pitchFamily="34" charset="0"/>
              </a:rPr>
              <a:t>    </a:t>
            </a:r>
            <a:r>
              <a:rPr lang="el-GR" sz="7200" i="1" dirty="0" smtClean="0">
                <a:cs typeface="Arial" pitchFamily="34" charset="0"/>
              </a:rPr>
              <a:t>{</a:t>
            </a:r>
            <a:r>
              <a:rPr lang="en-US" sz="7200" i="1" dirty="0" smtClean="0">
                <a:cs typeface="Arial" pitchFamily="34" charset="0"/>
              </a:rPr>
              <a:t>e-psychology.gr</a:t>
            </a:r>
            <a:r>
              <a:rPr lang="el-GR" sz="7200" i="1" dirty="0" smtClean="0">
                <a:cs typeface="Arial" pitchFamily="34" charset="0"/>
              </a:rPr>
              <a:t>                       </a:t>
            </a:r>
            <a:r>
              <a:rPr lang="en-US" sz="7200" i="1" dirty="0" smtClean="0">
                <a:cs typeface="Arial" pitchFamily="34" charset="0"/>
              </a:rPr>
              <a:t>parents.gr</a:t>
            </a:r>
            <a:r>
              <a:rPr lang="el-GR" sz="7200" i="1" dirty="0" smtClean="0">
                <a:cs typeface="Arial" pitchFamily="34" charset="0"/>
              </a:rPr>
              <a:t>/</a:t>
            </a:r>
            <a:r>
              <a:rPr lang="en-US" sz="7200" i="1" dirty="0" smtClean="0">
                <a:cs typeface="Arial" pitchFamily="34" charset="0"/>
              </a:rPr>
              <a:t>iatronet.gr</a:t>
            </a:r>
            <a:r>
              <a:rPr lang="el-GR" sz="7200" i="1" dirty="0" smtClean="0">
                <a:cs typeface="Arial" pitchFamily="34" charset="0"/>
              </a:rPr>
              <a:t>/</a:t>
            </a:r>
            <a:r>
              <a:rPr lang="en-US" sz="7200" i="1" dirty="0" smtClean="0">
                <a:cs typeface="Arial" pitchFamily="34" charset="0"/>
              </a:rPr>
              <a:t>e-child.gr</a:t>
            </a:r>
            <a:r>
              <a:rPr lang="el-GR" sz="7200" i="1" dirty="0" smtClean="0">
                <a:cs typeface="Arial" pitchFamily="34" charset="0"/>
              </a:rPr>
              <a:t>}</a:t>
            </a:r>
          </a:p>
          <a:p>
            <a:pPr>
              <a:buFont typeface="Wingdings" pitchFamily="2" charset="2"/>
              <a:buChar char="q"/>
            </a:pPr>
            <a:endParaRPr lang="el-GR" sz="8800" i="1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8000" b="1" i="1" dirty="0" smtClean="0">
                <a:cs typeface="Arial" pitchFamily="34" charset="0"/>
              </a:rPr>
              <a:t>Συμβουλευόμαστε τους ειδικούς, </a:t>
            </a:r>
            <a:r>
              <a:rPr lang="el-GR" sz="8000" i="1" dirty="0" smtClean="0">
                <a:cs typeface="Arial" pitchFamily="34" charset="0"/>
              </a:rPr>
              <a:t>όταν χρειάζεται.</a:t>
            </a:r>
          </a:p>
          <a:p>
            <a:pPr>
              <a:buFont typeface="Wingdings" pitchFamily="2" charset="2"/>
              <a:buChar char="q"/>
            </a:pPr>
            <a:endParaRPr lang="el-GR" sz="8000" b="1" i="1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8000" i="1" dirty="0" smtClean="0">
                <a:cs typeface="Arial" pitchFamily="34" charset="0"/>
              </a:rPr>
              <a:t>Η καλύτερη αντιμετώπιση είναι η </a:t>
            </a:r>
            <a:r>
              <a:rPr lang="el-GR" sz="8000" b="1" i="1" dirty="0" smtClean="0">
                <a:cs typeface="Arial" pitchFamily="34" charset="0"/>
              </a:rPr>
              <a:t>πρόληψη.</a:t>
            </a:r>
          </a:p>
          <a:p>
            <a:pPr>
              <a:buFont typeface="Wingdings" pitchFamily="2" charset="2"/>
              <a:buChar char="q"/>
            </a:pPr>
            <a:endParaRPr lang="el-GR" sz="8000" b="1" i="1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8000" i="1" dirty="0" smtClean="0">
                <a:cs typeface="Arial" pitchFamily="34" charset="0"/>
              </a:rPr>
              <a:t>Ο γονιός να μην ξεχνά να φροντίζει και τον εαυτό του.</a:t>
            </a:r>
            <a:endParaRPr lang="el-GR" sz="8000" i="1" dirty="0" smtClean="0"/>
          </a:p>
          <a:p>
            <a:endParaRPr lang="el-GR" dirty="0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www.psychologos-kordera.gr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υποσέλιδου"/>
          <p:cNvSpPr>
            <a:spLocks noGrp="1"/>
          </p:cNvSpPr>
          <p:nvPr>
            <p:ph type="ftr" sz="quarter" idx="16"/>
          </p:nvPr>
        </p:nvSpPr>
        <p:spPr>
          <a:xfrm rot="5400000">
            <a:off x="7360920" y="3703312"/>
            <a:ext cx="3200400" cy="365760"/>
          </a:xfrm>
        </p:spPr>
        <p:txBody>
          <a:bodyPr/>
          <a:lstStyle/>
          <a:p>
            <a:r>
              <a:rPr lang="en-US" dirty="0" smtClean="0"/>
              <a:t>www.psychologos-kordera.gr</a:t>
            </a:r>
            <a:endParaRPr lang="el-GR" dirty="0"/>
          </a:p>
        </p:txBody>
      </p:sp>
      <p:pic>
        <p:nvPicPr>
          <p:cNvPr id="5" name="Picture 2" descr="C:\Users\Irini\Desktop\ΣΧΟΛΙΚΟΣ ΕΚΦΟΒΙΣΜΟΣ\Bullying, Μάρτιος 2010, Λύκειο Ιερισσού\Bullying photos\Βαθμοί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7215238" cy="4898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blogs.sch.gr/3gymglyf/files/2013/03/8470795232_716b34aa1d_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285992"/>
            <a:ext cx="3103426" cy="287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>
            <a:normAutofit/>
          </a:bodyPr>
          <a:lstStyle/>
          <a:p>
            <a:r>
              <a:rPr lang="el-GR" b="1" dirty="0" smtClean="0"/>
              <a:t>ΣΥΜΠΕΡΑΣΜΑΤΙΚΑ…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71472" y="1643050"/>
            <a:ext cx="4643470" cy="3857652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l-GR" sz="8000" i="1" dirty="0" smtClean="0">
                <a:cs typeface="Arial" pitchFamily="34" charset="0"/>
              </a:rPr>
              <a:t>Πολύ καλή επικοινωνία - </a:t>
            </a:r>
            <a:r>
              <a:rPr lang="el-GR" sz="8000" b="1" i="1" dirty="0" smtClean="0">
                <a:cs typeface="Arial" pitchFamily="34" charset="0"/>
              </a:rPr>
              <a:t>συνεργασία με τ</a:t>
            </a:r>
            <a:r>
              <a:rPr lang="en-US" sz="8000" b="1" i="1" dirty="0" smtClean="0">
                <a:cs typeface="Arial" pitchFamily="34" charset="0"/>
              </a:rPr>
              <a:t>o </a:t>
            </a:r>
            <a:r>
              <a:rPr lang="el-GR" sz="8000" b="1" i="1" dirty="0" smtClean="0">
                <a:cs typeface="Arial" pitchFamily="34" charset="0"/>
              </a:rPr>
              <a:t>σχολείο και τον δάσκαλο.</a:t>
            </a:r>
          </a:p>
          <a:p>
            <a:pPr>
              <a:buFont typeface="Wingdings" pitchFamily="2" charset="2"/>
              <a:buChar char="q"/>
            </a:pPr>
            <a:endParaRPr lang="el-GR" sz="8000" i="1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8000" b="1" i="1" dirty="0" smtClean="0">
                <a:cs typeface="Arial" pitchFamily="34" charset="0"/>
              </a:rPr>
              <a:t>Σωστά ενημερωμένοι γονείς </a:t>
            </a:r>
            <a:r>
              <a:rPr lang="en-US" sz="8000" b="1" i="1" dirty="0" smtClean="0">
                <a:cs typeface="Arial" pitchFamily="34" charset="0"/>
              </a:rPr>
              <a:t> </a:t>
            </a:r>
            <a:r>
              <a:rPr lang="el-GR" sz="8000" i="1" dirty="0" smtClean="0">
                <a:cs typeface="Arial" pitchFamily="34" charset="0"/>
              </a:rPr>
              <a:t>(</a:t>
            </a:r>
            <a:r>
              <a:rPr lang="en-US" sz="8000" i="1" dirty="0" smtClean="0">
                <a:cs typeface="Arial" pitchFamily="34" charset="0"/>
              </a:rPr>
              <a:t>internet</a:t>
            </a:r>
            <a:r>
              <a:rPr lang="el-GR" sz="8000" i="1" dirty="0" smtClean="0">
                <a:cs typeface="Arial" pitchFamily="34" charset="0"/>
              </a:rPr>
              <a:t>, ενημερωτικές εκδηλώσεις)</a:t>
            </a:r>
          </a:p>
          <a:p>
            <a:pPr>
              <a:buNone/>
            </a:pPr>
            <a:r>
              <a:rPr lang="en-US" sz="7200" i="1" dirty="0" smtClean="0">
                <a:cs typeface="Arial" pitchFamily="34" charset="0"/>
              </a:rPr>
              <a:t>    </a:t>
            </a:r>
            <a:r>
              <a:rPr lang="el-GR" sz="7200" i="1" dirty="0" smtClean="0">
                <a:cs typeface="Arial" pitchFamily="34" charset="0"/>
              </a:rPr>
              <a:t>{</a:t>
            </a:r>
            <a:r>
              <a:rPr lang="en-US" sz="7200" i="1" dirty="0" smtClean="0">
                <a:cs typeface="Arial" pitchFamily="34" charset="0"/>
              </a:rPr>
              <a:t>e-psychology.gr</a:t>
            </a:r>
            <a:r>
              <a:rPr lang="el-GR" sz="7200" i="1" dirty="0" smtClean="0">
                <a:cs typeface="Arial" pitchFamily="34" charset="0"/>
              </a:rPr>
              <a:t>                       </a:t>
            </a:r>
            <a:r>
              <a:rPr lang="en-US" sz="7200" i="1" dirty="0" smtClean="0">
                <a:cs typeface="Arial" pitchFamily="34" charset="0"/>
              </a:rPr>
              <a:t>parents.gr</a:t>
            </a:r>
            <a:r>
              <a:rPr lang="el-GR" sz="7200" i="1" dirty="0" smtClean="0">
                <a:cs typeface="Arial" pitchFamily="34" charset="0"/>
              </a:rPr>
              <a:t>/</a:t>
            </a:r>
            <a:r>
              <a:rPr lang="en-US" sz="7200" i="1" dirty="0" smtClean="0">
                <a:cs typeface="Arial" pitchFamily="34" charset="0"/>
              </a:rPr>
              <a:t>iatronet.gr</a:t>
            </a:r>
            <a:r>
              <a:rPr lang="el-GR" sz="7200" i="1" dirty="0" smtClean="0">
                <a:cs typeface="Arial" pitchFamily="34" charset="0"/>
              </a:rPr>
              <a:t>/</a:t>
            </a:r>
            <a:r>
              <a:rPr lang="en-US" sz="7200" i="1" dirty="0" smtClean="0">
                <a:cs typeface="Arial" pitchFamily="34" charset="0"/>
              </a:rPr>
              <a:t>e-child.gr</a:t>
            </a:r>
            <a:r>
              <a:rPr lang="el-GR" sz="7200" i="1" dirty="0" smtClean="0">
                <a:cs typeface="Arial" pitchFamily="34" charset="0"/>
              </a:rPr>
              <a:t>}</a:t>
            </a:r>
          </a:p>
          <a:p>
            <a:pPr>
              <a:buFont typeface="Wingdings" pitchFamily="2" charset="2"/>
              <a:buChar char="q"/>
            </a:pPr>
            <a:endParaRPr lang="el-GR" sz="8800" i="1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8000" b="1" i="1" dirty="0" smtClean="0">
                <a:cs typeface="Arial" pitchFamily="34" charset="0"/>
              </a:rPr>
              <a:t>Συμβουλευόμαστε τους ειδικούς, </a:t>
            </a:r>
            <a:r>
              <a:rPr lang="el-GR" sz="8000" i="1" dirty="0" smtClean="0">
                <a:cs typeface="Arial" pitchFamily="34" charset="0"/>
              </a:rPr>
              <a:t>όταν χρειάζεται.</a:t>
            </a:r>
          </a:p>
          <a:p>
            <a:pPr>
              <a:buFont typeface="Wingdings" pitchFamily="2" charset="2"/>
              <a:buChar char="q"/>
            </a:pPr>
            <a:endParaRPr lang="el-GR" sz="8000" b="1" i="1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8000" i="1" dirty="0" smtClean="0">
                <a:cs typeface="Arial" pitchFamily="34" charset="0"/>
              </a:rPr>
              <a:t>Η καλύτερη αντιμετώπιση είναι η </a:t>
            </a:r>
            <a:r>
              <a:rPr lang="el-GR" sz="8000" b="1" i="1" dirty="0" smtClean="0">
                <a:cs typeface="Arial" pitchFamily="34" charset="0"/>
              </a:rPr>
              <a:t>πρόληψη.</a:t>
            </a:r>
          </a:p>
          <a:p>
            <a:pPr>
              <a:buFont typeface="Wingdings" pitchFamily="2" charset="2"/>
              <a:buChar char="q"/>
            </a:pPr>
            <a:endParaRPr lang="el-GR" sz="8000" b="1" i="1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8000" i="1" dirty="0" smtClean="0">
                <a:cs typeface="Arial" pitchFamily="34" charset="0"/>
              </a:rPr>
              <a:t>Ο γονιός να μην ξεχνά να φροντίζει και τον εαυτό του.</a:t>
            </a:r>
            <a:endParaRPr lang="el-GR" sz="8000" i="1" dirty="0" smtClean="0"/>
          </a:p>
          <a:p>
            <a:endParaRPr lang="el-GR" dirty="0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6"/>
          </p:nvPr>
        </p:nvSpPr>
        <p:spPr>
          <a:xfrm rot="5400000">
            <a:off x="7360920" y="3703312"/>
            <a:ext cx="3200400" cy="365760"/>
          </a:xfrm>
        </p:spPr>
        <p:txBody>
          <a:bodyPr/>
          <a:lstStyle/>
          <a:p>
            <a:r>
              <a:rPr lang="en-US" smtClean="0"/>
              <a:t>www.psychologos-kordera.gr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81890" cy="796908"/>
          </a:xfrm>
        </p:spPr>
        <p:txBody>
          <a:bodyPr>
            <a:normAutofit/>
          </a:bodyPr>
          <a:lstStyle/>
          <a:p>
            <a:r>
              <a:rPr lang="el-GR" sz="2400" b="1" i="1" dirty="0" smtClean="0">
                <a:solidFill>
                  <a:schemeClr val="accent1">
                    <a:lumMod val="50000"/>
                  </a:schemeClr>
                </a:solidFill>
              </a:rPr>
              <a:t>ΤΟ ΠΑΙΔΙ ΣΤΟΝ ΠΑΤΕΡΑ ΤΟΥ</a:t>
            </a:r>
            <a:endParaRPr lang="el-GR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229600" cy="557214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  <a:t>   Όταν σου ζητώ να μ' ακούσεις</a:t>
            </a:r>
            <a:b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  <a:t>κι εσύ αρχίζεις να δίνεις συμβουλές</a:t>
            </a:r>
            <a:b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  <a:t>δεν έκανες αυτό που σου ζήτησα.</a:t>
            </a:r>
            <a:b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  <a:t>Όταν σου ζητώ να μ' ακούσεις </a:t>
            </a:r>
            <a:b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  <a:t>κι εσύ αρχίζεις να μου λες γιατί </a:t>
            </a:r>
            <a:b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  <a:t>δε νοιώθω και τόσο ωραία.</a:t>
            </a:r>
            <a:b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  <a:t>Ποδοπατείς τα αισθήματα μου.</a:t>
            </a:r>
            <a:b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  <a:t>Όταν σου ζητώ να μ' ακούσεις</a:t>
            </a:r>
            <a:b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  <a:t>και νοιώθεις υποχρεωμένος να κάνεις κάτι</a:t>
            </a:r>
            <a:b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  <a:t>για να λύσεις τα προβλήματα μου,</a:t>
            </a:r>
            <a:b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  <a:t>δεν με κατάλαβες, όσο κι αν φαίνεται παράξενο.</a:t>
            </a:r>
            <a:b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  <a:t>Ίσως γι' αυτό η προσευχή</a:t>
            </a:r>
            <a:b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  <a:t>αποδίδει σε μερικούς ανθρώπους</a:t>
            </a:r>
            <a:b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  <a:t>επειδή ο Θεός είναι βουβός και δεν προσφέρει συμβουλές</a:t>
            </a:r>
            <a:b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  <a:t>και δεν προσπαθεί να τακτοποιήσει πράγματα.</a:t>
            </a:r>
            <a:b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  <a:t>Ο Θεός ακούει μόνο κι εμπιστεύεται εσένα </a:t>
            </a:r>
            <a:b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  <a:t>να τα βγάλεις πέρα με τον εαυτό σου.</a:t>
            </a:r>
            <a:b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  <a:t>Γι' αυτό, σε παρακαλώ,</a:t>
            </a:r>
            <a:b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  <a:t>πρόσεξέ με κι άκουσέ με.</a:t>
            </a:r>
            <a:b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  <a:t>Κι αν θέλεις να μιλήσεις</a:t>
            </a:r>
            <a:b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  <a:t>περίμενε μια στιγμή,</a:t>
            </a:r>
            <a:b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  <a:t>θα 'ρθει η σειρά σου.</a:t>
            </a:r>
            <a:b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  <a:t>Σου υπόσχομαι να σ' ακούσω κι εγώ προσεκτικά.</a:t>
            </a:r>
          </a:p>
          <a:p>
            <a:pPr>
              <a:buNone/>
            </a:pPr>
            <a:endParaRPr lang="el-GR" i="1" dirty="0" smtClean="0"/>
          </a:p>
          <a:p>
            <a:pPr>
              <a:buNone/>
            </a:pPr>
            <a:r>
              <a:rPr lang="el-GR" i="1" dirty="0" smtClean="0"/>
              <a:t>       ΛΕΟ ΜΠΟΥΣΚΑΛΙΑ</a:t>
            </a:r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6"/>
          </p:nvPr>
        </p:nvSpPr>
        <p:spPr>
          <a:xfrm rot="5400000">
            <a:off x="7360920" y="3703312"/>
            <a:ext cx="3200400" cy="365760"/>
          </a:xfrm>
        </p:spPr>
        <p:txBody>
          <a:bodyPr/>
          <a:lstStyle/>
          <a:p>
            <a:r>
              <a:rPr lang="en-US" dirty="0" smtClean="0"/>
              <a:t>www.psychologos-kordera.gr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" descr="C:\Users\Irini\Desktop\ΟΜΙΛΙΑ ΑΜΜΟΥΛΙΑΝΗ\photo\541290-431142_235598826521820_111490342266003_542980_1708825125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960418"/>
            <a:ext cx="3429024" cy="303254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857364"/>
            <a:ext cx="8572560" cy="973137"/>
          </a:xfrm>
        </p:spPr>
        <p:txBody>
          <a:bodyPr>
            <a:normAutofit fontScale="250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l-GR" dirty="0" smtClean="0"/>
          </a:p>
          <a:p>
            <a:pPr marL="365760" indent="-256032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l-GR" sz="11200" dirty="0" smtClean="0"/>
          </a:p>
          <a:p>
            <a:pPr marL="365760" indent="-256032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l-GR" sz="11200" dirty="0" smtClean="0"/>
          </a:p>
          <a:p>
            <a:pPr marL="365760" indent="-256032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l-GR" sz="11200" dirty="0" smtClean="0"/>
              <a:t>Σας                      για την προσοχή σας!</a:t>
            </a:r>
            <a:endParaRPr lang="el-GR" sz="29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6"/>
          </p:nvPr>
        </p:nvSpPr>
        <p:spPr>
          <a:xfrm rot="5400000">
            <a:off x="7360920" y="3703312"/>
            <a:ext cx="3200400" cy="365760"/>
          </a:xfrm>
        </p:spPr>
        <p:txBody>
          <a:bodyPr/>
          <a:lstStyle/>
          <a:p>
            <a:r>
              <a:rPr lang="en-US" dirty="0" smtClean="0"/>
              <a:t>www.psychologos-kordera.gr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Τα </a:t>
            </a:r>
            <a:r>
              <a:rPr lang="el-GR" b="1" dirty="0" err="1" smtClean="0"/>
              <a:t>παιδια</a:t>
            </a:r>
            <a:r>
              <a:rPr lang="el-GR" b="1" dirty="0" smtClean="0"/>
              <a:t> </a:t>
            </a:r>
            <a:r>
              <a:rPr lang="el-GR" b="1" dirty="0" err="1" smtClean="0"/>
              <a:t>χρειαζονται</a:t>
            </a:r>
            <a:r>
              <a:rPr lang="el-GR" b="1" dirty="0" smtClean="0"/>
              <a:t> </a:t>
            </a:r>
            <a:r>
              <a:rPr lang="el-GR" b="1" dirty="0" err="1" smtClean="0"/>
              <a:t>ενα</a:t>
            </a:r>
            <a:r>
              <a:rPr lang="el-GR" b="1" dirty="0" smtClean="0"/>
              <a:t> </a:t>
            </a:r>
            <a:r>
              <a:rPr lang="el-GR" b="1" dirty="0" err="1" smtClean="0"/>
              <a:t>σταθερο</a:t>
            </a:r>
            <a:r>
              <a:rPr lang="el-GR" b="1" dirty="0" smtClean="0"/>
              <a:t> </a:t>
            </a:r>
            <a:r>
              <a:rPr lang="el-GR" b="1" dirty="0" err="1" smtClean="0"/>
              <a:t>προγραμμα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2169974"/>
            <a:ext cx="7467600" cy="468802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200" dirty="0" smtClean="0"/>
              <a:t>Ύπνος</a:t>
            </a:r>
            <a:endParaRPr lang="el-GR" sz="2200" dirty="0" smtClean="0"/>
          </a:p>
          <a:p>
            <a:pPr>
              <a:buFont typeface="Wingdings" pitchFamily="2" charset="2"/>
              <a:buChar char="q"/>
            </a:pPr>
            <a:r>
              <a:rPr lang="el-GR" sz="2200" dirty="0" smtClean="0"/>
              <a:t>Φαγητό</a:t>
            </a:r>
          </a:p>
          <a:p>
            <a:pPr>
              <a:buFont typeface="Wingdings" pitchFamily="2" charset="2"/>
              <a:buChar char="q"/>
            </a:pPr>
            <a:r>
              <a:rPr lang="el-GR" sz="2200" dirty="0" smtClean="0"/>
              <a:t>Διάβασμα</a:t>
            </a:r>
            <a:endParaRPr lang="el-GR" sz="2200" dirty="0" smtClean="0"/>
          </a:p>
          <a:p>
            <a:pPr>
              <a:buFont typeface="Wingdings" pitchFamily="2" charset="2"/>
              <a:buChar char="q"/>
            </a:pPr>
            <a:r>
              <a:rPr lang="el-GR" sz="2200" dirty="0" smtClean="0"/>
              <a:t>Τηλεόραση/Υπολογιστής</a:t>
            </a:r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6"/>
          </p:nvPr>
        </p:nvSpPr>
        <p:spPr>
          <a:xfrm rot="5400000">
            <a:off x="7360920" y="3703312"/>
            <a:ext cx="3200400" cy="365760"/>
          </a:xfrm>
        </p:spPr>
        <p:txBody>
          <a:bodyPr/>
          <a:lstStyle/>
          <a:p>
            <a:r>
              <a:rPr lang="en-US" smtClean="0"/>
              <a:t>www.psychologos-kordera.gr</a:t>
            </a:r>
            <a:endParaRPr lang="el-GR"/>
          </a:p>
        </p:txBody>
      </p:sp>
      <p:pic>
        <p:nvPicPr>
          <p:cNvPr id="88066" name="Picture 2" descr="C:\Users\Irini\Desktop\ΟΜΙΛΙΑ ΑΜΜΟΥΛΙΑΝΗ\photo\7a4c33ede501525938cf41dace6539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143248"/>
            <a:ext cx="4498999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l-GR" b="1" dirty="0" err="1" smtClean="0"/>
              <a:t>Αιτια</a:t>
            </a:r>
            <a:r>
              <a:rPr lang="el-GR" b="1" dirty="0" smtClean="0"/>
              <a:t> των </a:t>
            </a:r>
            <a:r>
              <a:rPr lang="el-GR" b="1" dirty="0" err="1" smtClean="0"/>
              <a:t>προβληματων</a:t>
            </a:r>
            <a:r>
              <a:rPr lang="el-GR" b="1" dirty="0" smtClean="0"/>
              <a:t> </a:t>
            </a:r>
            <a:r>
              <a:rPr lang="el-GR" b="1" dirty="0" err="1" smtClean="0"/>
              <a:t>συμπεριφορασ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2312850"/>
            <a:ext cx="7467600" cy="4545150"/>
          </a:xfrm>
        </p:spPr>
        <p:txBody>
          <a:bodyPr>
            <a:normAutofit/>
          </a:bodyPr>
          <a:lstStyle/>
          <a:p>
            <a:r>
              <a:rPr lang="el-GR" sz="2000" b="1" dirty="0" smtClean="0"/>
              <a:t>Οικογενειακό περιβάλλον </a:t>
            </a:r>
            <a:r>
              <a:rPr lang="el-GR" sz="2000" i="1" dirty="0" smtClean="0"/>
              <a:t>(πρότυπα, σχέσεις, οργάνωση, δομή, λειτουργία, προσδοκίες)</a:t>
            </a:r>
          </a:p>
          <a:p>
            <a:r>
              <a:rPr lang="el-GR" sz="2000" b="1" dirty="0" smtClean="0"/>
              <a:t>Σχολικό περιβάλλον</a:t>
            </a:r>
            <a:r>
              <a:rPr lang="el-GR" sz="2000" b="1" i="1" dirty="0" smtClean="0"/>
              <a:t> </a:t>
            </a:r>
            <a:r>
              <a:rPr lang="el-GR" sz="2000" i="1" dirty="0" smtClean="0"/>
              <a:t>(προγράμματα &amp; στρατηγικές διδασκαλίας, η στάση &amp; η σχέση του εκπαιδευτικού με τους μαθητές)</a:t>
            </a:r>
          </a:p>
          <a:p>
            <a:r>
              <a:rPr lang="el-GR" sz="2000" b="1" dirty="0" smtClean="0"/>
              <a:t>Κοινωνικό περιβάλλον </a:t>
            </a:r>
            <a:r>
              <a:rPr lang="el-GR" sz="2000" i="1" dirty="0" smtClean="0"/>
              <a:t>(πρότυπα, ΜΜΕ)</a:t>
            </a:r>
          </a:p>
          <a:p>
            <a:r>
              <a:rPr lang="el-GR" sz="2000" b="1" dirty="0" smtClean="0"/>
              <a:t>Εσωτερικά αίτια </a:t>
            </a:r>
            <a:r>
              <a:rPr lang="el-GR" sz="2000" i="1" dirty="0" smtClean="0"/>
              <a:t>(υπερκινητικότητα, υπό/υπερθυρεοειδισμός)</a:t>
            </a:r>
          </a:p>
          <a:p>
            <a:endParaRPr lang="el-GR" sz="2000" i="1" dirty="0" smtClean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6"/>
          </p:nvPr>
        </p:nvSpPr>
        <p:spPr>
          <a:xfrm rot="5400000">
            <a:off x="7360920" y="3703312"/>
            <a:ext cx="3200400" cy="365760"/>
          </a:xfrm>
        </p:spPr>
        <p:txBody>
          <a:bodyPr/>
          <a:lstStyle/>
          <a:p>
            <a:r>
              <a:rPr lang="en-US" dirty="0" smtClean="0"/>
              <a:t>www.psychologos-kordera.gr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rini\Desktop\ΠΡΟΣΧΟΛΙΚΗ ΗΛΙΚΙΑ\φωτο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152802"/>
            <a:ext cx="4105288" cy="3705197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Τα πιο </a:t>
            </a:r>
            <a:r>
              <a:rPr lang="el-GR" b="1" dirty="0" err="1" smtClean="0"/>
              <a:t>συνηθισμενα</a:t>
            </a:r>
            <a:r>
              <a:rPr lang="el-GR" b="1" dirty="0" smtClean="0"/>
              <a:t> </a:t>
            </a:r>
            <a:r>
              <a:rPr lang="el-GR" b="1" dirty="0" smtClean="0"/>
              <a:t>«λ</a:t>
            </a:r>
            <a:r>
              <a:rPr lang="en-US" b="1" dirty="0" smtClean="0"/>
              <a:t>a</a:t>
            </a:r>
            <a:r>
              <a:rPr lang="el-GR" b="1" dirty="0" err="1" smtClean="0"/>
              <a:t>θη</a:t>
            </a:r>
            <a:r>
              <a:rPr lang="el-GR" b="1" dirty="0" smtClean="0"/>
              <a:t>» </a:t>
            </a:r>
            <a:r>
              <a:rPr lang="el-GR" b="1" dirty="0" smtClean="0"/>
              <a:t>των </a:t>
            </a:r>
            <a:r>
              <a:rPr lang="el-GR" b="1" dirty="0" err="1" smtClean="0"/>
              <a:t>γονιων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928802"/>
            <a:ext cx="7829576" cy="4429156"/>
          </a:xfrm>
        </p:spPr>
        <p:txBody>
          <a:bodyPr>
            <a:normAutofit/>
          </a:bodyPr>
          <a:lstStyle/>
          <a:p>
            <a:pPr marL="742950" indent="-742950">
              <a:buAutoNum type="arabicParenR"/>
            </a:pPr>
            <a:r>
              <a:rPr lang="el-GR" sz="2000" dirty="0" smtClean="0"/>
              <a:t>Απουσία σταθερότητας και συνέπειας</a:t>
            </a:r>
          </a:p>
          <a:p>
            <a:pPr marL="742950" indent="-742950">
              <a:buAutoNum type="arabicParenR"/>
            </a:pPr>
            <a:r>
              <a:rPr lang="el-GR" sz="2000" dirty="0" smtClean="0"/>
              <a:t>Απουσία κοινής στάσης ανάμεσα στους γονείς </a:t>
            </a:r>
          </a:p>
          <a:p>
            <a:pPr marL="742950" indent="-742950">
              <a:buAutoNum type="arabicParenR"/>
            </a:pPr>
            <a:r>
              <a:rPr lang="el-GR" sz="2000" dirty="0" smtClean="0"/>
              <a:t>Ασαφή αιτήματα</a:t>
            </a:r>
          </a:p>
          <a:p>
            <a:pPr marL="742950" indent="-742950">
              <a:buAutoNum type="arabicParenR"/>
            </a:pPr>
            <a:r>
              <a:rPr lang="el-GR" sz="2000" dirty="0" smtClean="0"/>
              <a:t>«H λάθος στιγμή»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6"/>
          </p:nvPr>
        </p:nvSpPr>
        <p:spPr>
          <a:xfrm rot="5400000">
            <a:off x="7360920" y="3774750"/>
            <a:ext cx="3200400" cy="365760"/>
          </a:xfrm>
        </p:spPr>
        <p:txBody>
          <a:bodyPr/>
          <a:lstStyle/>
          <a:p>
            <a:r>
              <a:rPr lang="en-US" dirty="0" smtClean="0"/>
              <a:t>www.psychologos-kordera.gr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/>
              <a:t>ΤΡΕΙΣ ΠΡΟΣΕΓΓΙΣΕΙΣ </a:t>
            </a:r>
            <a:r>
              <a:rPr lang="el-GR" sz="2800" b="1" dirty="0" smtClean="0"/>
              <a:t>ΔΙΑΠΑΙΔΑΓΩΓΗΣΗΣ</a:t>
            </a:r>
            <a:endParaRPr lang="el-GR" sz="2800" dirty="0"/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1071538" y="2571744"/>
            <a:ext cx="700092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3571868" y="2928934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Δημοκρατική διαπαιδαγώγηση </a:t>
            </a:r>
            <a:endParaRPr lang="el-GR" b="1" dirty="0" smtClean="0"/>
          </a:p>
          <a:p>
            <a:pPr algn="ctr"/>
            <a:r>
              <a:rPr lang="el-GR" dirty="0" smtClean="0"/>
              <a:t>(</a:t>
            </a:r>
            <a:r>
              <a:rPr lang="el-GR" dirty="0"/>
              <a:t>Ελευθερία μέσα σε όρια)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6429388" y="2928934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Αυταρχική </a:t>
            </a:r>
            <a:r>
              <a:rPr lang="el-GR" b="1" dirty="0" smtClean="0"/>
              <a:t>διαπαιδαγώγηση</a:t>
            </a:r>
          </a:p>
          <a:p>
            <a:pPr algn="ctr"/>
            <a:r>
              <a:rPr lang="el-GR" b="1" dirty="0"/>
              <a:t> </a:t>
            </a:r>
            <a:r>
              <a:rPr lang="el-GR" dirty="0"/>
              <a:t>(Όρια χωρίς ελευθερία)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428596" y="2928934"/>
            <a:ext cx="2571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Επιτρεπτική </a:t>
            </a:r>
            <a:r>
              <a:rPr lang="el-GR" b="1" dirty="0"/>
              <a:t>διαπαιδαγώγηση </a:t>
            </a:r>
            <a:endParaRPr lang="el-GR" b="1" dirty="0" smtClean="0"/>
          </a:p>
          <a:p>
            <a:pPr algn="ctr"/>
            <a:r>
              <a:rPr lang="el-GR" dirty="0" smtClean="0"/>
              <a:t>(</a:t>
            </a:r>
            <a:r>
              <a:rPr lang="el-GR" dirty="0"/>
              <a:t>Ελευθερία χωρίς όρια)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785786" y="5214950"/>
            <a:ext cx="3648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l-GR" b="1" dirty="0" smtClean="0"/>
              <a:t> Σε </a:t>
            </a:r>
            <a:r>
              <a:rPr lang="el-GR" b="1" dirty="0" smtClean="0"/>
              <a:t>ποιό στυλ γονέα ανήκω</a:t>
            </a:r>
            <a:r>
              <a:rPr lang="en-US" b="1" dirty="0" smtClean="0"/>
              <a:t>;</a:t>
            </a:r>
            <a:endParaRPr lang="el-GR" dirty="0" smtClean="0"/>
          </a:p>
        </p:txBody>
      </p:sp>
      <p:sp>
        <p:nvSpPr>
          <p:cNvPr id="12" name="3 - Θέση υποσέλιδου"/>
          <p:cNvSpPr>
            <a:spLocks noGrp="1"/>
          </p:cNvSpPr>
          <p:nvPr>
            <p:ph type="ftr" sz="quarter" idx="16"/>
          </p:nvPr>
        </p:nvSpPr>
        <p:spPr>
          <a:xfrm rot="5400000">
            <a:off x="7360920" y="3703312"/>
            <a:ext cx="3200400" cy="365760"/>
          </a:xfrm>
        </p:spPr>
        <p:txBody>
          <a:bodyPr/>
          <a:lstStyle/>
          <a:p>
            <a:r>
              <a:rPr lang="en-US" dirty="0" smtClean="0"/>
              <a:t>www.psychologos-kordera.gr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071670" y="3786190"/>
            <a:ext cx="6172200" cy="1894362"/>
          </a:xfrm>
        </p:spPr>
        <p:txBody>
          <a:bodyPr/>
          <a:lstStyle/>
          <a:p>
            <a:r>
              <a:rPr lang="el-GR" dirty="0" smtClean="0"/>
              <a:t>ΟΡΙΑ</a:t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lexiscenter.gr/wp-content/uploads/2014/11/imag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404042"/>
            <a:ext cx="2052638" cy="3453958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1143000"/>
          </a:xfrm>
        </p:spPr>
        <p:txBody>
          <a:bodyPr/>
          <a:lstStyle/>
          <a:p>
            <a:pPr algn="ctr"/>
            <a:r>
              <a:rPr lang="el-GR" b="1" dirty="0" smtClean="0"/>
              <a:t>ΟΡΙΑ</a:t>
            </a:r>
            <a:endParaRPr lang="el-GR" b="1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7467600" cy="47594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b="1" dirty="0" smtClean="0"/>
              <a:t>Όριο = </a:t>
            </a:r>
            <a:r>
              <a:rPr lang="el-GR" sz="2000" dirty="0" smtClean="0"/>
              <a:t>σύνορο (δηλαδή, το ανώτατο ή κατώτατο σημείο που δεν μπορεί ή δεν </a:t>
            </a:r>
            <a:r>
              <a:rPr lang="el-GR" sz="2000" dirty="0" smtClean="0"/>
              <a:t>επιτρέπεται να </a:t>
            </a:r>
            <a:r>
              <a:rPr lang="el-GR" sz="2000" dirty="0" smtClean="0"/>
              <a:t>ξεπεραστεί</a:t>
            </a:r>
            <a:r>
              <a:rPr lang="el-GR" sz="2000" dirty="0" smtClean="0"/>
              <a:t>).</a:t>
            </a:r>
            <a:endParaRPr lang="el-GR" sz="2000" dirty="0" smtClean="0"/>
          </a:p>
          <a:p>
            <a:pPr>
              <a:buFont typeface="Arial" pitchFamily="34" charset="0"/>
              <a:buChar char="•"/>
            </a:pPr>
            <a:endParaRPr lang="el-GR" sz="2000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l-GR" sz="2000" dirty="0" smtClean="0"/>
              <a:t> Τα όρια μπορεί να είναι περιορισμοί που εξοργίζουν κάποιες φορές το παιδί, αλλά παράλληλα λειτουργούν σαν πύλες που πίσω τους νιώθει ασφαλές. Η ύπαρξη ορίων προσφέρει </a:t>
            </a:r>
            <a:r>
              <a:rPr lang="el-GR" sz="2000" b="1" dirty="0" smtClean="0"/>
              <a:t>ασφάλεια</a:t>
            </a:r>
            <a:r>
              <a:rPr lang="el-GR" sz="2000" b="1" dirty="0" smtClean="0"/>
              <a:t>.</a:t>
            </a:r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r>
              <a:rPr lang="el-GR" sz="2000" dirty="0" smtClean="0"/>
              <a:t>Τα παιδιά χρειάζονται όρια… </a:t>
            </a:r>
            <a:r>
              <a:rPr lang="el-GR" sz="2000" dirty="0" smtClean="0"/>
              <a:t>τ</a:t>
            </a:r>
            <a:r>
              <a:rPr lang="el-GR" sz="2000" dirty="0" smtClean="0"/>
              <a:t>α έχουν ανάγκη.</a:t>
            </a:r>
            <a:endParaRPr lang="el-GR" sz="2000" dirty="0" smtClean="0"/>
          </a:p>
        </p:txBody>
      </p:sp>
      <p:sp>
        <p:nvSpPr>
          <p:cNvPr id="5" name="3 - Θέση υποσέλιδου"/>
          <p:cNvSpPr>
            <a:spLocks noGrp="1"/>
          </p:cNvSpPr>
          <p:nvPr>
            <p:ph type="ftr" sz="quarter" idx="16"/>
          </p:nvPr>
        </p:nvSpPr>
        <p:spPr>
          <a:xfrm rot="5400000">
            <a:off x="7360920" y="3703312"/>
            <a:ext cx="3200400" cy="365760"/>
          </a:xfrm>
        </p:spPr>
        <p:txBody>
          <a:bodyPr/>
          <a:lstStyle/>
          <a:p>
            <a:r>
              <a:rPr lang="en-US" dirty="0" smtClean="0"/>
              <a:t>www.psychologos-kordera.gr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 smtClean="0"/>
              <a:t>Τα </a:t>
            </a:r>
            <a:r>
              <a:rPr lang="el-GR" b="1" dirty="0" err="1" smtClean="0"/>
              <a:t>ορια</a:t>
            </a:r>
            <a:r>
              <a:rPr lang="el-GR" b="1" dirty="0" smtClean="0"/>
              <a:t> </a:t>
            </a:r>
            <a:r>
              <a:rPr lang="el-GR" b="1" dirty="0" smtClean="0"/>
              <a:t>για να </a:t>
            </a:r>
            <a:r>
              <a:rPr lang="el-GR" b="1" dirty="0" err="1" smtClean="0"/>
              <a:t>αποδωσουν</a:t>
            </a:r>
            <a:r>
              <a:rPr lang="el-GR" b="1" dirty="0" smtClean="0"/>
              <a:t> </a:t>
            </a:r>
            <a:r>
              <a:rPr lang="el-GR" b="1" dirty="0" err="1" smtClean="0"/>
              <a:t>χρειαζεται</a:t>
            </a:r>
            <a:r>
              <a:rPr lang="el-GR" b="1" dirty="0" smtClean="0"/>
              <a:t> </a:t>
            </a:r>
            <a:r>
              <a:rPr lang="el-GR" b="1" dirty="0" smtClean="0"/>
              <a:t>να </a:t>
            </a:r>
            <a:r>
              <a:rPr lang="el-GR" b="1" dirty="0" err="1" smtClean="0"/>
              <a:t>ειναι</a:t>
            </a:r>
            <a:r>
              <a:rPr lang="en-US" b="1" dirty="0" smtClean="0"/>
              <a:t>: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928802"/>
            <a:ext cx="7467600" cy="454515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l-GR" sz="2000" b="1" dirty="0" smtClean="0"/>
              <a:t>Ξεκάθαρα </a:t>
            </a:r>
            <a:r>
              <a:rPr lang="el-GR" sz="2000" i="1" dirty="0" smtClean="0"/>
              <a:t>(π.χ. όχι «θέλω να είσαι καλό παιδί», «θέλω να μην στενοχωρείς τη μαμά»)</a:t>
            </a:r>
          </a:p>
          <a:p>
            <a:pPr>
              <a:buFont typeface="Wingdings" pitchFamily="2" charset="2"/>
              <a:buChar char="ü"/>
            </a:pPr>
            <a:endParaRPr lang="el-GR" sz="2000" i="1" dirty="0" smtClean="0"/>
          </a:p>
          <a:p>
            <a:pPr>
              <a:buFont typeface="Wingdings" pitchFamily="2" charset="2"/>
              <a:buChar char="ü"/>
            </a:pPr>
            <a:r>
              <a:rPr lang="el-GR" sz="2000" b="1" dirty="0" smtClean="0"/>
              <a:t>Σταθερά </a:t>
            </a:r>
            <a:r>
              <a:rPr lang="el-GR" sz="2000" i="1" dirty="0" smtClean="0"/>
              <a:t>(είμαστε </a:t>
            </a:r>
            <a:r>
              <a:rPr lang="el-GR" sz="2000" i="1" dirty="0" smtClean="0"/>
              <a:t>συνεπείς σε αυτά που </a:t>
            </a:r>
            <a:r>
              <a:rPr lang="el-GR" sz="2000" i="1" dirty="0" smtClean="0"/>
              <a:t>λέμε, λέμε μόνο ότι πιστεύουμε ότι μπορούμε να τηρήσουμε).</a:t>
            </a:r>
            <a:endParaRPr lang="el-GR" sz="2000" i="1" dirty="0" smtClean="0"/>
          </a:p>
          <a:p>
            <a:pPr>
              <a:buFont typeface="Wingdings" pitchFamily="2" charset="2"/>
              <a:buChar char="ü"/>
            </a:pPr>
            <a:endParaRPr lang="en-US" sz="2000" b="1" dirty="0" smtClean="0"/>
          </a:p>
          <a:p>
            <a:pPr>
              <a:buFont typeface="Wingdings" pitchFamily="2" charset="2"/>
              <a:buChar char="ü"/>
            </a:pPr>
            <a:r>
              <a:rPr lang="el-GR" sz="2000" b="1" dirty="0" smtClean="0"/>
              <a:t>Κοινά και από τους δύο γονείς </a:t>
            </a:r>
            <a:r>
              <a:rPr lang="el-GR" sz="2000" i="1" dirty="0" smtClean="0"/>
              <a:t>(ο ένας γονιός να μην αναιρεί τον άλλο, το μικρό πατάει πάνω στον ένα γονιό και γίνεται πιο ψηλό απ’ </a:t>
            </a:r>
            <a:r>
              <a:rPr lang="el-GR" sz="2000" i="1" dirty="0" smtClean="0"/>
              <a:t>ό</a:t>
            </a:r>
            <a:r>
              <a:rPr lang="el-GR" sz="2000" i="1" dirty="0" smtClean="0"/>
              <a:t>λους στην οικογένεια)</a:t>
            </a:r>
            <a:endParaRPr lang="en-US" sz="2000" i="1" dirty="0" smtClean="0"/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6"/>
          </p:nvPr>
        </p:nvSpPr>
        <p:spPr>
          <a:xfrm rot="5400000">
            <a:off x="7360920" y="3703312"/>
            <a:ext cx="3200400" cy="365760"/>
          </a:xfrm>
        </p:spPr>
        <p:txBody>
          <a:bodyPr/>
          <a:lstStyle/>
          <a:p>
            <a:r>
              <a:rPr lang="en-US" smtClean="0"/>
              <a:t>www.psychologos-kordera.gr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εξοχή">
  <a:themeElements>
    <a:clrScheme name="Τεχνικό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7975</TotalTime>
  <Words>1356</Words>
  <Application>Microsoft Office PowerPoint</Application>
  <PresentationFormat>Προβολή στην οθόνη (4:3)</PresentationFormat>
  <Paragraphs>298</Paragraphs>
  <Slides>39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39</vt:i4>
      </vt:variant>
    </vt:vector>
  </HeadingPairs>
  <TitlesOfParts>
    <vt:vector size="40" baseType="lpstr">
      <vt:lpstr>Προεξοχή</vt:lpstr>
      <vt:lpstr>    προβληματα συμπεριφορασ των παιδιων και τροποι αντιμετωπισησ  </vt:lpstr>
      <vt:lpstr>προβληματα συμπεριφορασ</vt:lpstr>
      <vt:lpstr>Μια συμπεριφορα θεωρειται παθολογικη οταν…</vt:lpstr>
      <vt:lpstr>Αιτια των προβληματων συμπεριφορασ</vt:lpstr>
      <vt:lpstr>Τα πιο συνηθισμενα «λaθη» των γονιων</vt:lpstr>
      <vt:lpstr>ΤΡΕΙΣ ΠΡΟΣΕΓΓΙΣΕΙΣ ΔΙΑΠΑΙΔΑΓΩΓΗΣΗΣ</vt:lpstr>
      <vt:lpstr>ΟΡΙΑ </vt:lpstr>
      <vt:lpstr>ΟΡΙΑ</vt:lpstr>
      <vt:lpstr>Τα ορια για να αποδωσουν χρειαζεται να ειναι:</vt:lpstr>
      <vt:lpstr>βασικοι κανονεσ για την εφαρμογη των οριων</vt:lpstr>
      <vt:lpstr>κριτικη</vt:lpstr>
      <vt:lpstr>Η επιρροη των γυρω</vt:lpstr>
      <vt:lpstr>ΑΥΤΟΠΕΠΟΙΘΗΣΗ</vt:lpstr>
      <vt:lpstr>Αυτοπεποιθηση</vt:lpstr>
      <vt:lpstr>Παραγοντεσ που αποδυναμωνουν την αυτοπεποιθηση…</vt:lpstr>
      <vt:lpstr>Πωσ ενισχυουμε την  αυτοπεποιθηση  του παιδιου;</vt:lpstr>
      <vt:lpstr>Πωσ ενισχυουμε την αυτοπεποιθηση του παιδιου;</vt:lpstr>
      <vt:lpstr>                     δεν ξεχναμε…</vt:lpstr>
      <vt:lpstr>ΕΠΙΚΟΙΝΩΝΙΑ</vt:lpstr>
      <vt:lpstr>επικοινωνια</vt:lpstr>
      <vt:lpstr>ΠΡΟΓΡΑΜΜΑ</vt:lpstr>
      <vt:lpstr>Τα παιδια χρειαζονται ενα σταθερο προγραμμα</vt:lpstr>
      <vt:lpstr>Υπνοσ</vt:lpstr>
      <vt:lpstr>ερευνεσ</vt:lpstr>
      <vt:lpstr>Γιατι ειναι σημαντικο τα παιδια να κοιμουνται σωστα;</vt:lpstr>
      <vt:lpstr>Συμφωνα με σχετικεσ ερευνεσ…</vt:lpstr>
      <vt:lpstr>Τηλεοραση / Υπολογιστησ</vt:lpstr>
      <vt:lpstr> τηλεοραση / υπολογιστησ</vt:lpstr>
      <vt:lpstr>αρνητικεσ επιπτωσεισ…</vt:lpstr>
      <vt:lpstr>ΔΙΑΒΑΣΜΑ</vt:lpstr>
      <vt:lpstr>Συμβουλεσ για αποδοτικο διαβασμα</vt:lpstr>
      <vt:lpstr>Τα παιδια εχουν αναγκη να ειναι παιδια! </vt:lpstr>
      <vt:lpstr>(ΠΡΟΕΦΗΒΕΙΑ 9-12) </vt:lpstr>
      <vt:lpstr>ΣΥΜΠΕΡΑΣΜΑΤΙΚΑ…</vt:lpstr>
      <vt:lpstr>Διαφάνεια 35</vt:lpstr>
      <vt:lpstr>ΣΥΜΠΕΡΑΣΜΑΤΙΚΑ…</vt:lpstr>
      <vt:lpstr>ΤΟ ΠΑΙΔΙ ΣΤΟΝ ΠΑΤΕΡΑ ΤΟΥ</vt:lpstr>
      <vt:lpstr>Διαφάνεια 38</vt:lpstr>
      <vt:lpstr>Τα παιδια χρειαζονται ενα σταθερο προγραμμα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Κατανοώντας τα Παιδιά Προσχολικής Ηλικίας…</dc:title>
  <dc:creator>Irini</dc:creator>
  <cp:lastModifiedBy>Irini</cp:lastModifiedBy>
  <cp:revision>547</cp:revision>
  <dcterms:created xsi:type="dcterms:W3CDTF">2015-02-19T15:58:45Z</dcterms:created>
  <dcterms:modified xsi:type="dcterms:W3CDTF">2016-02-17T19:45:34Z</dcterms:modified>
</cp:coreProperties>
</file>