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59" r:id="rId2"/>
  </p:sldMasterIdLst>
  <p:notesMasterIdLst>
    <p:notesMasterId r:id="rId32"/>
  </p:notesMasterIdLst>
  <p:handoutMasterIdLst>
    <p:handoutMasterId r:id="rId33"/>
  </p:handoutMasterIdLst>
  <p:sldIdLst>
    <p:sldId id="307" r:id="rId3"/>
    <p:sldId id="305" r:id="rId4"/>
    <p:sldId id="306" r:id="rId5"/>
    <p:sldId id="287" r:id="rId6"/>
    <p:sldId id="288" r:id="rId7"/>
    <p:sldId id="272" r:id="rId8"/>
    <p:sldId id="316" r:id="rId9"/>
    <p:sldId id="323" r:id="rId10"/>
    <p:sldId id="324" r:id="rId11"/>
    <p:sldId id="273" r:id="rId12"/>
    <p:sldId id="296" r:id="rId13"/>
    <p:sldId id="325" r:id="rId14"/>
    <p:sldId id="320" r:id="rId15"/>
    <p:sldId id="321" r:id="rId16"/>
    <p:sldId id="317" r:id="rId17"/>
    <p:sldId id="319" r:id="rId18"/>
    <p:sldId id="327" r:id="rId19"/>
    <p:sldId id="292" r:id="rId20"/>
    <p:sldId id="274" r:id="rId21"/>
    <p:sldId id="294" r:id="rId22"/>
    <p:sldId id="290" r:id="rId23"/>
    <p:sldId id="289" r:id="rId24"/>
    <p:sldId id="291" r:id="rId25"/>
    <p:sldId id="333" r:id="rId26"/>
    <p:sldId id="334" r:id="rId27"/>
    <p:sldId id="330" r:id="rId28"/>
    <p:sldId id="335" r:id="rId29"/>
    <p:sldId id="329" r:id="rId30"/>
    <p:sldId id="303" r:id="rId31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4" pos="3839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777" autoAdjust="0"/>
    <p:restoredTop sz="94660" autoAdjust="0"/>
  </p:normalViewPr>
  <p:slideViewPr>
    <p:cSldViewPr>
      <p:cViewPr varScale="1">
        <p:scale>
          <a:sx n="80" d="100"/>
          <a:sy n="80" d="100"/>
        </p:scale>
        <p:origin x="-90" y="-150"/>
      </p:cViewPr>
      <p:guideLst>
        <p:guide orient="horz" pos="2160"/>
        <p:guide pos="3839"/>
      </p:guideLst>
    </p:cSldViewPr>
  </p:slideViewPr>
  <p:outlineViewPr>
    <p:cViewPr>
      <p:scale>
        <a:sx n="33" d="100"/>
        <a:sy n="33" d="100"/>
      </p:scale>
      <p:origin x="138" y="1248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howGuides="1">
      <p:cViewPr varScale="1">
        <p:scale>
          <a:sx n="63" d="100"/>
          <a:sy n="63" d="100"/>
        </p:scale>
        <p:origin x="1986" y="10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handoutMaster" Target="handoutMasters/handoutMaster1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CA0844-C266-46EC-A036-E1634F64C44A}" type="datetimeFigureOut">
              <a:rPr lang="en-US"/>
              <a:pPr/>
              <a:t>5/13/2013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B088AA-226D-4237-A99F-5C4B97F43BA8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="" xmlns:p14="http://schemas.microsoft.com/office/powerpoint/2010/main" val="5631361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C08BCD-7B2F-4BCE-87AF-5D67EFFE4D17}" type="datetimeFigureOut">
              <a:rPr lang="en-US"/>
              <a:pPr/>
              <a:t>5/13/2013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6A1353-EEA5-436B-AB14-1D84B195E669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="" xmlns:p14="http://schemas.microsoft.com/office/powerpoint/2010/main" val="38206754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3047206" y="3124200"/>
            <a:ext cx="8227457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047206" y="5003322"/>
            <a:ext cx="8227457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10730735" y="1110663"/>
            <a:ext cx="2286000" cy="507868"/>
          </a:xfrm>
        </p:spPr>
        <p:txBody>
          <a:bodyPr/>
          <a:lstStyle/>
          <a:p>
            <a:fld id="{8E36636D-D922-432D-A958-524484B5923D}" type="datetimeFigureOut">
              <a:rPr lang="en-US" smtClean="0"/>
              <a:pPr/>
              <a:t>5/13/2013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10042866" y="4117728"/>
            <a:ext cx="3657600" cy="511931"/>
          </a:xfrm>
        </p:spPr>
        <p:txBody>
          <a:bodyPr/>
          <a:lstStyle/>
          <a:p>
            <a:endParaRPr lang="el-GR" dirty="0"/>
          </a:p>
        </p:txBody>
      </p:sp>
      <p:sp>
        <p:nvSpPr>
          <p:cNvPr id="10" name="Rectangle 9"/>
          <p:cNvSpPr/>
          <p:nvPr/>
        </p:nvSpPr>
        <p:spPr bwMode="auto">
          <a:xfrm>
            <a:off x="507868" y="0"/>
            <a:ext cx="812588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368352" y="0"/>
            <a:ext cx="139516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1320456" y="0"/>
            <a:ext cx="24243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521364" y="0"/>
            <a:ext cx="30696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4175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121888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1138519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2301587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42203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12148643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625176" y="0"/>
            <a:ext cx="101574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812588" y="3429000"/>
            <a:ext cx="172675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745721" y="4866752"/>
            <a:ext cx="855009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454395" y="5500632"/>
            <a:ext cx="182832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2218366" y="5788152"/>
            <a:ext cx="365665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2539339" y="4495800"/>
            <a:ext cx="487553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766932" y="4928702"/>
            <a:ext cx="812588" cy="517524"/>
          </a:xfrm>
        </p:spPr>
        <p:txBody>
          <a:bodyPr/>
          <a:lstStyle/>
          <a:p>
            <a:fld id="{DF28FB93-0A08-4E7D-8E63-9EFA29F1E093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5/13/2013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6898" y="274640"/>
            <a:ext cx="2234618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441" y="274639"/>
            <a:ext cx="802431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5/13/2013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09441" y="1600200"/>
            <a:ext cx="9954207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E36636D-D922-432D-A958-524484B5923D}" type="datetimeFigureOut">
              <a:rPr lang="en-US" smtClean="0"/>
              <a:pPr/>
              <a:t>5/13/2013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F28FB93-0A08-4E7D-8E63-9EFA29F1E093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l-GR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7206" y="2895600"/>
            <a:ext cx="8227457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7206" y="5010150"/>
            <a:ext cx="8227457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10728916" y="1106998"/>
            <a:ext cx="2286000" cy="507868"/>
          </a:xfrm>
        </p:spPr>
        <p:txBody>
          <a:bodyPr/>
          <a:lstStyle/>
          <a:p>
            <a:fld id="{8E36636D-D922-432D-A958-524484B5923D}" type="datetimeFigureOut">
              <a:rPr lang="en-US" smtClean="0"/>
              <a:pPr/>
              <a:t>5/13/2013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10043116" y="4114867"/>
            <a:ext cx="3657600" cy="511931"/>
          </a:xfrm>
        </p:spPr>
        <p:txBody>
          <a:bodyPr/>
          <a:lstStyle/>
          <a:p>
            <a:endParaRPr lang="el-GR" dirty="0"/>
          </a:p>
        </p:txBody>
      </p:sp>
      <p:sp>
        <p:nvSpPr>
          <p:cNvPr id="9" name="Rectangle 8"/>
          <p:cNvSpPr/>
          <p:nvPr/>
        </p:nvSpPr>
        <p:spPr bwMode="auto">
          <a:xfrm>
            <a:off x="507868" y="0"/>
            <a:ext cx="812588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68352" y="0"/>
            <a:ext cx="139516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1320456" y="0"/>
            <a:ext cx="24243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521364" y="0"/>
            <a:ext cx="30696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4175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121888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138519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2301587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42203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625176" y="0"/>
            <a:ext cx="101574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812588" y="3429000"/>
            <a:ext cx="172675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765812" y="4866752"/>
            <a:ext cx="855009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454395" y="5500632"/>
            <a:ext cx="182832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2218366" y="5791200"/>
            <a:ext cx="365665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2504734" y="4479888"/>
            <a:ext cx="487553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12127433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787023" y="4928702"/>
            <a:ext cx="812588" cy="517524"/>
          </a:xfrm>
        </p:spPr>
        <p:txBody>
          <a:bodyPr/>
          <a:lstStyle/>
          <a:p>
            <a:fld id="{DF28FB93-0A08-4E7D-8E63-9EFA29F1E093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5/13/2013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441" y="1600200"/>
            <a:ext cx="487553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5692181" y="1600200"/>
            <a:ext cx="487553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441" y="273050"/>
            <a:ext cx="10055781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5/13/2013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441" y="2362200"/>
            <a:ext cx="487553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5827782" y="2362200"/>
            <a:ext cx="487553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609441" y="1569720"/>
            <a:ext cx="487553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5789692" y="1569720"/>
            <a:ext cx="487553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E36636D-D922-432D-A958-524484B5923D}" type="datetimeFigureOut">
              <a:rPr lang="en-US" smtClean="0"/>
              <a:pPr/>
              <a:t>5/13/2013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F28FB93-0A08-4E7D-8E63-9EFA29F1E093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l-GR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5/13/2013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1680957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5545094" y="3124280"/>
            <a:ext cx="6309360" cy="609441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080675" y="274320"/>
            <a:ext cx="2035534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832903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254245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1985678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782531" y="0"/>
            <a:ext cx="406294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1884104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10872432" y="5715000"/>
            <a:ext cx="73133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406294" y="274320"/>
            <a:ext cx="7516442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E36636D-D922-432D-A958-524484B5923D}" type="datetimeFigureOut">
              <a:rPr lang="en-US" smtClean="0"/>
              <a:pPr/>
              <a:t>5/13/2013</a:t>
            </a:fld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F28FB93-0A08-4E7D-8E63-9EFA29F1E093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l-GR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1680957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0872432" y="5715000"/>
            <a:ext cx="73133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5516145" y="3124280"/>
            <a:ext cx="6309360" cy="609441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227457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018715" y="264795"/>
            <a:ext cx="2031471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1985678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11782531" y="0"/>
            <a:ext cx="406294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11884104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832903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254245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49F4917-CE56-4645-8050-1555FA0B180B}" type="datetimeFigureOut">
              <a:rPr lang="en-US" smtClean="0"/>
              <a:pPr/>
              <a:t>5/13/2013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B524DA2-3CE4-45BB-9F6F-628A0CFBDBF9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1680957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441" y="274638"/>
            <a:ext cx="9954207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09441" y="1600200"/>
            <a:ext cx="9954207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10451656" y="1017910"/>
            <a:ext cx="2011680" cy="511931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8E36636D-D922-432D-A958-524484B5923D}" type="datetimeFigureOut">
              <a:rPr lang="en-US" smtClean="0"/>
              <a:pPr/>
              <a:t>5/13/2013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9850665" y="3676343"/>
            <a:ext cx="3200400" cy="487553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l-GR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0157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1985678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11782531" y="0"/>
            <a:ext cx="406294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1884104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10872432" y="5715000"/>
            <a:ext cx="73133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0835866" y="5734050"/>
            <a:ext cx="812588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F28FB93-0A08-4E7D-8E63-9EFA29F1E093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0" r:id="rId1"/>
    <p:sldLayoutId id="2147483761" r:id="rId2"/>
    <p:sldLayoutId id="2147483762" r:id="rId3"/>
    <p:sldLayoutId id="2147483763" r:id="rId4"/>
    <p:sldLayoutId id="2147483764" r:id="rId5"/>
    <p:sldLayoutId id="2147483765" r:id="rId6"/>
    <p:sldLayoutId id="2147483766" r:id="rId7"/>
    <p:sldLayoutId id="2147483767" r:id="rId8"/>
    <p:sldLayoutId id="2147483768" r:id="rId9"/>
    <p:sldLayoutId id="2147483769" r:id="rId10"/>
    <p:sldLayoutId id="2147483770" r:id="rId11"/>
  </p:sldLayoutIdLst>
  <p:transition spd="med">
    <p:fade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6496" y="2214554"/>
            <a:ext cx="5805527" cy="1079824"/>
          </a:xfrm>
        </p:spPr>
        <p:txBody>
          <a:bodyPr>
            <a:normAutofit/>
          </a:bodyPr>
          <a:lstStyle/>
          <a:p>
            <a:r>
              <a:rPr lang="el-GR" sz="3200" dirty="0" smtClean="0"/>
              <a:t>Βασικεσ αρχεσ επικοινωνιακησ αγωγήσ</a:t>
            </a:r>
            <a:endParaRPr lang="el-GR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80230" y="4071942"/>
            <a:ext cx="4867314" cy="2190752"/>
          </a:xfrm>
        </p:spPr>
        <p:txBody>
          <a:bodyPr>
            <a:normAutofit/>
          </a:bodyPr>
          <a:lstStyle/>
          <a:p>
            <a:r>
              <a:rPr lang="el-GR" sz="2000" b="1" dirty="0" smtClean="0"/>
              <a:t>Ειρήνη Κορδερά</a:t>
            </a:r>
          </a:p>
          <a:p>
            <a:r>
              <a:rPr lang="el-GR" sz="2000" i="1" dirty="0" smtClean="0"/>
              <a:t>Ψυχολόγος</a:t>
            </a:r>
            <a:endParaRPr lang="en-US" sz="2000" i="1" dirty="0" smtClean="0"/>
          </a:p>
          <a:p>
            <a:endParaRPr lang="el-GR" i="1" dirty="0" smtClean="0"/>
          </a:p>
          <a:p>
            <a:r>
              <a:rPr lang="en-US" i="1" dirty="0" smtClean="0"/>
              <a:t>MSc </a:t>
            </a:r>
            <a:r>
              <a:rPr lang="el-GR" i="1" dirty="0" smtClean="0"/>
              <a:t>Ψυχολογία Υγείας </a:t>
            </a:r>
          </a:p>
          <a:p>
            <a:r>
              <a:rPr lang="en-US" i="1" dirty="0" smtClean="0"/>
              <a:t>MSc </a:t>
            </a:r>
            <a:r>
              <a:rPr lang="el-GR" i="1" dirty="0" smtClean="0"/>
              <a:t>Ψυχολογία Παιδιού &amp; Εφήβου</a:t>
            </a:r>
            <a:endParaRPr lang="el-GR" dirty="0" smtClean="0"/>
          </a:p>
          <a:p>
            <a:r>
              <a:rPr lang="el-GR" i="1" dirty="0" smtClean="0"/>
              <a:t>Συστημική Ψυχοθεραπεία</a:t>
            </a:r>
          </a:p>
        </p:txBody>
      </p:sp>
      <p:pic>
        <p:nvPicPr>
          <p:cNvPr id="10242" name="Picture 2" descr="C:\Users\IRINI\Desktop\ΔΙΑΧΕΙΡΙΣΗ ΚΡΙΣΕΩΝ\φωτο\j0078706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51668" y="571480"/>
            <a:ext cx="4751057" cy="2719580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latin typeface="Cambria" pitchFamily="18" charset="0"/>
              </a:rPr>
              <a:t>Μορφεσ επικοινωνιασ</a:t>
            </a:r>
            <a:endParaRPr lang="en-US" dirty="0">
              <a:latin typeface="Cambr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2380" y="2000240"/>
            <a:ext cx="9601200" cy="4191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b="1" i="1" dirty="0" smtClean="0">
                <a:latin typeface="Cambria" pitchFamily="18" charset="0"/>
              </a:rPr>
              <a:t>λεκτική</a:t>
            </a:r>
          </a:p>
          <a:p>
            <a:r>
              <a:rPr lang="el-GR" dirty="0" smtClean="0">
                <a:latin typeface="Cambria" pitchFamily="18" charset="0"/>
              </a:rPr>
              <a:t>Συζήτηση, συνομιλία (προφορική ή φατική)</a:t>
            </a:r>
            <a:endParaRPr lang="en-US" dirty="0" smtClean="0">
              <a:latin typeface="Cambria" pitchFamily="18" charset="0"/>
            </a:endParaRPr>
          </a:p>
          <a:p>
            <a:r>
              <a:rPr lang="el-GR" dirty="0" smtClean="0">
                <a:latin typeface="Cambria" pitchFamily="18" charset="0"/>
              </a:rPr>
              <a:t>Γραπτή</a:t>
            </a:r>
          </a:p>
          <a:p>
            <a:r>
              <a:rPr lang="el-GR" dirty="0" smtClean="0">
                <a:latin typeface="Cambria" pitchFamily="18" charset="0"/>
              </a:rPr>
              <a:t>Τηλεφωνική, μέσω </a:t>
            </a:r>
            <a:r>
              <a:rPr lang="en-US" dirty="0" smtClean="0">
                <a:latin typeface="Cambria" pitchFamily="18" charset="0"/>
              </a:rPr>
              <a:t>internet</a:t>
            </a:r>
            <a:endParaRPr lang="el-GR" dirty="0" smtClean="0">
              <a:latin typeface="Cambria" pitchFamily="18" charset="0"/>
            </a:endParaRPr>
          </a:p>
          <a:p>
            <a:r>
              <a:rPr lang="el-GR" dirty="0" smtClean="0">
                <a:latin typeface="Cambria" pitchFamily="18" charset="0"/>
              </a:rPr>
              <a:t>Παρουσίαση/διάλεξη</a:t>
            </a:r>
          </a:p>
          <a:p>
            <a:endParaRPr lang="en-US" dirty="0" smtClean="0">
              <a:latin typeface="Cambria" pitchFamily="18" charset="0"/>
            </a:endParaRPr>
          </a:p>
          <a:p>
            <a:pPr>
              <a:buNone/>
            </a:pPr>
            <a:r>
              <a:rPr lang="el-GR" b="1" i="1" dirty="0" smtClean="0">
                <a:latin typeface="Cambria" pitchFamily="18" charset="0"/>
              </a:rPr>
              <a:t>μη λεκτική</a:t>
            </a:r>
          </a:p>
          <a:p>
            <a:pPr>
              <a:buNone/>
            </a:pPr>
            <a:r>
              <a:rPr lang="el-GR" dirty="0" smtClean="0">
                <a:latin typeface="Cambria" pitchFamily="18" charset="0"/>
              </a:rPr>
              <a:t>(το βλέμμα, οι εκφράσεις του προσώπου, η στάση του σώματος, οι χειρονομίες, το άγγιγμα, η διαπροσωπική απόσταση)</a:t>
            </a:r>
            <a:endParaRPr lang="el-GR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4308016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latin typeface="Cambria" pitchFamily="18" charset="0"/>
              </a:rPr>
              <a:t>Μη λεκτικη επικοινωνια</a:t>
            </a:r>
            <a:endParaRPr lang="el-GR" dirty="0">
              <a:latin typeface="Cambr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2414" y="1857364"/>
            <a:ext cx="9601200" cy="4162436"/>
          </a:xfrm>
        </p:spPr>
        <p:txBody>
          <a:bodyPr>
            <a:normAutofit fontScale="92500"/>
          </a:bodyPr>
          <a:lstStyle/>
          <a:p>
            <a:endParaRPr lang="el-GR" dirty="0" smtClean="0"/>
          </a:p>
          <a:p>
            <a:r>
              <a:rPr lang="el-GR" dirty="0" smtClean="0">
                <a:latin typeface="Cambria" pitchFamily="18" charset="0"/>
              </a:rPr>
              <a:t>Συνειδητοποιούμε και ελέγχουμε λιγότερο τη μη λεκτική επικοινωνία απ’ ότι την προφορική γλώσσα.</a:t>
            </a:r>
          </a:p>
          <a:p>
            <a:endParaRPr lang="el-GR" dirty="0" smtClean="0">
              <a:latin typeface="Cambria" pitchFamily="18" charset="0"/>
            </a:endParaRPr>
          </a:p>
          <a:p>
            <a:r>
              <a:rPr lang="el-GR" dirty="0" smtClean="0">
                <a:latin typeface="Cambria" pitchFamily="18" charset="0"/>
              </a:rPr>
              <a:t>Οι άνθρωποι μπορούν να πάρουν περίπου 20.000 διαφορετικές εκφράσεις προσώπου</a:t>
            </a:r>
            <a:r>
              <a:rPr lang="en-US" dirty="0" smtClean="0">
                <a:latin typeface="Cambria" pitchFamily="18" charset="0"/>
              </a:rPr>
              <a:t>!</a:t>
            </a:r>
            <a:endParaRPr lang="el-GR" dirty="0" smtClean="0">
              <a:latin typeface="Cambria" pitchFamily="18" charset="0"/>
            </a:endParaRPr>
          </a:p>
          <a:p>
            <a:r>
              <a:rPr lang="el-GR" dirty="0" smtClean="0">
                <a:latin typeface="Cambria" pitchFamily="18" charset="0"/>
              </a:rPr>
              <a:t>700.000 διαφορετικές χειρονομίες, εκφράσεις προσώπου και κινήσεις</a:t>
            </a:r>
            <a:r>
              <a:rPr lang="en-US" dirty="0" smtClean="0">
                <a:latin typeface="Cambria" pitchFamily="18" charset="0"/>
              </a:rPr>
              <a:t>!</a:t>
            </a:r>
            <a:endParaRPr lang="el-GR" dirty="0" smtClean="0">
              <a:latin typeface="Cambria" pitchFamily="18" charset="0"/>
            </a:endParaRPr>
          </a:p>
          <a:p>
            <a:pPr>
              <a:buNone/>
            </a:pPr>
            <a:r>
              <a:rPr lang="el-GR" i="1" dirty="0" smtClean="0">
                <a:latin typeface="Cambria" pitchFamily="18" charset="0"/>
              </a:rPr>
              <a:t>                                                                                               (</a:t>
            </a:r>
            <a:r>
              <a:rPr lang="en-US" i="1" dirty="0" err="1" smtClean="0">
                <a:latin typeface="Cambria" pitchFamily="18" charset="0"/>
              </a:rPr>
              <a:t>Birdwhistell</a:t>
            </a:r>
            <a:r>
              <a:rPr lang="en-US" i="1" dirty="0" smtClean="0">
                <a:latin typeface="Cambria" pitchFamily="18" charset="0"/>
              </a:rPr>
              <a:t>, 1970. Pei, 1965</a:t>
            </a:r>
            <a:r>
              <a:rPr lang="el-GR" i="1" dirty="0" smtClean="0">
                <a:latin typeface="Cambria" pitchFamily="18" charset="0"/>
              </a:rPr>
              <a:t>)</a:t>
            </a:r>
          </a:p>
          <a:p>
            <a:endParaRPr lang="el-GR" dirty="0" smtClean="0">
              <a:latin typeface="Cambria" pitchFamily="18" charset="0"/>
            </a:endParaRPr>
          </a:p>
          <a:p>
            <a:r>
              <a:rPr lang="el-GR" dirty="0" smtClean="0">
                <a:latin typeface="Cambria" pitchFamily="18" charset="0"/>
              </a:rPr>
              <a:t>μεγάλες διαπολιτισμικές διαφορές </a:t>
            </a:r>
          </a:p>
          <a:p>
            <a:endParaRPr lang="el-GR" dirty="0" smtClean="0">
              <a:latin typeface="Cambria" pitchFamily="18" charset="0"/>
            </a:endParaRPr>
          </a:p>
          <a:p>
            <a:pPr algn="r">
              <a:buNone/>
            </a:pPr>
            <a:endParaRPr lang="el-GR" sz="1800" i="1" dirty="0" smtClean="0">
              <a:latin typeface="Cambria" pitchFamily="18" charset="0"/>
            </a:endParaRPr>
          </a:p>
          <a:p>
            <a:pPr algn="r">
              <a:buNone/>
            </a:pPr>
            <a:endParaRPr lang="el-GR" sz="1800" i="1" dirty="0" smtClean="0">
              <a:latin typeface="Cambria" pitchFamily="18" charset="0"/>
            </a:endParaRPr>
          </a:p>
          <a:p>
            <a:pPr algn="r">
              <a:buNone/>
            </a:pPr>
            <a:endParaRPr lang="el-GR" sz="1800" i="1" dirty="0">
              <a:latin typeface="Cambria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3686" y="642918"/>
            <a:ext cx="10001320" cy="1000132"/>
          </a:xfrm>
        </p:spPr>
        <p:txBody>
          <a:bodyPr>
            <a:noAutofit/>
          </a:bodyPr>
          <a:lstStyle/>
          <a:p>
            <a:r>
              <a:rPr lang="el-GR" dirty="0" smtClean="0">
                <a:latin typeface="Cambria" pitchFamily="18" charset="0"/>
              </a:rPr>
              <a:t>Στισ μη λεκτικεσ οδουσ επικοινωνιασ περιλαμβανονται:</a:t>
            </a:r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endParaRPr lang="el-GR" dirty="0" smtClean="0">
              <a:latin typeface="Cambria" pitchFamily="18" charset="0"/>
            </a:endParaRPr>
          </a:p>
          <a:p>
            <a:r>
              <a:rPr lang="el-GR" dirty="0" smtClean="0">
                <a:latin typeface="Cambria" pitchFamily="18" charset="0"/>
              </a:rPr>
              <a:t>Η εξωτερική μας εμφάνιση (ρούχα, χτένισμα)</a:t>
            </a:r>
          </a:p>
          <a:p>
            <a:pPr>
              <a:buNone/>
            </a:pPr>
            <a:endParaRPr lang="el-GR" dirty="0" smtClean="0">
              <a:latin typeface="Cambria" pitchFamily="18" charset="0"/>
            </a:endParaRPr>
          </a:p>
          <a:p>
            <a:r>
              <a:rPr lang="el-GR" dirty="0" smtClean="0">
                <a:latin typeface="Cambria" pitchFamily="18" charset="0"/>
              </a:rPr>
              <a:t>Ο τρόπος βαδίσματος</a:t>
            </a:r>
          </a:p>
          <a:p>
            <a:pPr>
              <a:buNone/>
            </a:pPr>
            <a:endParaRPr lang="el-GR" dirty="0" smtClean="0">
              <a:latin typeface="Cambria" pitchFamily="18" charset="0"/>
            </a:endParaRPr>
          </a:p>
          <a:p>
            <a:r>
              <a:rPr lang="el-GR" dirty="0" smtClean="0">
                <a:latin typeface="Cambria" pitchFamily="18" charset="0"/>
              </a:rPr>
              <a:t>Η ποιότητα της φωνής (τόνος, χροιά)</a:t>
            </a:r>
          </a:p>
          <a:p>
            <a:pPr>
              <a:buNone/>
            </a:pPr>
            <a:endParaRPr lang="el-GR" dirty="0" smtClean="0">
              <a:latin typeface="Cambria" pitchFamily="18" charset="0"/>
            </a:endParaRPr>
          </a:p>
          <a:p>
            <a:r>
              <a:rPr lang="el-GR" dirty="0" smtClean="0">
                <a:latin typeface="Cambria" pitchFamily="18" charset="0"/>
              </a:rPr>
              <a:t>Η όσφρηση (φυσική οσμή, άρωμα)</a:t>
            </a:r>
          </a:p>
          <a:p>
            <a:pPr>
              <a:buNone/>
            </a:pPr>
            <a:endParaRPr lang="el-GR" dirty="0" smtClean="0">
              <a:latin typeface="Cambria" pitchFamily="18" charset="0"/>
            </a:endParaRPr>
          </a:p>
          <a:p>
            <a:r>
              <a:rPr lang="el-GR" dirty="0" smtClean="0">
                <a:latin typeface="Cambria" pitchFamily="18" charset="0"/>
              </a:rPr>
              <a:t>Η έκφραση του προσώπου και η θέση των ματιών</a:t>
            </a:r>
          </a:p>
          <a:p>
            <a:pPr>
              <a:buNone/>
            </a:pPr>
            <a:endParaRPr lang="el-GR" dirty="0" smtClean="0">
              <a:latin typeface="Cambria" pitchFamily="18" charset="0"/>
            </a:endParaRPr>
          </a:p>
          <a:p>
            <a:r>
              <a:rPr lang="el-GR" dirty="0" smtClean="0">
                <a:latin typeface="Cambria" pitchFamily="18" charset="0"/>
              </a:rPr>
              <a:t>Η θέση των χεριών και οι χειρονομίες</a:t>
            </a:r>
          </a:p>
          <a:p>
            <a:pPr>
              <a:buNone/>
            </a:pPr>
            <a:endParaRPr lang="el-GR" dirty="0" smtClean="0">
              <a:latin typeface="Cambria" pitchFamily="18" charset="0"/>
            </a:endParaRPr>
          </a:p>
          <a:p>
            <a:r>
              <a:rPr lang="el-GR" dirty="0" smtClean="0">
                <a:latin typeface="Cambria" pitchFamily="18" charset="0"/>
              </a:rPr>
              <a:t>Η συνολική στάση του σώματος</a:t>
            </a:r>
          </a:p>
          <a:p>
            <a:endParaRPr lang="el-GR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308330" y="1857364"/>
            <a:ext cx="4786346" cy="35965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IRINI\Desktop\ΔΙΑΧΕΙΡΙΣΗ ΚΡΙΣΕΩΝ\φωτο\surpriseface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522644" y="1357298"/>
            <a:ext cx="3857652" cy="4384865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IRINI\Desktop\ΔΙΑΧΕΙΡΙΣΗ ΚΡΙΣΕΩΝ\φωτο\6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308330" y="1785926"/>
            <a:ext cx="4792612" cy="3759205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IRINI\Desktop\ΔΙΑΧΕΙΡΙΣΗ ΚΡΙΣΕΩΝ\φωτο\angry-girl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237024" y="1000108"/>
            <a:ext cx="3357586" cy="5047647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51008" y="1785926"/>
            <a:ext cx="7683946" cy="2428892"/>
          </a:xfrm>
        </p:spPr>
        <p:txBody>
          <a:bodyPr>
            <a:normAutofit/>
          </a:bodyPr>
          <a:lstStyle/>
          <a:p>
            <a:pPr algn="ctr"/>
            <a:r>
              <a:rPr lang="el-GR" sz="3600" dirty="0" smtClean="0">
                <a:latin typeface="Cambria" pitchFamily="18" charset="0"/>
              </a:rPr>
              <a:t>Άσκηση</a:t>
            </a:r>
            <a:r>
              <a:rPr lang="en-US" sz="3600" dirty="0" smtClean="0">
                <a:latin typeface="Cambria" pitchFamily="18" charset="0"/>
              </a:rPr>
              <a:t>: </a:t>
            </a:r>
            <a:r>
              <a:rPr lang="el-GR" sz="3600" dirty="0" smtClean="0">
                <a:latin typeface="Cambria" pitchFamily="18" charset="0"/>
              </a:rPr>
              <a:t>« η συνεντευξη»</a:t>
            </a:r>
            <a:br>
              <a:rPr lang="el-GR" sz="3600" dirty="0" smtClean="0">
                <a:latin typeface="Cambria" pitchFamily="18" charset="0"/>
              </a:rPr>
            </a:br>
            <a:r>
              <a:rPr lang="el-GR" sz="3600" dirty="0" smtClean="0">
                <a:latin typeface="Cambria" pitchFamily="18" charset="0"/>
              </a:rPr>
              <a:t/>
            </a:r>
            <a:br>
              <a:rPr lang="el-GR" sz="3600" dirty="0" smtClean="0">
                <a:latin typeface="Cambria" pitchFamily="18" charset="0"/>
              </a:rPr>
            </a:br>
            <a:endParaRPr lang="el-GR" sz="3600" dirty="0">
              <a:latin typeface="Cambria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380" y="428604"/>
            <a:ext cx="9601200" cy="1143000"/>
          </a:xfrm>
        </p:spPr>
        <p:txBody>
          <a:bodyPr/>
          <a:lstStyle/>
          <a:p>
            <a:r>
              <a:rPr lang="el-GR" dirty="0" smtClean="0">
                <a:latin typeface="Cambria" pitchFamily="18" charset="0"/>
              </a:rPr>
              <a:t>Οι βασικεσ δεξιοτητεσ τησ επικοινωνιασ</a:t>
            </a:r>
            <a:endParaRPr lang="el-GR" dirty="0">
              <a:latin typeface="Cambr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2380" y="2143116"/>
            <a:ext cx="9601200" cy="4191000"/>
          </a:xfrm>
        </p:spPr>
        <p:txBody>
          <a:bodyPr>
            <a:normAutofit/>
          </a:bodyPr>
          <a:lstStyle/>
          <a:p>
            <a:pPr marL="514350" indent="-514350">
              <a:buFont typeface="Wingdings" pitchFamily="2" charset="2"/>
              <a:buChar char="q"/>
            </a:pPr>
            <a:r>
              <a:rPr lang="el-GR" dirty="0" smtClean="0">
                <a:latin typeface="Cambria" pitchFamily="18" charset="0"/>
              </a:rPr>
              <a:t>Σεβασμός</a:t>
            </a:r>
          </a:p>
          <a:p>
            <a:pPr marL="514350" indent="-514350">
              <a:buFont typeface="Wingdings" pitchFamily="2" charset="2"/>
              <a:buChar char="q"/>
            </a:pPr>
            <a:r>
              <a:rPr lang="el-GR" dirty="0" smtClean="0">
                <a:latin typeface="Cambria" pitchFamily="18" charset="0"/>
              </a:rPr>
              <a:t>Αποδοχή</a:t>
            </a:r>
          </a:p>
          <a:p>
            <a:pPr marL="514350" indent="-514350">
              <a:buFont typeface="Wingdings" pitchFamily="2" charset="2"/>
              <a:buChar char="q"/>
            </a:pPr>
            <a:r>
              <a:rPr lang="el-GR" dirty="0" smtClean="0">
                <a:latin typeface="Cambria" pitchFamily="18" charset="0"/>
              </a:rPr>
              <a:t>Αυθεντικότητα/γνησιότητα</a:t>
            </a:r>
          </a:p>
          <a:p>
            <a:pPr marL="514350" indent="-514350">
              <a:buFont typeface="Wingdings" pitchFamily="2" charset="2"/>
              <a:buChar char="q"/>
            </a:pPr>
            <a:r>
              <a:rPr lang="el-GR" dirty="0" smtClean="0">
                <a:latin typeface="Cambria" pitchFamily="18" charset="0"/>
              </a:rPr>
              <a:t>Κατανόηση</a:t>
            </a:r>
          </a:p>
          <a:p>
            <a:pPr marL="514350" indent="-514350">
              <a:buFont typeface="Wingdings" pitchFamily="2" charset="2"/>
              <a:buChar char="q"/>
            </a:pPr>
            <a:r>
              <a:rPr lang="el-GR" dirty="0" smtClean="0">
                <a:latin typeface="Cambria" pitchFamily="18" charset="0"/>
              </a:rPr>
              <a:t>Ενσυναίσθηση (</a:t>
            </a:r>
            <a:r>
              <a:rPr lang="en-US" dirty="0" smtClean="0">
                <a:latin typeface="Cambria" pitchFamily="18" charset="0"/>
              </a:rPr>
              <a:t>empathy</a:t>
            </a:r>
            <a:r>
              <a:rPr lang="el-GR" dirty="0" smtClean="0">
                <a:latin typeface="Cambria" pitchFamily="18" charset="0"/>
              </a:rPr>
              <a:t>)</a:t>
            </a:r>
            <a:r>
              <a:rPr lang="en-US" dirty="0" smtClean="0">
                <a:latin typeface="Cambria" pitchFamily="18" charset="0"/>
              </a:rPr>
              <a:t>, </a:t>
            </a:r>
            <a:r>
              <a:rPr lang="en-US" dirty="0" smtClean="0">
                <a:latin typeface="Cambria" pitchFamily="18" charset="0"/>
              </a:rPr>
              <a:t>(</a:t>
            </a:r>
            <a:r>
              <a:rPr lang="el-GR" dirty="0" smtClean="0">
                <a:latin typeface="Cambria" pitchFamily="18" charset="0"/>
              </a:rPr>
              <a:t>συν-αισθάνομαι</a:t>
            </a:r>
            <a:r>
              <a:rPr lang="en-US" dirty="0" smtClean="0">
                <a:latin typeface="Cambria" pitchFamily="18" charset="0"/>
              </a:rPr>
              <a:t>)</a:t>
            </a:r>
            <a:endParaRPr lang="el-GR" sz="2000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85168450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9438" y="571480"/>
            <a:ext cx="9954207" cy="1143000"/>
          </a:xfrm>
        </p:spPr>
        <p:txBody>
          <a:bodyPr/>
          <a:lstStyle/>
          <a:p>
            <a:pPr algn="ctr"/>
            <a:r>
              <a:rPr lang="el-GR" dirty="0" smtClean="0">
                <a:latin typeface="Cambria" pitchFamily="18" charset="0"/>
              </a:rPr>
              <a:t>Η επικοινωνια στο εργασιακο περιβαλλον</a:t>
            </a:r>
            <a:endParaRPr lang="el-GR" dirty="0">
              <a:latin typeface="Cambr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2414" y="2143116"/>
            <a:ext cx="9601200" cy="3876684"/>
          </a:xfrm>
        </p:spPr>
        <p:txBody>
          <a:bodyPr/>
          <a:lstStyle/>
          <a:p>
            <a:pPr marL="514350" indent="-514350">
              <a:buNone/>
            </a:pPr>
            <a:endParaRPr lang="en-US" dirty="0" smtClean="0">
              <a:latin typeface="Cambria" pitchFamily="18" charset="0"/>
            </a:endParaRPr>
          </a:p>
          <a:p>
            <a:pPr marL="514350" indent="-514350">
              <a:buNone/>
            </a:pPr>
            <a:endParaRPr lang="en-US" dirty="0" smtClean="0">
              <a:latin typeface="Cambria" pitchFamily="18" charset="0"/>
            </a:endParaRPr>
          </a:p>
          <a:p>
            <a:pPr marL="514350" indent="-514350">
              <a:buNone/>
            </a:pPr>
            <a:endParaRPr lang="en-US" dirty="0" smtClean="0">
              <a:latin typeface="Cambria" pitchFamily="18" charset="0"/>
            </a:endParaRPr>
          </a:p>
          <a:p>
            <a:pPr marL="514350" indent="-514350">
              <a:buNone/>
            </a:pPr>
            <a:r>
              <a:rPr lang="en-US" dirty="0" smtClean="0">
                <a:latin typeface="Cambria" pitchFamily="18" charset="0"/>
              </a:rPr>
              <a:t>          </a:t>
            </a:r>
            <a:r>
              <a:rPr lang="el-GR" dirty="0" smtClean="0">
                <a:latin typeface="Cambria" pitchFamily="18" charset="0"/>
              </a:rPr>
              <a:t>με τους συναδέλφους                                      με τους πολίτες</a:t>
            </a:r>
          </a:p>
          <a:p>
            <a:pPr marL="514350" indent="-514350">
              <a:buNone/>
            </a:pPr>
            <a:r>
              <a:rPr lang="el-GR" sz="2000" dirty="0" smtClean="0">
                <a:latin typeface="Cambria" pitchFamily="18" charset="0"/>
              </a:rPr>
              <a:t>      (προϊσταμένους/υφισταμένους)</a:t>
            </a:r>
          </a:p>
          <a:p>
            <a:pPr marL="514350" indent="-514350">
              <a:buFont typeface="+mj-lt"/>
              <a:buAutoNum type="romanLcPeriod"/>
            </a:pPr>
            <a:endParaRPr lang="el-GR" dirty="0" smtClean="0">
              <a:latin typeface="Cambria" pitchFamily="18" charset="0"/>
            </a:endParaRPr>
          </a:p>
          <a:p>
            <a:pPr marL="514350" indent="-514350">
              <a:buFont typeface="+mj-lt"/>
              <a:buAutoNum type="romanLcPeriod"/>
            </a:pPr>
            <a:endParaRPr lang="el-GR" dirty="0" smtClean="0">
              <a:latin typeface="Cambria" pitchFamily="18" charset="0"/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 rot="16200000" flipH="1">
            <a:off x="6880230" y="2285992"/>
            <a:ext cx="1071570" cy="1071570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rot="5400000">
            <a:off x="4201305" y="2321711"/>
            <a:ext cx="1071570" cy="1000132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85168450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0810" y="357166"/>
            <a:ext cx="7786742" cy="1357322"/>
          </a:xfrm>
        </p:spPr>
        <p:txBody>
          <a:bodyPr>
            <a:normAutofit/>
          </a:bodyPr>
          <a:lstStyle/>
          <a:p>
            <a:pPr lvl="0" algn="ctr">
              <a:defRPr/>
            </a:pPr>
            <a:r>
              <a:rPr lang="el-GR" sz="2200" i="1" dirty="0" smtClean="0">
                <a:latin typeface="Cambria" pitchFamily="18" charset="0"/>
              </a:rPr>
              <a:t>Μεροσ 1</a:t>
            </a:r>
            <a:r>
              <a:rPr lang="el-GR" sz="2200" i="1" baseline="30000" dirty="0" smtClean="0">
                <a:latin typeface="Cambria" pitchFamily="18" charset="0"/>
              </a:rPr>
              <a:t>ο</a:t>
            </a:r>
            <a:r>
              <a:rPr lang="el-GR" sz="2200" i="1" dirty="0" smtClean="0">
                <a:latin typeface="Cambria" pitchFamily="18" charset="0"/>
              </a:rPr>
              <a:t> </a:t>
            </a:r>
            <a:r>
              <a:rPr lang="el-GR" sz="2000" i="1" dirty="0" smtClean="0">
                <a:latin typeface="Cambria" pitchFamily="18" charset="0"/>
                <a:sym typeface="Wingdings" pitchFamily="2" charset="2"/>
              </a:rPr>
              <a:t></a:t>
            </a:r>
            <a:r>
              <a:rPr lang="el-GR" sz="2200" i="1" dirty="0" smtClean="0">
                <a:latin typeface="Cambria" pitchFamily="18" charset="0"/>
                <a:sym typeface="Wingdings" pitchFamily="2" charset="2"/>
              </a:rPr>
              <a:t> </a:t>
            </a:r>
            <a:r>
              <a:rPr lang="el-GR" sz="3600" i="1" dirty="0" smtClean="0">
                <a:latin typeface="Cambria" pitchFamily="18" charset="0"/>
              </a:rPr>
              <a:t>«Τεχνικεσ αντιμετωπισησ αγχουσ                                      </a:t>
            </a:r>
            <a:r>
              <a:rPr lang="en-US" sz="3600" i="1" dirty="0" smtClean="0">
                <a:latin typeface="Calisto MT" pitchFamily="18" charset="0"/>
              </a:rPr>
              <a:t>                       </a:t>
            </a:r>
            <a:r>
              <a:rPr lang="el-GR" sz="3600" i="1" dirty="0" smtClean="0">
                <a:latin typeface="Cambria" pitchFamily="18" charset="0"/>
              </a:rPr>
              <a:t>στον εργασιακ</a:t>
            </a:r>
            <a:r>
              <a:rPr lang="en-US" sz="3600" i="1" dirty="0" smtClean="0">
                <a:latin typeface="Cambria" pitchFamily="18" charset="0"/>
              </a:rPr>
              <a:t>o</a:t>
            </a:r>
            <a:r>
              <a:rPr lang="el-GR" sz="3600" i="1" dirty="0" smtClean="0">
                <a:latin typeface="Cambria" pitchFamily="18" charset="0"/>
              </a:rPr>
              <a:t> και κοινωνικ</a:t>
            </a:r>
            <a:r>
              <a:rPr lang="en-US" sz="3600" i="1" dirty="0" smtClean="0">
                <a:latin typeface="Cambria" pitchFamily="18" charset="0"/>
              </a:rPr>
              <a:t>o</a:t>
            </a:r>
            <a:r>
              <a:rPr lang="el-GR" sz="3600" i="1" dirty="0" smtClean="0">
                <a:latin typeface="Cambria" pitchFamily="18" charset="0"/>
              </a:rPr>
              <a:t> χωρο»</a:t>
            </a:r>
            <a:endParaRPr lang="el-GR" sz="3600" i="1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 bwMode="auto">
          <a:xfrm>
            <a:off x="2522512" y="1992564"/>
            <a:ext cx="6575450" cy="43875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0428" y="2285992"/>
            <a:ext cx="4071966" cy="2071702"/>
          </a:xfrm>
        </p:spPr>
        <p:txBody>
          <a:bodyPr>
            <a:noAutofit/>
          </a:bodyPr>
          <a:lstStyle/>
          <a:p>
            <a:r>
              <a:rPr lang="el-GR" sz="4400" dirty="0" smtClean="0">
                <a:latin typeface="Cambria" pitchFamily="18" charset="0"/>
              </a:rPr>
              <a:t>Οι βασικεσ </a:t>
            </a:r>
            <a:r>
              <a:rPr lang="en-US" sz="4400" dirty="0" smtClean="0">
                <a:latin typeface="Cambria" pitchFamily="18" charset="0"/>
              </a:rPr>
              <a:t> </a:t>
            </a:r>
            <a:r>
              <a:rPr lang="el-GR" sz="4400" dirty="0" smtClean="0">
                <a:latin typeface="Cambria" pitchFamily="18" charset="0"/>
              </a:rPr>
              <a:t>αρχεσ τησ επικοινωνιασ</a:t>
            </a:r>
            <a:endParaRPr lang="el-GR" sz="4400" dirty="0">
              <a:latin typeface="Cambria" pitchFamily="18" charset="0"/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idx="2"/>
          </p:nvPr>
        </p:nvSpPr>
        <p:spPr>
          <a:xfrm>
            <a:off x="236496" y="2285992"/>
            <a:ext cx="8072494" cy="2857520"/>
          </a:xfrm>
        </p:spPr>
        <p:txBody>
          <a:bodyPr>
            <a:normAutofit/>
          </a:bodyPr>
          <a:lstStyle/>
          <a:p>
            <a:pPr marL="514350" indent="-514350"/>
            <a:r>
              <a:rPr lang="el-GR" sz="2800" i="1" dirty="0" smtClean="0">
                <a:solidFill>
                  <a:schemeClr val="tx2">
                    <a:lumMod val="75000"/>
                  </a:schemeClr>
                </a:solidFill>
                <a:latin typeface="Cambria" pitchFamily="18" charset="0"/>
              </a:rPr>
              <a:t>Η επικοινωνία επηρεάζεται από τα χαρακτηριστικά </a:t>
            </a:r>
            <a:r>
              <a:rPr lang="en-US" sz="2800" i="1" dirty="0" smtClean="0">
                <a:solidFill>
                  <a:schemeClr val="tx2">
                    <a:lumMod val="75000"/>
                  </a:schemeClr>
                </a:solidFill>
                <a:latin typeface="Cambria" pitchFamily="18" charset="0"/>
              </a:rPr>
              <a:t>:</a:t>
            </a:r>
            <a:endParaRPr lang="el-GR" sz="2800" dirty="0" smtClean="0">
              <a:solidFill>
                <a:schemeClr val="tx2">
                  <a:lumMod val="75000"/>
                </a:schemeClr>
              </a:solidFill>
              <a:latin typeface="Cambria" pitchFamily="18" charset="0"/>
            </a:endParaRPr>
          </a:p>
          <a:p>
            <a:pPr marL="514350" indent="-514350">
              <a:buFont typeface="Arial" pitchFamily="34" charset="0"/>
              <a:buChar char="•"/>
            </a:pPr>
            <a:r>
              <a:rPr lang="el-GR" sz="2800" i="1" dirty="0" smtClean="0">
                <a:solidFill>
                  <a:schemeClr val="tx2">
                    <a:lumMod val="75000"/>
                  </a:schemeClr>
                </a:solidFill>
                <a:latin typeface="Cambria" pitchFamily="18" charset="0"/>
              </a:rPr>
              <a:t>του ομιλητή</a:t>
            </a:r>
          </a:p>
          <a:p>
            <a:pPr marL="514350" indent="-514350">
              <a:buFont typeface="Arial" pitchFamily="34" charset="0"/>
              <a:buChar char="•"/>
            </a:pPr>
            <a:r>
              <a:rPr lang="el-GR" sz="2800" i="1" dirty="0" smtClean="0">
                <a:solidFill>
                  <a:schemeClr val="tx2">
                    <a:lumMod val="75000"/>
                  </a:schemeClr>
                </a:solidFill>
                <a:latin typeface="Cambria" pitchFamily="18" charset="0"/>
              </a:rPr>
              <a:t>του ακροατή</a:t>
            </a:r>
          </a:p>
          <a:p>
            <a:pPr marL="514350" indent="-514350">
              <a:buFont typeface="Arial" pitchFamily="34" charset="0"/>
              <a:buChar char="•"/>
            </a:pPr>
            <a:r>
              <a:rPr lang="el-GR" sz="2800" i="1" dirty="0" smtClean="0">
                <a:solidFill>
                  <a:schemeClr val="tx2">
                    <a:lumMod val="75000"/>
                  </a:schemeClr>
                </a:solidFill>
                <a:latin typeface="Cambria" pitchFamily="18" charset="0"/>
              </a:rPr>
              <a:t>του μηνύματος</a:t>
            </a:r>
          </a:p>
          <a:p>
            <a:endParaRPr lang="el-GR" dirty="0">
              <a:solidFill>
                <a:schemeClr val="tx2">
                  <a:lumMod val="75000"/>
                </a:schemeClr>
              </a:solidFill>
              <a:latin typeface="Cambria" pitchFamily="18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37024" y="3298007"/>
            <a:ext cx="3571900" cy="35599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380" y="428604"/>
            <a:ext cx="9601200" cy="1143000"/>
          </a:xfrm>
        </p:spPr>
        <p:txBody>
          <a:bodyPr/>
          <a:lstStyle/>
          <a:p>
            <a:r>
              <a:rPr lang="el-GR" dirty="0" smtClean="0">
                <a:latin typeface="Cambria" pitchFamily="18" charset="0"/>
              </a:rPr>
              <a:t>Ο ακροατησ…</a:t>
            </a:r>
            <a:endParaRPr lang="el-GR" dirty="0">
              <a:latin typeface="Cambr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236628" y="1984248"/>
            <a:ext cx="9954207" cy="4873752"/>
          </a:xfrm>
        </p:spPr>
        <p:txBody>
          <a:bodyPr>
            <a:normAutofit/>
          </a:bodyPr>
          <a:lstStyle/>
          <a:p>
            <a:pPr marL="514350" indent="-514350"/>
            <a:r>
              <a:rPr lang="el-GR" sz="2000" dirty="0" smtClean="0">
                <a:latin typeface="Cambria" pitchFamily="18" charset="0"/>
              </a:rPr>
              <a:t>Να δείχνει ενδιαφέρον, ενεργητική ακρόαση</a:t>
            </a:r>
          </a:p>
          <a:p>
            <a:pPr marL="514350" indent="-514350"/>
            <a:r>
              <a:rPr lang="el-GR" sz="2000" dirty="0" smtClean="0">
                <a:latin typeface="Cambria" pitchFamily="18" charset="0"/>
              </a:rPr>
              <a:t>Να αποφεύγει καθετί που αποσπά την προσοχή</a:t>
            </a:r>
          </a:p>
          <a:p>
            <a:pPr marL="514350" indent="-514350"/>
            <a:r>
              <a:rPr lang="el-GR" sz="2000" dirty="0" smtClean="0">
                <a:latin typeface="Cambria" pitchFamily="18" charset="0"/>
              </a:rPr>
              <a:t>Να δείχνει συμπάθεια και κατανόηση</a:t>
            </a:r>
          </a:p>
          <a:p>
            <a:pPr marL="514350" indent="-514350"/>
            <a:r>
              <a:rPr lang="el-GR" sz="2000" dirty="0" smtClean="0">
                <a:latin typeface="Cambria" pitchFamily="18" charset="0"/>
              </a:rPr>
              <a:t>Να δείχνει υπομονή και να ενθαρρύνει</a:t>
            </a:r>
          </a:p>
          <a:p>
            <a:pPr marL="514350" indent="-514350"/>
            <a:r>
              <a:rPr lang="el-GR" sz="2000" dirty="0" smtClean="0">
                <a:latin typeface="Cambria" pitchFamily="18" charset="0"/>
              </a:rPr>
              <a:t>Να διατηρεί τον </a:t>
            </a:r>
            <a:r>
              <a:rPr lang="el-GR" sz="2000" dirty="0" smtClean="0">
                <a:latin typeface="Cambria" pitchFamily="18" charset="0"/>
              </a:rPr>
              <a:t>αυτοέλεγχο</a:t>
            </a:r>
            <a:r>
              <a:rPr lang="en-US" sz="2000" dirty="0" smtClean="0">
                <a:latin typeface="Cambria" pitchFamily="18" charset="0"/>
              </a:rPr>
              <a:t> </a:t>
            </a:r>
            <a:r>
              <a:rPr lang="el-GR" sz="2000" dirty="0" smtClean="0">
                <a:latin typeface="Cambria" pitchFamily="18" charset="0"/>
              </a:rPr>
              <a:t>(αποφεύγει </a:t>
            </a:r>
            <a:r>
              <a:rPr lang="el-GR" sz="2000" dirty="0" smtClean="0">
                <a:latin typeface="Cambria" pitchFamily="18" charset="0"/>
              </a:rPr>
              <a:t>να διακόπτει, να αντιτίθεται ή να αντιδικεί ή να καταβάλλεται από θυμό ή οργή)</a:t>
            </a:r>
          </a:p>
          <a:p>
            <a:pPr marL="514350" indent="-514350"/>
            <a:r>
              <a:rPr lang="el-GR" sz="2000" dirty="0" smtClean="0">
                <a:latin typeface="Cambria" pitchFamily="18" charset="0"/>
              </a:rPr>
              <a:t>Να επαναλαμβάνει παραφράζοντας</a:t>
            </a:r>
          </a:p>
          <a:p>
            <a:pPr marL="514350" indent="-514350"/>
            <a:r>
              <a:rPr lang="el-GR" sz="2000" dirty="0" smtClean="0">
                <a:latin typeface="Cambria" pitchFamily="18" charset="0"/>
              </a:rPr>
              <a:t>Να προσέχει τη γλώσσα του σώματος</a:t>
            </a:r>
          </a:p>
          <a:p>
            <a:pPr marL="514350" indent="-514350"/>
            <a:endParaRPr lang="el-GR" dirty="0" smtClean="0">
              <a:latin typeface="Cambria" pitchFamily="18" charset="0"/>
            </a:endParaRPr>
          </a:p>
          <a:p>
            <a:pPr marL="514350" indent="-514350"/>
            <a:endParaRPr lang="el-GR" dirty="0">
              <a:latin typeface="Cambria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66048" y="4221251"/>
            <a:ext cx="3216284" cy="26367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85168450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C:\Users\IRINI\Desktop\ΔΙΑΧΕΙΡΙΣΗ ΚΡΙΣΕΩΝ\φωτο\ακροατής-ομιλητής\Conversation-Club1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666180" y="785794"/>
            <a:ext cx="2865441" cy="2628019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380" y="428604"/>
            <a:ext cx="9601200" cy="1143000"/>
          </a:xfrm>
        </p:spPr>
        <p:txBody>
          <a:bodyPr/>
          <a:lstStyle/>
          <a:p>
            <a:r>
              <a:rPr lang="el-GR" dirty="0" smtClean="0">
                <a:latin typeface="Cambria" pitchFamily="18" charset="0"/>
              </a:rPr>
              <a:t>Ο ομιλητησ…</a:t>
            </a:r>
            <a:endParaRPr lang="el-GR" dirty="0">
              <a:latin typeface="Cambr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236628" y="1928802"/>
            <a:ext cx="9601200" cy="4191000"/>
          </a:xfrm>
        </p:spPr>
        <p:txBody>
          <a:bodyPr>
            <a:normAutofit fontScale="92500"/>
          </a:bodyPr>
          <a:lstStyle/>
          <a:p>
            <a:pPr marL="514350" indent="-514350"/>
            <a:r>
              <a:rPr lang="el-GR" sz="2200" dirty="0" smtClean="0">
                <a:latin typeface="Cambria" pitchFamily="18" charset="0"/>
              </a:rPr>
              <a:t>Κατάλληλη εμφάνιση και παρουσία</a:t>
            </a:r>
          </a:p>
          <a:p>
            <a:pPr marL="514350" indent="-514350"/>
            <a:r>
              <a:rPr lang="el-GR" sz="2200" dirty="0" smtClean="0">
                <a:latin typeface="Cambria" pitchFamily="18" charset="0"/>
              </a:rPr>
              <a:t>Προετοιμασία για το υπό συζήτηση θέμα / πρόβλεψη πιθανών ερωτήσεων</a:t>
            </a:r>
          </a:p>
          <a:p>
            <a:pPr marL="514350" indent="-514350"/>
            <a:r>
              <a:rPr lang="el-GR" sz="2200" dirty="0" smtClean="0">
                <a:latin typeface="Cambria" pitchFamily="18" charset="0"/>
              </a:rPr>
              <a:t>Επιχειρηματολογία πειστική</a:t>
            </a:r>
          </a:p>
          <a:p>
            <a:pPr marL="514350" indent="-514350"/>
            <a:r>
              <a:rPr lang="el-GR" sz="2200" dirty="0" smtClean="0">
                <a:latin typeface="Cambria" pitchFamily="18" charset="0"/>
              </a:rPr>
              <a:t>Να αφήνει στον άλλο περιθώρια να εκθέτει τις απόψεις του</a:t>
            </a:r>
          </a:p>
          <a:p>
            <a:pPr marL="514350" indent="-514350"/>
            <a:r>
              <a:rPr lang="el-GR" sz="2200" dirty="0" smtClean="0">
                <a:latin typeface="Cambria" pitchFamily="18" charset="0"/>
              </a:rPr>
              <a:t>Να μην συνάγει συμπεράσματα με απόλυτο τρόπο ή να προβαίνει σε γενικεύσεις</a:t>
            </a:r>
          </a:p>
          <a:p>
            <a:pPr marL="514350" indent="-514350"/>
            <a:r>
              <a:rPr lang="el-GR" sz="2200" dirty="0" smtClean="0">
                <a:latin typeface="Cambria" pitchFamily="18" charset="0"/>
              </a:rPr>
              <a:t>Να μπορεί να εκτιμήσει τις αντιδράσεις του αποδέκτη</a:t>
            </a:r>
          </a:p>
          <a:p>
            <a:pPr marL="514350" indent="-514350"/>
            <a:r>
              <a:rPr lang="el-GR" sz="2200" dirty="0" smtClean="0">
                <a:latin typeface="Cambria" pitchFamily="18" charset="0"/>
              </a:rPr>
              <a:t>Άμεση χρονική ανταπόκριση</a:t>
            </a:r>
          </a:p>
          <a:p>
            <a:pPr marL="514350" indent="-514350"/>
            <a:r>
              <a:rPr lang="el-GR" sz="2200" dirty="0" smtClean="0">
                <a:latin typeface="Cambria" pitchFamily="18" charset="0"/>
              </a:rPr>
              <a:t>Ευχαριστεί στο τέλος τον συνομιλητή</a:t>
            </a:r>
          </a:p>
          <a:p>
            <a:pPr marL="514350" indent="-514350"/>
            <a:r>
              <a:rPr lang="el-GR" sz="2200" dirty="0" smtClean="0">
                <a:latin typeface="Cambria" pitchFamily="18" charset="0"/>
              </a:rPr>
              <a:t>Ο τόνος, η έκφραση, το λεξιλόγιο &amp; το ύφος ανάλογα με το θέμα, τις περιστάσεις και το μορφωτικό επίπεδο του δέκτη</a:t>
            </a:r>
            <a:r>
              <a:rPr lang="en-US" sz="2200" dirty="0" smtClean="0">
                <a:latin typeface="Cambria" pitchFamily="18" charset="0"/>
              </a:rPr>
              <a:t> </a:t>
            </a:r>
            <a:r>
              <a:rPr lang="el-GR" sz="2200" dirty="0" smtClean="0">
                <a:latin typeface="Cambria" pitchFamily="18" charset="0"/>
              </a:rPr>
              <a:t>                                                                                                              </a:t>
            </a:r>
            <a:r>
              <a:rPr lang="en-US" sz="2200" dirty="0" smtClean="0">
                <a:latin typeface="Cambria" pitchFamily="18" charset="0"/>
              </a:rPr>
              <a:t>(</a:t>
            </a:r>
            <a:r>
              <a:rPr lang="el-GR" sz="2200" i="1" dirty="0" smtClean="0">
                <a:latin typeface="Cambria" pitchFamily="18" charset="0"/>
              </a:rPr>
              <a:t>Θεωρία Προσαρμογής της Επικοινωνίας</a:t>
            </a:r>
            <a:r>
              <a:rPr lang="el-GR" sz="2200" dirty="0" smtClean="0">
                <a:latin typeface="Cambria" pitchFamily="18" charset="0"/>
              </a:rPr>
              <a:t>, </a:t>
            </a:r>
            <a:r>
              <a:rPr lang="en-US" sz="2200" dirty="0" smtClean="0">
                <a:latin typeface="Cambria" pitchFamily="18" charset="0"/>
              </a:rPr>
              <a:t>Giles &amp; Noels, 2002)</a:t>
            </a:r>
            <a:endParaRPr lang="el-GR" sz="2200" dirty="0" smtClean="0">
              <a:latin typeface="Cambria" pitchFamily="18" charset="0"/>
            </a:endParaRPr>
          </a:p>
          <a:p>
            <a:pPr marL="514350" indent="-514350"/>
            <a:endParaRPr lang="el-GR" sz="2200" dirty="0" smtClean="0">
              <a:latin typeface="Cambria" pitchFamily="18" charset="0"/>
            </a:endParaRPr>
          </a:p>
          <a:p>
            <a:pPr marL="514350" indent="-514350"/>
            <a:endParaRPr lang="el-GR" sz="2200" dirty="0" smtClean="0">
              <a:latin typeface="Cambria" pitchFamily="18" charset="0"/>
            </a:endParaRPr>
          </a:p>
          <a:p>
            <a:pPr marL="514350" indent="-514350"/>
            <a:endParaRPr lang="el-GR" dirty="0" smtClean="0">
              <a:latin typeface="Cambria" pitchFamily="18" charset="0"/>
            </a:endParaRPr>
          </a:p>
          <a:p>
            <a:pPr marL="514350" indent="-514350"/>
            <a:endParaRPr lang="el-GR" dirty="0" smtClean="0">
              <a:latin typeface="Cambria" pitchFamily="18" charset="0"/>
            </a:endParaRPr>
          </a:p>
          <a:p>
            <a:pPr marL="514350" indent="-514350"/>
            <a:endParaRPr lang="el-GR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85168450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380" y="428604"/>
            <a:ext cx="9601200" cy="1143000"/>
          </a:xfrm>
        </p:spPr>
        <p:txBody>
          <a:bodyPr/>
          <a:lstStyle/>
          <a:p>
            <a:r>
              <a:rPr lang="el-GR" dirty="0" smtClean="0">
                <a:latin typeface="Cambria" pitchFamily="18" charset="0"/>
              </a:rPr>
              <a:t>Το μηνυμα</a:t>
            </a:r>
            <a:endParaRPr lang="el-GR" dirty="0">
              <a:latin typeface="Cambr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165190" y="1785926"/>
            <a:ext cx="9954207" cy="4873752"/>
          </a:xfrm>
        </p:spPr>
        <p:txBody>
          <a:bodyPr>
            <a:normAutofit/>
          </a:bodyPr>
          <a:lstStyle/>
          <a:p>
            <a:pPr marL="514350" indent="-514350"/>
            <a:r>
              <a:rPr lang="el-GR" sz="2000" dirty="0" smtClean="0">
                <a:latin typeface="Cambria" pitchFamily="18" charset="0"/>
              </a:rPr>
              <a:t>Διοχέτευση με το κατάλληλο μέσο.</a:t>
            </a:r>
          </a:p>
          <a:p>
            <a:pPr marL="514350" indent="-514350"/>
            <a:r>
              <a:rPr lang="el-GR" sz="2000" dirty="0" smtClean="0">
                <a:latin typeface="Cambria" pitchFamily="18" charset="0"/>
              </a:rPr>
              <a:t>Όλα τα απαραίτητα στοιχεία, ώστε να είναι πλήρες.</a:t>
            </a:r>
          </a:p>
          <a:p>
            <a:pPr marL="514350" indent="-514350"/>
            <a:r>
              <a:rPr lang="el-GR" sz="2000" dirty="0" smtClean="0">
                <a:latin typeface="Cambria" pitchFamily="18" charset="0"/>
              </a:rPr>
              <a:t>Η απλότητα, ώστε να είναι κατανοητό.</a:t>
            </a:r>
            <a:endParaRPr lang="el-GR" sz="2000" dirty="0">
              <a:latin typeface="Cambria" pitchFamily="18" charset="0"/>
            </a:endParaRPr>
          </a:p>
        </p:txBody>
      </p:sp>
      <p:pic>
        <p:nvPicPr>
          <p:cNvPr id="4101" name="Picture 5" descr="C:\Users\IRINI\Desktop\ΔΙΑΧΕΙΡΙΣΗ ΚΡΙΣΕΩΝ\φωτο\ακροατής-ομιλητής\message-243423_625___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37222" y="3357562"/>
            <a:ext cx="5857875" cy="32385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85168450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5322" y="1928802"/>
            <a:ext cx="7683946" cy="2428892"/>
          </a:xfrm>
        </p:spPr>
        <p:txBody>
          <a:bodyPr>
            <a:normAutofit/>
          </a:bodyPr>
          <a:lstStyle/>
          <a:p>
            <a:pPr algn="ctr"/>
            <a:r>
              <a:rPr lang="el-GR" sz="3600" dirty="0" smtClean="0">
                <a:latin typeface="Cambria" pitchFamily="18" charset="0"/>
              </a:rPr>
              <a:t>Άσκηση</a:t>
            </a:r>
            <a:r>
              <a:rPr lang="en-US" sz="3600" dirty="0" smtClean="0">
                <a:latin typeface="Cambria" pitchFamily="18" charset="0"/>
              </a:rPr>
              <a:t>: </a:t>
            </a:r>
            <a:r>
              <a:rPr lang="el-GR" sz="3600" dirty="0" smtClean="0">
                <a:latin typeface="Cambria" pitchFamily="18" charset="0"/>
              </a:rPr>
              <a:t>«η βλεμματικη και                              εξ’ αποστασεωσ επαφη»</a:t>
            </a:r>
            <a:br>
              <a:rPr lang="el-GR" sz="3600" dirty="0" smtClean="0">
                <a:latin typeface="Cambria" pitchFamily="18" charset="0"/>
              </a:rPr>
            </a:br>
            <a:r>
              <a:rPr lang="el-GR" sz="3600" dirty="0" smtClean="0">
                <a:latin typeface="Cambria" pitchFamily="18" charset="0"/>
              </a:rPr>
              <a:t/>
            </a:r>
            <a:br>
              <a:rPr lang="el-GR" sz="3600" dirty="0" smtClean="0">
                <a:latin typeface="Cambria" pitchFamily="18" charset="0"/>
              </a:rPr>
            </a:br>
            <a:endParaRPr lang="el-GR" sz="3600" dirty="0">
              <a:latin typeface="Cambria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5322" y="1928802"/>
            <a:ext cx="7683946" cy="2428892"/>
          </a:xfrm>
        </p:spPr>
        <p:txBody>
          <a:bodyPr>
            <a:normAutofit/>
          </a:bodyPr>
          <a:lstStyle/>
          <a:p>
            <a:pPr algn="ctr"/>
            <a:r>
              <a:rPr lang="el-GR" sz="3600" dirty="0" smtClean="0">
                <a:latin typeface="Cambria" pitchFamily="18" charset="0"/>
              </a:rPr>
              <a:t>Άσκηση</a:t>
            </a:r>
            <a:r>
              <a:rPr lang="en-US" sz="3600" dirty="0" smtClean="0">
                <a:latin typeface="Cambria" pitchFamily="18" charset="0"/>
              </a:rPr>
              <a:t>: </a:t>
            </a:r>
            <a:r>
              <a:rPr lang="el-GR" sz="3600" dirty="0" smtClean="0">
                <a:latin typeface="Cambria" pitchFamily="18" charset="0"/>
              </a:rPr>
              <a:t>«ο καθρεφτησ»</a:t>
            </a:r>
            <a:br>
              <a:rPr lang="el-GR" sz="3600" dirty="0" smtClean="0">
                <a:latin typeface="Cambria" pitchFamily="18" charset="0"/>
              </a:rPr>
            </a:br>
            <a:r>
              <a:rPr lang="el-GR" sz="3600" dirty="0" smtClean="0">
                <a:latin typeface="Cambria" pitchFamily="18" charset="0"/>
              </a:rPr>
              <a:t/>
            </a:r>
            <a:br>
              <a:rPr lang="el-GR" sz="3600" dirty="0" smtClean="0">
                <a:latin typeface="Cambria" pitchFamily="18" charset="0"/>
              </a:rPr>
            </a:br>
            <a:endParaRPr lang="el-GR" sz="3600" dirty="0">
              <a:latin typeface="Cambria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5322" y="2143116"/>
            <a:ext cx="7683946" cy="2428892"/>
          </a:xfrm>
        </p:spPr>
        <p:txBody>
          <a:bodyPr>
            <a:normAutofit/>
          </a:bodyPr>
          <a:lstStyle/>
          <a:p>
            <a:pPr algn="ctr"/>
            <a:r>
              <a:rPr lang="el-GR" sz="3600" dirty="0" smtClean="0">
                <a:latin typeface="Cambria" pitchFamily="18" charset="0"/>
              </a:rPr>
              <a:t>Άσκηση</a:t>
            </a:r>
            <a:r>
              <a:rPr lang="en-US" sz="3600" dirty="0" smtClean="0">
                <a:latin typeface="Cambria" pitchFamily="18" charset="0"/>
              </a:rPr>
              <a:t>: </a:t>
            </a:r>
            <a:r>
              <a:rPr lang="el-GR" sz="3600" dirty="0" smtClean="0">
                <a:latin typeface="Cambria" pitchFamily="18" charset="0"/>
              </a:rPr>
              <a:t>«προσωπικο &amp; επαγγελματικο εμβλημα»</a:t>
            </a:r>
            <a:br>
              <a:rPr lang="el-GR" sz="3600" dirty="0" smtClean="0">
                <a:latin typeface="Cambria" pitchFamily="18" charset="0"/>
              </a:rPr>
            </a:br>
            <a:r>
              <a:rPr lang="el-GR" sz="3600" dirty="0" smtClean="0">
                <a:latin typeface="Cambria" pitchFamily="18" charset="0"/>
              </a:rPr>
              <a:t/>
            </a:r>
            <a:br>
              <a:rPr lang="el-GR" sz="3600" dirty="0" smtClean="0">
                <a:latin typeface="Cambria" pitchFamily="18" charset="0"/>
              </a:rPr>
            </a:br>
            <a:endParaRPr lang="el-GR" sz="3600" dirty="0">
              <a:latin typeface="Cambria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Προσωπικο &amp; επαγγελματικο εμβλημα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441" y="1785926"/>
            <a:ext cx="9954207" cy="4688026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l-GR" sz="2000" dirty="0" smtClean="0"/>
              <a:t>Κάτι που σας αρέσει στον εαυτό σας</a:t>
            </a:r>
          </a:p>
          <a:p>
            <a:pPr>
              <a:buFont typeface="Arial" pitchFamily="34" charset="0"/>
              <a:buChar char="•"/>
            </a:pPr>
            <a:r>
              <a:rPr lang="el-GR" sz="2000" dirty="0" smtClean="0"/>
              <a:t>Έναν προσωπικό σας στόχο για το μέλλον</a:t>
            </a:r>
          </a:p>
          <a:p>
            <a:pPr>
              <a:buFont typeface="Arial" pitchFamily="34" charset="0"/>
              <a:buChar char="•"/>
            </a:pPr>
            <a:r>
              <a:rPr lang="el-GR" sz="2000" dirty="0" smtClean="0"/>
              <a:t>Κάτι που θα θέλατε ν’ αλλάξετε στον εαυτό σας</a:t>
            </a:r>
          </a:p>
          <a:p>
            <a:pPr>
              <a:buFont typeface="Arial" pitchFamily="34" charset="0"/>
              <a:buChar char="•"/>
            </a:pPr>
            <a:r>
              <a:rPr lang="el-GR" sz="2000" dirty="0" smtClean="0"/>
              <a:t>Κάτι που σας ευχαριστεί να κάνετε στον ελεύθερό σας χρόνο</a:t>
            </a:r>
          </a:p>
          <a:p>
            <a:pPr>
              <a:buFont typeface="Arial" pitchFamily="34" charset="0"/>
              <a:buChar char="•"/>
            </a:pPr>
            <a:endParaRPr lang="el-GR" sz="2000" dirty="0" smtClean="0"/>
          </a:p>
          <a:p>
            <a:pPr>
              <a:buFont typeface="Arial" pitchFamily="34" charset="0"/>
              <a:buChar char="•"/>
            </a:pPr>
            <a:endParaRPr lang="el-GR" sz="2000" dirty="0" smtClean="0"/>
          </a:p>
          <a:p>
            <a:pPr>
              <a:buFont typeface="Arial" pitchFamily="34" charset="0"/>
              <a:buChar char="•"/>
            </a:pPr>
            <a:r>
              <a:rPr lang="el-GR" sz="2000" dirty="0" smtClean="0"/>
              <a:t>Κάτι που σας αρέσει στη δουλειά σας</a:t>
            </a:r>
          </a:p>
          <a:p>
            <a:pPr>
              <a:buFont typeface="Arial" pitchFamily="34" charset="0"/>
              <a:buChar char="•"/>
            </a:pPr>
            <a:r>
              <a:rPr lang="el-GR" sz="2000" dirty="0" smtClean="0"/>
              <a:t>Κάτι που πιστεύετε ότι κάνετε καλά στη δουλειά σας</a:t>
            </a:r>
          </a:p>
          <a:p>
            <a:pPr>
              <a:buFont typeface="Arial" pitchFamily="34" charset="0"/>
              <a:buChar char="•"/>
            </a:pPr>
            <a:r>
              <a:rPr lang="el-GR" sz="2000" dirty="0" smtClean="0"/>
              <a:t>Κάτι που θέλετε ν’ αλλάξετε στη δουλειά σας</a:t>
            </a:r>
          </a:p>
          <a:p>
            <a:pPr>
              <a:buFont typeface="Arial" pitchFamily="34" charset="0"/>
              <a:buChar char="•"/>
            </a:pPr>
            <a:r>
              <a:rPr lang="el-GR" sz="2000" dirty="0" smtClean="0"/>
              <a:t>Έναν επαγγελματικό σας στόχο</a:t>
            </a:r>
          </a:p>
          <a:p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51008" y="1785926"/>
            <a:ext cx="7683946" cy="2428892"/>
          </a:xfrm>
        </p:spPr>
        <p:txBody>
          <a:bodyPr>
            <a:normAutofit/>
          </a:bodyPr>
          <a:lstStyle/>
          <a:p>
            <a:pPr algn="ctr"/>
            <a:r>
              <a:rPr lang="el-GR" sz="3600" dirty="0" smtClean="0">
                <a:latin typeface="Cambria" pitchFamily="18" charset="0"/>
              </a:rPr>
              <a:t>Άσκηση</a:t>
            </a:r>
            <a:r>
              <a:rPr lang="en-US" sz="3600" dirty="0" smtClean="0">
                <a:latin typeface="Cambria" pitchFamily="18" charset="0"/>
              </a:rPr>
              <a:t>: </a:t>
            </a:r>
            <a:r>
              <a:rPr lang="el-GR" sz="3600" dirty="0" smtClean="0">
                <a:latin typeface="Cambria" pitchFamily="18" charset="0"/>
              </a:rPr>
              <a:t>«τα τρια κουτια»</a:t>
            </a:r>
            <a:br>
              <a:rPr lang="el-GR" sz="3600" dirty="0" smtClean="0">
                <a:latin typeface="Cambria" pitchFamily="18" charset="0"/>
              </a:rPr>
            </a:br>
            <a:r>
              <a:rPr lang="el-GR" sz="3600" dirty="0" smtClean="0">
                <a:latin typeface="Cambria" pitchFamily="18" charset="0"/>
              </a:rPr>
              <a:t/>
            </a:r>
            <a:br>
              <a:rPr lang="el-GR" sz="3600" dirty="0" smtClean="0">
                <a:latin typeface="Cambria" pitchFamily="18" charset="0"/>
              </a:rPr>
            </a:br>
            <a:endParaRPr lang="el-GR" sz="3600" dirty="0">
              <a:latin typeface="Cambria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94082" y="2786058"/>
            <a:ext cx="8227457" cy="734372"/>
          </a:xfrm>
        </p:spPr>
        <p:txBody>
          <a:bodyPr>
            <a:normAutofit fontScale="90000"/>
          </a:bodyPr>
          <a:lstStyle/>
          <a:p>
            <a:r>
              <a:rPr lang="el-GR" dirty="0" smtClean="0">
                <a:latin typeface="Cambria" pitchFamily="18" charset="0"/>
              </a:rPr>
              <a:t>Σασ ευχαριστω για την προσοχη σασ…</a:t>
            </a:r>
            <a:br>
              <a:rPr lang="el-GR" dirty="0" smtClean="0">
                <a:latin typeface="Cambria" pitchFamily="18" charset="0"/>
              </a:rPr>
            </a:br>
            <a:r>
              <a:rPr lang="el-GR" dirty="0" smtClean="0">
                <a:latin typeface="Cambria" pitchFamily="18" charset="0"/>
              </a:rPr>
              <a:t>                                      αυριο η συνεχεια!</a:t>
            </a:r>
            <a:endParaRPr lang="el-GR" dirty="0">
              <a:latin typeface="Cambria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736694" y="642918"/>
            <a:ext cx="4522776" cy="3305189"/>
          </a:xfrm>
        </p:spPr>
        <p:txBody>
          <a:bodyPr>
            <a:normAutofit fontScale="90000"/>
          </a:bodyPr>
          <a:lstStyle/>
          <a:p>
            <a:pPr algn="ctr"/>
            <a:r>
              <a:rPr lang="el-GR" dirty="0" smtClean="0">
                <a:effectLst/>
                <a:latin typeface="Cambria" pitchFamily="18" charset="0"/>
              </a:rPr>
              <a:t/>
            </a:r>
            <a:br>
              <a:rPr lang="el-GR" dirty="0" smtClean="0">
                <a:effectLst/>
                <a:latin typeface="Cambria" pitchFamily="18" charset="0"/>
              </a:rPr>
            </a:br>
            <a:r>
              <a:rPr lang="el-GR" dirty="0" smtClean="0">
                <a:effectLst/>
                <a:latin typeface="Cambria" pitchFamily="18" charset="0"/>
              </a:rPr>
              <a:t> </a:t>
            </a:r>
            <a:r>
              <a:rPr lang="el-GR" sz="4000" i="1" dirty="0" smtClean="0">
                <a:latin typeface="Cambria" pitchFamily="18" charset="0"/>
              </a:rPr>
              <a:t>«Διαχειριση</a:t>
            </a:r>
            <a:r>
              <a:rPr lang="en-US" sz="4000" i="1" dirty="0" smtClean="0">
                <a:latin typeface="Cambria" pitchFamily="18" charset="0"/>
              </a:rPr>
              <a:t> </a:t>
            </a:r>
            <a:r>
              <a:rPr lang="el-GR" sz="4000" i="1" dirty="0" smtClean="0">
                <a:latin typeface="Cambria" pitchFamily="18" charset="0"/>
              </a:rPr>
              <a:t>κρισεων</a:t>
            </a:r>
            <a:r>
              <a:rPr lang="en-US" sz="4000" i="1" dirty="0" smtClean="0">
                <a:latin typeface="Cambria" pitchFamily="18" charset="0"/>
              </a:rPr>
              <a:t> </a:t>
            </a:r>
            <a:r>
              <a:rPr lang="el-GR" sz="4000" i="1" dirty="0" smtClean="0">
                <a:latin typeface="Cambria" pitchFamily="18" charset="0"/>
              </a:rPr>
              <a:t>στο εσωτερικο περιβαλλον</a:t>
            </a:r>
            <a:r>
              <a:rPr lang="en-US" sz="4000" i="1" dirty="0" smtClean="0">
                <a:latin typeface="Cambria" pitchFamily="18" charset="0"/>
              </a:rPr>
              <a:t> </a:t>
            </a:r>
            <a:r>
              <a:rPr lang="el-GR" sz="4000" i="1" dirty="0" smtClean="0">
                <a:latin typeface="Cambria" pitchFamily="18" charset="0"/>
              </a:rPr>
              <a:t>των δημοσιων οργανισμων και στην επικοινωνια με τον πολιτη» </a:t>
            </a:r>
            <a:endParaRPr lang="el-GR" sz="4000" i="1" dirty="0"/>
          </a:p>
        </p:txBody>
      </p:sp>
      <p:pic>
        <p:nvPicPr>
          <p:cNvPr id="39938" name="Picture 2" descr="C:\Users\IRINI\Desktop\ΔΙΑΧΕΙΡΙΣΗ ΚΡΙΣΕΩΝ\φωτο\διαχείριση κρίσεων\crisis management ropes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 bwMode="auto">
          <a:xfrm>
            <a:off x="0" y="3857628"/>
            <a:ext cx="8237552" cy="3000372"/>
          </a:xfrm>
          <a:prstGeom prst="rect">
            <a:avLst/>
          </a:prstGeom>
          <a:noFill/>
        </p:spPr>
      </p:pic>
      <p:sp>
        <p:nvSpPr>
          <p:cNvPr id="9" name="Rectangle 8"/>
          <p:cNvSpPr/>
          <p:nvPr/>
        </p:nvSpPr>
        <p:spPr>
          <a:xfrm>
            <a:off x="9309122" y="1857364"/>
            <a:ext cx="13644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i="1" dirty="0" smtClean="0">
                <a:solidFill>
                  <a:schemeClr val="accent5">
                    <a:lumMod val="50000"/>
                  </a:schemeClr>
                </a:solidFill>
              </a:rPr>
              <a:t>ΜΕΡΟΣ </a:t>
            </a:r>
            <a:r>
              <a:rPr lang="el-GR" i="1" dirty="0" smtClean="0">
                <a:solidFill>
                  <a:schemeClr val="accent5">
                    <a:lumMod val="50000"/>
                  </a:schemeClr>
                </a:solidFill>
              </a:rPr>
              <a:t>2</a:t>
            </a:r>
            <a:r>
              <a:rPr lang="en-US" i="1" dirty="0" smtClean="0">
                <a:solidFill>
                  <a:schemeClr val="accent5">
                    <a:lumMod val="50000"/>
                  </a:schemeClr>
                </a:solidFill>
              </a:rPr>
              <a:t>o</a:t>
            </a:r>
            <a:endParaRPr lang="el-GR" i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0" name="Right Arrow 9"/>
          <p:cNvSpPr/>
          <p:nvPr/>
        </p:nvSpPr>
        <p:spPr>
          <a:xfrm flipH="1" flipV="1">
            <a:off x="8880494" y="1928802"/>
            <a:ext cx="357190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latin typeface="Cambria" pitchFamily="18" charset="0"/>
              </a:rPr>
              <a:t>ΠΕΡΙΕΧΟΜΕΝΑ</a:t>
            </a:r>
            <a:endParaRPr lang="el-GR" dirty="0">
              <a:latin typeface="Cambr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2380" y="2000240"/>
            <a:ext cx="9601200" cy="4191000"/>
          </a:xfrm>
        </p:spPr>
        <p:txBody>
          <a:bodyPr>
            <a:normAutofit/>
          </a:bodyPr>
          <a:lstStyle/>
          <a:p>
            <a:pPr lvl="0"/>
            <a:r>
              <a:rPr lang="el-GR" sz="2000" u="sng" dirty="0" smtClean="0">
                <a:latin typeface="Cambria" pitchFamily="18" charset="0"/>
              </a:rPr>
              <a:t>Βασικές αρχές επικοινωνιακής αγωγής</a:t>
            </a:r>
          </a:p>
          <a:p>
            <a:pPr lvl="0"/>
            <a:r>
              <a:rPr lang="el-GR" sz="2000" u="sng" dirty="0" smtClean="0">
                <a:latin typeface="Cambria" pitchFamily="18" charset="0"/>
              </a:rPr>
              <a:t>Αποτελεσματικές τεχνικές επικοινωνίας </a:t>
            </a:r>
          </a:p>
          <a:p>
            <a:pPr lvl="0"/>
            <a:r>
              <a:rPr lang="el-GR" sz="2000" dirty="0" smtClean="0">
                <a:latin typeface="Cambria" pitchFamily="18" charset="0"/>
              </a:rPr>
              <a:t>Θέματα ανθρωπίνων σχέσεων και συμπεριφοράς των ατόμων μέσα σε έναν οργανισμό</a:t>
            </a:r>
          </a:p>
          <a:p>
            <a:pPr lvl="0"/>
            <a:r>
              <a:rPr lang="el-GR" sz="2000" dirty="0" smtClean="0">
                <a:latin typeface="Cambria" pitchFamily="18" charset="0"/>
              </a:rPr>
              <a:t>Αντιμετώπιση δύσκολων - απαιτητικών πολιτών 	</a:t>
            </a:r>
          </a:p>
          <a:p>
            <a:pPr lvl="0"/>
            <a:r>
              <a:rPr lang="el-GR" sz="2000" dirty="0" smtClean="0">
                <a:latin typeface="Cambria" pitchFamily="18" charset="0"/>
              </a:rPr>
              <a:t>Πλαίσιο συγκρουσιακών καταστάσεων στον οργανισμό 	</a:t>
            </a:r>
          </a:p>
          <a:p>
            <a:pPr lvl="0"/>
            <a:r>
              <a:rPr lang="el-GR" sz="2000" dirty="0" smtClean="0">
                <a:latin typeface="Cambria" pitchFamily="18" charset="0"/>
              </a:rPr>
              <a:t>Αποτελεσματικοί τρόποι αποφυγής συγκρούσεων και επίλυσης διαφορών 	 </a:t>
            </a:r>
          </a:p>
          <a:p>
            <a:pPr lvl="0"/>
            <a:r>
              <a:rPr lang="el-GR" sz="2000" dirty="0" smtClean="0">
                <a:latin typeface="Cambria" pitchFamily="18" charset="0"/>
              </a:rPr>
              <a:t>Αποτελεσματικές τεχνικές αντιμετώπισης κρίσεων </a:t>
            </a:r>
          </a:p>
          <a:p>
            <a:endParaRPr lang="el-GR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08264" y="1928802"/>
            <a:ext cx="7683946" cy="2428892"/>
          </a:xfrm>
        </p:spPr>
        <p:txBody>
          <a:bodyPr>
            <a:normAutofit/>
          </a:bodyPr>
          <a:lstStyle/>
          <a:p>
            <a:r>
              <a:rPr lang="el-GR" sz="3600" dirty="0" smtClean="0">
                <a:latin typeface="Cambria" pitchFamily="18" charset="0"/>
              </a:rPr>
              <a:t>Άσκηση</a:t>
            </a:r>
            <a:r>
              <a:rPr lang="en-US" sz="3600" dirty="0" smtClean="0">
                <a:latin typeface="Cambria" pitchFamily="18" charset="0"/>
              </a:rPr>
              <a:t>: </a:t>
            </a:r>
            <a:r>
              <a:rPr lang="el-GR" sz="3600" dirty="0" smtClean="0">
                <a:latin typeface="Cambria" pitchFamily="18" charset="0"/>
              </a:rPr>
              <a:t>«</a:t>
            </a:r>
            <a:r>
              <a:rPr lang="en-US" sz="3600" dirty="0" smtClean="0">
                <a:latin typeface="Cambria" pitchFamily="18" charset="0"/>
              </a:rPr>
              <a:t>t</a:t>
            </a:r>
            <a:r>
              <a:rPr lang="el-GR" sz="3600" dirty="0" smtClean="0">
                <a:latin typeface="Cambria" pitchFamily="18" charset="0"/>
              </a:rPr>
              <a:t>α αρχικα μου»</a:t>
            </a:r>
            <a:br>
              <a:rPr lang="el-GR" sz="3600" dirty="0" smtClean="0">
                <a:latin typeface="Cambria" pitchFamily="18" charset="0"/>
              </a:rPr>
            </a:br>
            <a:r>
              <a:rPr lang="el-GR" sz="3600" dirty="0" smtClean="0">
                <a:latin typeface="Cambria" pitchFamily="18" charset="0"/>
              </a:rPr>
              <a:t/>
            </a:r>
            <a:br>
              <a:rPr lang="el-GR" sz="3600" dirty="0" smtClean="0">
                <a:latin typeface="Cambria" pitchFamily="18" charset="0"/>
              </a:rPr>
            </a:br>
            <a:endParaRPr lang="el-GR" sz="3600" dirty="0">
              <a:latin typeface="Cambria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latin typeface="Cambria" pitchFamily="18" charset="0"/>
              </a:rPr>
              <a:t>Τι ειναι επικοινωνια</a:t>
            </a:r>
            <a:r>
              <a:rPr lang="en-US" dirty="0" smtClean="0">
                <a:latin typeface="Cambria" pitchFamily="18" charset="0"/>
              </a:rPr>
              <a:t>;</a:t>
            </a:r>
            <a:endParaRPr lang="el-GR" dirty="0">
              <a:latin typeface="Cambria" pitchFamily="18" charset="0"/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1522380" y="2000240"/>
            <a:ext cx="9601200" cy="4191000"/>
          </a:xfrm>
        </p:spPr>
        <p:txBody>
          <a:bodyPr/>
          <a:lstStyle/>
          <a:p>
            <a:r>
              <a:rPr lang="el-GR" dirty="0" smtClean="0">
                <a:latin typeface="Cambria" pitchFamily="18" charset="0"/>
              </a:rPr>
              <a:t>η ουσία της κοινωνικής αλληλεπίδρασης (</a:t>
            </a:r>
            <a:r>
              <a:rPr lang="en-US" dirty="0" smtClean="0">
                <a:latin typeface="Cambria" pitchFamily="18" charset="0"/>
              </a:rPr>
              <a:t>vs. </a:t>
            </a:r>
            <a:r>
              <a:rPr lang="el-GR" dirty="0" smtClean="0">
                <a:latin typeface="Cambria" pitchFamily="18" charset="0"/>
              </a:rPr>
              <a:t>κοινωνική απομόνωση)</a:t>
            </a:r>
            <a:endParaRPr lang="en-US" dirty="0" smtClean="0">
              <a:latin typeface="Cambria" pitchFamily="18" charset="0"/>
            </a:endParaRPr>
          </a:p>
          <a:p>
            <a:r>
              <a:rPr lang="el-GR" dirty="0" smtClean="0">
                <a:latin typeface="Cambria" pitchFamily="18" charset="0"/>
              </a:rPr>
              <a:t>η βάση όλων των κοινωνιών (ανθρώπινων και μη)</a:t>
            </a:r>
          </a:p>
          <a:p>
            <a:r>
              <a:rPr lang="el-GR" dirty="0" smtClean="0">
                <a:latin typeface="Cambria" pitchFamily="18" charset="0"/>
              </a:rPr>
              <a:t>η μετάδοση ενός μηνύματος από έναν πομπό σε έναν δέκτη</a:t>
            </a:r>
          </a:p>
          <a:p>
            <a:r>
              <a:rPr lang="el-GR" dirty="0" smtClean="0">
                <a:latin typeface="Cambria" pitchFamily="18" charset="0"/>
              </a:rPr>
              <a:t>ο πομπός είναι επίσης και αποδέκτης και το αντίστροφο</a:t>
            </a:r>
          </a:p>
          <a:p>
            <a:pPr>
              <a:buNone/>
            </a:pPr>
            <a:endParaRPr lang="el-GR" dirty="0" smtClean="0">
              <a:latin typeface="Cambria" pitchFamily="18" charset="0"/>
            </a:endParaRPr>
          </a:p>
          <a:p>
            <a:pPr>
              <a:buNone/>
            </a:pPr>
            <a:r>
              <a:rPr lang="el-GR" dirty="0" smtClean="0">
                <a:latin typeface="Cambria" pitchFamily="18" charset="0"/>
              </a:rPr>
              <a:t>Για τη διενέργεια της επικοινωνίας απαιτούνται 5 βασικά συστατικά…</a:t>
            </a:r>
          </a:p>
          <a:p>
            <a:endParaRPr lang="el-GR" dirty="0" smtClean="0">
              <a:latin typeface="Cambria" pitchFamily="18" charset="0"/>
            </a:endParaRPr>
          </a:p>
          <a:p>
            <a:endParaRPr lang="el-GR" dirty="0" smtClean="0">
              <a:latin typeface="Cambria" pitchFamily="18" charset="0"/>
            </a:endParaRPr>
          </a:p>
          <a:p>
            <a:endParaRPr lang="el-GR" dirty="0" smtClean="0">
              <a:latin typeface="Cambria" pitchFamily="18" charset="0"/>
            </a:endParaRPr>
          </a:p>
          <a:p>
            <a:endParaRPr lang="el-GR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560435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65190" y="3857628"/>
            <a:ext cx="9954207" cy="1143000"/>
          </a:xfrm>
        </p:spPr>
        <p:txBody>
          <a:bodyPr/>
          <a:lstStyle/>
          <a:p>
            <a:pPr algn="r"/>
            <a:r>
              <a:rPr lang="el-GR" dirty="0" smtClean="0">
                <a:latin typeface="Cambria" pitchFamily="18" charset="0"/>
              </a:rPr>
              <a:t>Η ΕΠΙΚΟΙΝΩΝΙΑΚΗ ΔΙΑΔΙΚΑΣΙΑ</a:t>
            </a:r>
            <a:endParaRPr lang="el-GR" dirty="0">
              <a:latin typeface="Cambria" pitchFamily="18" charset="0"/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522512" y="-2428916"/>
            <a:ext cx="7837406" cy="58547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5094280" y="1643050"/>
            <a:ext cx="10715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200" dirty="0" smtClean="0"/>
              <a:t>ΜΗΝΥΜΑ</a:t>
            </a:r>
            <a:endParaRPr lang="el-GR" sz="1200" dirty="0"/>
          </a:p>
        </p:txBody>
      </p:sp>
      <p:sp>
        <p:nvSpPr>
          <p:cNvPr id="6" name="TextBox 5"/>
          <p:cNvSpPr txBox="1"/>
          <p:nvPr/>
        </p:nvSpPr>
        <p:spPr>
          <a:xfrm>
            <a:off x="5165718" y="2285992"/>
            <a:ext cx="10001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200" dirty="0" smtClean="0"/>
              <a:t>ΚΩΔΙΚΑΣ</a:t>
            </a:r>
            <a:endParaRPr lang="el-GR" sz="1200" dirty="0"/>
          </a:p>
        </p:txBody>
      </p:sp>
      <p:sp>
        <p:nvSpPr>
          <p:cNvPr id="7" name="TextBox 6"/>
          <p:cNvSpPr txBox="1"/>
          <p:nvPr/>
        </p:nvSpPr>
        <p:spPr>
          <a:xfrm>
            <a:off x="4879966" y="2928934"/>
            <a:ext cx="14287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200" dirty="0" smtClean="0"/>
              <a:t>ΜΕΣΟ</a:t>
            </a:r>
            <a:endParaRPr lang="el-GR" sz="1200" dirty="0"/>
          </a:p>
        </p:txBody>
      </p:sp>
      <p:sp>
        <p:nvSpPr>
          <p:cNvPr id="8" name="TextBox 7"/>
          <p:cNvSpPr txBox="1"/>
          <p:nvPr/>
        </p:nvSpPr>
        <p:spPr>
          <a:xfrm>
            <a:off x="2951140" y="2928934"/>
            <a:ext cx="10001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dirty="0" smtClean="0"/>
              <a:t>ΠΟΜΠΟΣ</a:t>
            </a:r>
            <a:endParaRPr lang="el-GR" sz="1200" dirty="0"/>
          </a:p>
        </p:txBody>
      </p:sp>
      <p:sp>
        <p:nvSpPr>
          <p:cNvPr id="9" name="TextBox 8"/>
          <p:cNvSpPr txBox="1"/>
          <p:nvPr/>
        </p:nvSpPr>
        <p:spPr>
          <a:xfrm>
            <a:off x="7380296" y="2928934"/>
            <a:ext cx="1143008" cy="2857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200" dirty="0" smtClean="0"/>
              <a:t>ΔΕΚΤΗΣ</a:t>
            </a:r>
            <a:endParaRPr lang="el-GR" sz="1200" dirty="0"/>
          </a:p>
        </p:txBody>
      </p:sp>
      <p:sp>
        <p:nvSpPr>
          <p:cNvPr id="13" name="Rectangle 12"/>
          <p:cNvSpPr/>
          <p:nvPr/>
        </p:nvSpPr>
        <p:spPr>
          <a:xfrm>
            <a:off x="5880098" y="0"/>
            <a:ext cx="500066" cy="35716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5" name="Rectangle 14"/>
          <p:cNvSpPr/>
          <p:nvPr/>
        </p:nvSpPr>
        <p:spPr>
          <a:xfrm>
            <a:off x="1022314" y="0"/>
            <a:ext cx="10429948" cy="142873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latin typeface="Cambria" pitchFamily="18" charset="0"/>
              </a:rPr>
              <a:t>Η ΕΠΙΚΟΙΝΩΝΙΑΚΗ ΔΙΑΔΙΚΑΣΙΑ</a:t>
            </a:r>
            <a:endParaRPr lang="el-GR" dirty="0">
              <a:latin typeface="Cambria" pitchFamily="18" charset="0"/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022446" y="3286124"/>
            <a:ext cx="7837406" cy="58547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4951404" y="3500438"/>
            <a:ext cx="10715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dirty="0" smtClean="0"/>
              <a:t>ΜΗΝΥΜΑ</a:t>
            </a:r>
            <a:endParaRPr lang="el-GR" sz="1200" dirty="0"/>
          </a:p>
        </p:txBody>
      </p:sp>
      <p:sp>
        <p:nvSpPr>
          <p:cNvPr id="6" name="TextBox 5"/>
          <p:cNvSpPr txBox="1"/>
          <p:nvPr/>
        </p:nvSpPr>
        <p:spPr>
          <a:xfrm>
            <a:off x="4951404" y="4143380"/>
            <a:ext cx="10001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dirty="0" smtClean="0"/>
              <a:t>ΚΩΔΙΚΑΣ</a:t>
            </a:r>
            <a:endParaRPr lang="el-GR" sz="1200" dirty="0"/>
          </a:p>
        </p:txBody>
      </p:sp>
      <p:sp>
        <p:nvSpPr>
          <p:cNvPr id="7" name="TextBox 6"/>
          <p:cNvSpPr txBox="1"/>
          <p:nvPr/>
        </p:nvSpPr>
        <p:spPr>
          <a:xfrm>
            <a:off x="5022842" y="4786322"/>
            <a:ext cx="14287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dirty="0" smtClean="0"/>
              <a:t>ΜΕΣΟ</a:t>
            </a:r>
            <a:endParaRPr lang="el-GR" sz="1200" dirty="0"/>
          </a:p>
        </p:txBody>
      </p:sp>
      <p:sp>
        <p:nvSpPr>
          <p:cNvPr id="8" name="TextBox 7"/>
          <p:cNvSpPr txBox="1"/>
          <p:nvPr/>
        </p:nvSpPr>
        <p:spPr>
          <a:xfrm>
            <a:off x="2808264" y="4786322"/>
            <a:ext cx="10001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dirty="0" smtClean="0"/>
              <a:t>ΠΟΜΠΟΣ</a:t>
            </a:r>
            <a:endParaRPr lang="el-GR" sz="1200" dirty="0"/>
          </a:p>
        </p:txBody>
      </p:sp>
      <p:sp>
        <p:nvSpPr>
          <p:cNvPr id="9" name="TextBox 8"/>
          <p:cNvSpPr txBox="1"/>
          <p:nvPr/>
        </p:nvSpPr>
        <p:spPr>
          <a:xfrm>
            <a:off x="7380296" y="4786322"/>
            <a:ext cx="12858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dirty="0" smtClean="0"/>
              <a:t>ΔΕΚΤΗΣ</a:t>
            </a:r>
            <a:endParaRPr lang="el-GR" sz="1200" dirty="0"/>
          </a:p>
        </p:txBody>
      </p:sp>
      <p:sp>
        <p:nvSpPr>
          <p:cNvPr id="10" name="TextBox 9"/>
          <p:cNvSpPr txBox="1"/>
          <p:nvPr/>
        </p:nvSpPr>
        <p:spPr>
          <a:xfrm>
            <a:off x="4879966" y="6143644"/>
            <a:ext cx="14287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dirty="0" smtClean="0"/>
              <a:t>ΘΟΡΥΒΟΣ</a:t>
            </a:r>
            <a:endParaRPr lang="el-GR" sz="1200" dirty="0"/>
          </a:p>
        </p:txBody>
      </p:sp>
      <p:sp>
        <p:nvSpPr>
          <p:cNvPr id="11" name="TextBox 10"/>
          <p:cNvSpPr txBox="1"/>
          <p:nvPr/>
        </p:nvSpPr>
        <p:spPr>
          <a:xfrm>
            <a:off x="3022578" y="6072206"/>
            <a:ext cx="11430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dirty="0" smtClean="0"/>
              <a:t>ΕΛΛΙΠΗΣ ΔΙΑΤΥΠΩΣΗ</a:t>
            </a:r>
            <a:endParaRPr lang="el-GR" sz="1200" dirty="0"/>
          </a:p>
        </p:txBody>
      </p:sp>
      <p:sp>
        <p:nvSpPr>
          <p:cNvPr id="12" name="TextBox 11"/>
          <p:cNvSpPr txBox="1"/>
          <p:nvPr/>
        </p:nvSpPr>
        <p:spPr>
          <a:xfrm>
            <a:off x="6523040" y="6143644"/>
            <a:ext cx="18573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dirty="0" smtClean="0"/>
              <a:t>ΠΑΡΕΡΜΗΝΕΙΑ</a:t>
            </a:r>
            <a:endParaRPr lang="el-GR" sz="1200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ενασ γενικοσ κανονασ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93686" y="1984248"/>
            <a:ext cx="9954207" cy="4873752"/>
          </a:xfrm>
        </p:spPr>
        <p:txBody>
          <a:bodyPr/>
          <a:lstStyle/>
          <a:p>
            <a:r>
              <a:rPr lang="el-GR" dirty="0" smtClean="0">
                <a:latin typeface="Cambria" pitchFamily="18" charset="0"/>
              </a:rPr>
              <a:t>Ένα μέρος της πληροφορίας πάντοτε χάνεται στη διαδικασία.</a:t>
            </a:r>
          </a:p>
          <a:p>
            <a:endParaRPr lang="el-GR" dirty="0" smtClean="0">
              <a:latin typeface="Cambria" pitchFamily="18" charset="0"/>
            </a:endParaRPr>
          </a:p>
          <a:p>
            <a:r>
              <a:rPr lang="el-GR" dirty="0" smtClean="0">
                <a:latin typeface="Cambria" pitchFamily="18" charset="0"/>
              </a:rPr>
              <a:t>Αποτελεσματική επικοινωνία, θεωρούμε πως έχουμε, στην περίπτωση που το μέρος αυτό που χάνεται δεν είναι σημαντικό ή κρίσιμο για κάποιο από τα δυο μέρη.</a:t>
            </a:r>
            <a:endParaRPr lang="el-GR" dirty="0">
              <a:latin typeface="Cambria" pitchFamily="18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EcoLiving">
      <a:dk1>
        <a:srgbClr val="404040"/>
      </a:dk1>
      <a:lt1>
        <a:sysClr val="window" lastClr="FFFFFF"/>
      </a:lt1>
      <a:dk2>
        <a:srgbClr val="000000"/>
      </a:dk2>
      <a:lt2>
        <a:srgbClr val="F5EECF"/>
      </a:lt2>
      <a:accent1>
        <a:srgbClr val="488E4A"/>
      </a:accent1>
      <a:accent2>
        <a:srgbClr val="6595BC"/>
      </a:accent2>
      <a:accent3>
        <a:srgbClr val="CB6933"/>
      </a:accent3>
      <a:accent4>
        <a:srgbClr val="D4BC49"/>
      </a:accent4>
      <a:accent5>
        <a:srgbClr val="8F5C31"/>
      </a:accent5>
      <a:accent6>
        <a:srgbClr val="6E7588"/>
      </a:accent6>
      <a:hlink>
        <a:srgbClr val="B1754C"/>
      </a:hlink>
      <a:folHlink>
        <a:srgbClr val="6595BC"/>
      </a:folHlink>
    </a:clrScheme>
    <a:fontScheme name="Cambria">
      <a:maj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EcoLiving_16x9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miter lim="800000"/>
        </a:ln>
        <a:ln w="28575" cap="flat" cmpd="sng" algn="ctr">
          <a:solidFill>
            <a:schemeClr val="phClr"/>
          </a:solidFill>
          <a:miter lim="800000"/>
        </a:ln>
        <a:ln w="41275" cap="flat" cmpd="sng" algn="ctr">
          <a:solidFill>
            <a:schemeClr val="phClr"/>
          </a:solidFill>
          <a:miter lim="800000"/>
        </a:ln>
      </a:lnStyleLst>
      <a:effectStyleLst>
        <a:effectStyle>
          <a:effectLst/>
        </a:effectStyle>
        <a:effectStyle>
          <a:effectLst>
            <a:outerShdw blurRad="39999" dist="23000" dir="5400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dir="540000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EcoLiving">
      <a:dk1>
        <a:srgbClr val="404040"/>
      </a:dk1>
      <a:lt1>
        <a:sysClr val="window" lastClr="FFFFFF"/>
      </a:lt1>
      <a:dk2>
        <a:srgbClr val="000000"/>
      </a:dk2>
      <a:lt2>
        <a:srgbClr val="F5EECF"/>
      </a:lt2>
      <a:accent1>
        <a:srgbClr val="488E4A"/>
      </a:accent1>
      <a:accent2>
        <a:srgbClr val="6595BC"/>
      </a:accent2>
      <a:accent3>
        <a:srgbClr val="CB6933"/>
      </a:accent3>
      <a:accent4>
        <a:srgbClr val="D4BC49"/>
      </a:accent4>
      <a:accent5>
        <a:srgbClr val="8F5C31"/>
      </a:accent5>
      <a:accent6>
        <a:srgbClr val="6E7588"/>
      </a:accent6>
      <a:hlink>
        <a:srgbClr val="B1754C"/>
      </a:hlink>
      <a:folHlink>
        <a:srgbClr val="6595BC"/>
      </a:folHlink>
    </a:clrScheme>
    <a:fontScheme name="Cambria">
      <a:maj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EcoLiving_16x9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miter lim="800000"/>
        </a:ln>
        <a:ln w="28575" cap="flat" cmpd="sng" algn="ctr">
          <a:solidFill>
            <a:schemeClr val="phClr"/>
          </a:solidFill>
          <a:miter lim="800000"/>
        </a:ln>
        <a:ln w="41275" cap="flat" cmpd="sng" algn="ctr">
          <a:solidFill>
            <a:schemeClr val="phClr"/>
          </a:solidFill>
          <a:miter lim="800000"/>
        </a:ln>
      </a:lnStyleLst>
      <a:effectStyleLst>
        <a:effectStyle>
          <a:effectLst/>
        </a:effectStyle>
        <a:effectStyle>
          <a:effectLst>
            <a:outerShdw blurRad="39999" dist="23000" dir="5400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dir="540000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9DEFF986-5B24-4FFE-8015-C92B2DCBC29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0</TotalTime>
  <Words>671</Words>
  <Application>Microsoft Office PowerPoint</Application>
  <PresentationFormat>Custom</PresentationFormat>
  <Paragraphs>141</Paragraphs>
  <Slides>29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Oriel</vt:lpstr>
      <vt:lpstr>Βασικεσ αρχεσ επικοινωνιακησ αγωγήσ</vt:lpstr>
      <vt:lpstr>Μεροσ 1ο  «Τεχνικεσ αντιμετωπισησ αγχουσ                                                             στον εργασιακo και κοινωνικo χωρο»</vt:lpstr>
      <vt:lpstr>  «Διαχειριση κρισεων στο εσωτερικο περιβαλλον των δημοσιων οργανισμων και στην επικοινωνια με τον πολιτη» </vt:lpstr>
      <vt:lpstr>ΠΕΡΙΕΧΟΜΕΝΑ</vt:lpstr>
      <vt:lpstr>Άσκηση: «tα αρχικα μου»  </vt:lpstr>
      <vt:lpstr>Τι ειναι επικοινωνια;</vt:lpstr>
      <vt:lpstr>Η ΕΠΙΚΟΙΝΩΝΙΑΚΗ ΔΙΑΔΙΚΑΣΙΑ</vt:lpstr>
      <vt:lpstr>Η ΕΠΙΚΟΙΝΩΝΙΑΚΗ ΔΙΑΔΙΚΑΣΙΑ</vt:lpstr>
      <vt:lpstr>ενασ γενικοσ κανονασ</vt:lpstr>
      <vt:lpstr>Μορφεσ επικοινωνιασ</vt:lpstr>
      <vt:lpstr>Μη λεκτικη επικοινωνια</vt:lpstr>
      <vt:lpstr>Στισ μη λεκτικεσ οδουσ επικοινωνιασ περιλαμβανονται: </vt:lpstr>
      <vt:lpstr>Slide 13</vt:lpstr>
      <vt:lpstr>Slide 14</vt:lpstr>
      <vt:lpstr>Slide 15</vt:lpstr>
      <vt:lpstr>Slide 16</vt:lpstr>
      <vt:lpstr>Άσκηση: « η συνεντευξη»  </vt:lpstr>
      <vt:lpstr>Οι βασικεσ δεξιοτητεσ τησ επικοινωνιασ</vt:lpstr>
      <vt:lpstr>Η επικοινωνια στο εργασιακο περιβαλλον</vt:lpstr>
      <vt:lpstr>Οι βασικεσ  αρχεσ τησ επικοινωνιασ</vt:lpstr>
      <vt:lpstr>Ο ακροατησ…</vt:lpstr>
      <vt:lpstr>Ο ομιλητησ…</vt:lpstr>
      <vt:lpstr>Το μηνυμα</vt:lpstr>
      <vt:lpstr>Άσκηση: «η βλεμματικη και                              εξ’ αποστασεωσ επαφη»  </vt:lpstr>
      <vt:lpstr>Άσκηση: «ο καθρεφτησ»  </vt:lpstr>
      <vt:lpstr>Άσκηση: «προσωπικο &amp; επαγγελματικο εμβλημα»  </vt:lpstr>
      <vt:lpstr>Προσωπικο &amp; επαγγελματικο εμβλημα</vt:lpstr>
      <vt:lpstr>Άσκηση: «τα τρια κουτια»  </vt:lpstr>
      <vt:lpstr>Σασ ευχαριστω για την προσοχη σασ…                                       αυριο η συνεχεια!</vt:lpstr>
    </vt:vector>
  </TitlesOfParts>
  <Manager/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2013-05-07T15:44:08Z</dcterms:created>
  <dcterms:modified xsi:type="dcterms:W3CDTF">2013-05-13T08:21:37Z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TC028010969991</vt:lpwstr>
  </property>
</Properties>
</file>