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9" r:id="rId2"/>
  </p:sldMasterIdLst>
  <p:notesMasterIdLst>
    <p:notesMasterId r:id="rId32"/>
  </p:notesMasterIdLst>
  <p:handoutMasterIdLst>
    <p:handoutMasterId r:id="rId33"/>
  </p:handoutMasterIdLst>
  <p:sldIdLst>
    <p:sldId id="307" r:id="rId3"/>
    <p:sldId id="305" r:id="rId4"/>
    <p:sldId id="306" r:id="rId5"/>
    <p:sldId id="287" r:id="rId6"/>
    <p:sldId id="288" r:id="rId7"/>
    <p:sldId id="272" r:id="rId8"/>
    <p:sldId id="316" r:id="rId9"/>
    <p:sldId id="323" r:id="rId10"/>
    <p:sldId id="324" r:id="rId11"/>
    <p:sldId id="273" r:id="rId12"/>
    <p:sldId id="296" r:id="rId13"/>
    <p:sldId id="325" r:id="rId14"/>
    <p:sldId id="320" r:id="rId15"/>
    <p:sldId id="321" r:id="rId16"/>
    <p:sldId id="317" r:id="rId17"/>
    <p:sldId id="319" r:id="rId18"/>
    <p:sldId id="327" r:id="rId19"/>
    <p:sldId id="292" r:id="rId20"/>
    <p:sldId id="274" r:id="rId21"/>
    <p:sldId id="294" r:id="rId22"/>
    <p:sldId id="290" r:id="rId23"/>
    <p:sldId id="289" r:id="rId24"/>
    <p:sldId id="291" r:id="rId25"/>
    <p:sldId id="333" r:id="rId26"/>
    <p:sldId id="334" r:id="rId27"/>
    <p:sldId id="330" r:id="rId28"/>
    <p:sldId id="335" r:id="rId29"/>
    <p:sldId id="329" r:id="rId30"/>
    <p:sldId id="303" r:id="rId3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77" autoAdjust="0"/>
    <p:restoredTop sz="94660" autoAdjust="0"/>
  </p:normalViewPr>
  <p:slideViewPr>
    <p:cSldViewPr>
      <p:cViewPr varScale="1">
        <p:scale>
          <a:sx n="80" d="100"/>
          <a:sy n="80" d="100"/>
        </p:scale>
        <p:origin x="-90" y="-15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138" y="12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en-US"/>
              <a:pPr/>
              <a:t>5/13/2013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en-US"/>
              <a:pPr/>
              <a:t>5/13/2013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7206" y="3124200"/>
            <a:ext cx="8227457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7206" y="5003322"/>
            <a:ext cx="8227457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735" y="1110663"/>
            <a:ext cx="2286000" cy="507868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2866" y="4117728"/>
            <a:ext cx="3657600" cy="5119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4864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5721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366" y="5788152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39339" y="4495800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932" y="4928702"/>
            <a:ext cx="812588" cy="517524"/>
          </a:xfrm>
        </p:spPr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234618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9954207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6" y="2895600"/>
            <a:ext cx="8227457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206" y="5010150"/>
            <a:ext cx="8227457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28916" y="1106998"/>
            <a:ext cx="2286000" cy="507868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116" y="4114867"/>
            <a:ext cx="3657600" cy="5119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5812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366" y="5791200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4734" y="4479888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2743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023" y="4928702"/>
            <a:ext cx="812588" cy="517524"/>
          </a:xfrm>
        </p:spPr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218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055781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7782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441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89692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5094" y="3124280"/>
            <a:ext cx="6309360" cy="609441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0675" y="274320"/>
            <a:ext cx="203553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294" y="274320"/>
            <a:ext cx="7516442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6145" y="3124280"/>
            <a:ext cx="6309360" cy="609441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7457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18715" y="264795"/>
            <a:ext cx="2031471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9F4917-CE56-4645-8050-1555FA0B180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524DA2-3CE4-45BB-9F6F-628A0CFBDB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1" y="274638"/>
            <a:ext cx="9954207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9954207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1656" y="1017910"/>
            <a:ext cx="2011680" cy="511931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0665" y="3676343"/>
            <a:ext cx="3200400" cy="48755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57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5866" y="5734050"/>
            <a:ext cx="812588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496" y="2214554"/>
            <a:ext cx="5805527" cy="1079824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Βασικεσ αρχεσ επικοινωνιακησ αγωγήσ</a:t>
            </a:r>
            <a:endParaRPr lang="el-G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0230" y="4071942"/>
            <a:ext cx="4867314" cy="2190752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Ειρήνη Κορδερά</a:t>
            </a:r>
          </a:p>
          <a:p>
            <a:r>
              <a:rPr lang="el-GR" sz="2000" i="1" dirty="0" smtClean="0"/>
              <a:t>Ψυχολόγος</a:t>
            </a:r>
            <a:endParaRPr lang="en-US" sz="2000" i="1" dirty="0" smtClean="0"/>
          </a:p>
          <a:p>
            <a:endParaRPr lang="el-GR" i="1" dirty="0" smtClean="0"/>
          </a:p>
          <a:p>
            <a:r>
              <a:rPr lang="en-US" i="1" dirty="0" smtClean="0"/>
              <a:t>MSc </a:t>
            </a:r>
            <a:r>
              <a:rPr lang="el-GR" i="1" dirty="0" smtClean="0"/>
              <a:t>Ψυχολογία Υγείας </a:t>
            </a:r>
          </a:p>
          <a:p>
            <a:r>
              <a:rPr lang="en-US" i="1" dirty="0" smtClean="0"/>
              <a:t>MSc </a:t>
            </a:r>
            <a:r>
              <a:rPr lang="el-GR" i="1" dirty="0" smtClean="0"/>
              <a:t>Ψυχολογία Παιδιού &amp; Εφήβου</a:t>
            </a:r>
            <a:endParaRPr lang="el-GR" dirty="0" smtClean="0"/>
          </a:p>
          <a:p>
            <a:r>
              <a:rPr lang="el-GR" i="1" dirty="0" smtClean="0"/>
              <a:t>Συστημική Ψυχοθεραπεία</a:t>
            </a:r>
          </a:p>
        </p:txBody>
      </p:sp>
      <p:pic>
        <p:nvPicPr>
          <p:cNvPr id="10242" name="Picture 2" descr="C:\Users\IRINI\Desktop\ΔΙΑΧΕΙΡΙΣΗ ΚΡΙΣΕΩΝ\φωτο\j00787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1668" y="571480"/>
            <a:ext cx="4751057" cy="27195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Μορφεσ επικοινωνιασ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2380" y="2000240"/>
            <a:ext cx="96012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>
                <a:latin typeface="Cambria" pitchFamily="18" charset="0"/>
              </a:rPr>
              <a:t>λεκτική</a:t>
            </a:r>
          </a:p>
          <a:p>
            <a:r>
              <a:rPr lang="el-GR" dirty="0" smtClean="0">
                <a:latin typeface="Cambria" pitchFamily="18" charset="0"/>
              </a:rPr>
              <a:t>Συζήτηση, συνομιλία (προφορική ή φατική)</a:t>
            </a:r>
            <a:endParaRPr lang="en-US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Γραπτή</a:t>
            </a:r>
          </a:p>
          <a:p>
            <a:r>
              <a:rPr lang="el-GR" dirty="0" smtClean="0">
                <a:latin typeface="Cambria" pitchFamily="18" charset="0"/>
              </a:rPr>
              <a:t>Τηλεφωνική, μέσω </a:t>
            </a:r>
            <a:r>
              <a:rPr lang="en-US" dirty="0" smtClean="0">
                <a:latin typeface="Cambria" pitchFamily="18" charset="0"/>
              </a:rPr>
              <a:t>internet</a:t>
            </a: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Παρουσίαση/διάλεξη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l-GR" b="1" i="1" dirty="0" smtClean="0">
                <a:latin typeface="Cambria" pitchFamily="18" charset="0"/>
              </a:rPr>
              <a:t>μη λεκτική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</a:rPr>
              <a:t>(το βλέμμα, οι εκφράσεις του προσώπου, η στάση του σώματος, οι χειρονομίες, το άγγιγμα, η διαπροσωπική απόσταση)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3080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Μη λεκτικη επικοινωνια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2414" y="1857364"/>
            <a:ext cx="9601200" cy="4162436"/>
          </a:xfrm>
        </p:spPr>
        <p:txBody>
          <a:bodyPr>
            <a:normAutofit fontScale="92500"/>
          </a:bodyPr>
          <a:lstStyle/>
          <a:p>
            <a:endParaRPr lang="el-GR" dirty="0" smtClean="0"/>
          </a:p>
          <a:p>
            <a:r>
              <a:rPr lang="el-GR" dirty="0" smtClean="0">
                <a:latin typeface="Cambria" pitchFamily="18" charset="0"/>
              </a:rPr>
              <a:t>Συνειδητοποιούμε και ελέγχουμε λιγότερο τη μη λεκτική επικοινωνία απ’ ότι την προφορική γλώσσα.</a:t>
            </a:r>
          </a:p>
          <a:p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Οι άνθρωποι μπορούν να πάρουν περίπου 20.000 διαφορετικές εκφράσεις προσώπου</a:t>
            </a:r>
            <a:r>
              <a:rPr lang="en-US" dirty="0" smtClean="0">
                <a:latin typeface="Cambria" pitchFamily="18" charset="0"/>
              </a:rPr>
              <a:t>!</a:t>
            </a: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700.000 διαφορετικές χειρονομίες, εκφράσεις προσώπου και κινήσεις</a:t>
            </a:r>
            <a:r>
              <a:rPr lang="en-US" dirty="0" smtClean="0">
                <a:latin typeface="Cambria" pitchFamily="18" charset="0"/>
              </a:rPr>
              <a:t>!</a:t>
            </a:r>
            <a:endParaRPr lang="el-GR" dirty="0" smtClean="0">
              <a:latin typeface="Cambria" pitchFamily="18" charset="0"/>
            </a:endParaRPr>
          </a:p>
          <a:p>
            <a:pPr>
              <a:buNone/>
            </a:pPr>
            <a:r>
              <a:rPr lang="el-GR" i="1" dirty="0" smtClean="0">
                <a:latin typeface="Cambria" pitchFamily="18" charset="0"/>
              </a:rPr>
              <a:t>                                                                                               (</a:t>
            </a:r>
            <a:r>
              <a:rPr lang="en-US" i="1" dirty="0" err="1" smtClean="0">
                <a:latin typeface="Cambria" pitchFamily="18" charset="0"/>
              </a:rPr>
              <a:t>Birdwhistell</a:t>
            </a:r>
            <a:r>
              <a:rPr lang="en-US" i="1" dirty="0" smtClean="0">
                <a:latin typeface="Cambria" pitchFamily="18" charset="0"/>
              </a:rPr>
              <a:t>, 1970. Pei, 1965</a:t>
            </a:r>
            <a:r>
              <a:rPr lang="el-GR" i="1" dirty="0" smtClean="0">
                <a:latin typeface="Cambria" pitchFamily="18" charset="0"/>
              </a:rPr>
              <a:t>)</a:t>
            </a:r>
          </a:p>
          <a:p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μεγάλες διαπολιτισμικές διαφορές </a:t>
            </a:r>
          </a:p>
          <a:p>
            <a:endParaRPr lang="el-GR" dirty="0" smtClean="0">
              <a:latin typeface="Cambria" pitchFamily="18" charset="0"/>
            </a:endParaRPr>
          </a:p>
          <a:p>
            <a:pPr algn="r">
              <a:buNone/>
            </a:pPr>
            <a:endParaRPr lang="el-GR" sz="1800" i="1" dirty="0" smtClean="0">
              <a:latin typeface="Cambria" pitchFamily="18" charset="0"/>
            </a:endParaRPr>
          </a:p>
          <a:p>
            <a:pPr algn="r">
              <a:buNone/>
            </a:pPr>
            <a:endParaRPr lang="el-GR" sz="1800" i="1" dirty="0" smtClean="0">
              <a:latin typeface="Cambria" pitchFamily="18" charset="0"/>
            </a:endParaRPr>
          </a:p>
          <a:p>
            <a:pPr algn="r">
              <a:buNone/>
            </a:pPr>
            <a:endParaRPr lang="el-GR" sz="1800" i="1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686" y="642918"/>
            <a:ext cx="10001320" cy="1000132"/>
          </a:xfrm>
        </p:spPr>
        <p:txBody>
          <a:bodyPr>
            <a:noAutofit/>
          </a:bodyPr>
          <a:lstStyle/>
          <a:p>
            <a:r>
              <a:rPr lang="el-GR" dirty="0" smtClean="0">
                <a:latin typeface="Cambria" pitchFamily="18" charset="0"/>
              </a:rPr>
              <a:t>Στισ μη λεκτικεσ οδουσ επικοινωνιασ περιλαμβανονται: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εξωτερική μας εμφάνιση (ρούχα, χτένισμα)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Ο τρόπος βαδίσματος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ποιότητα της φωνής (τόνος, χροιά)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όσφρηση (φυσική οσμή, άρωμα)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έκφραση του προσώπου και η θέση των ματιών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θέση των χεριών και οι χειρονομίες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συνολική στάση του σώματος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8330" y="1857364"/>
            <a:ext cx="4786346" cy="359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I\Desktop\ΔΙΑΧΕΙΡΙΣΗ ΚΡΙΣΕΩΝ\φωτο\surprisefac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2644" y="1357298"/>
            <a:ext cx="3857652" cy="43848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RINI\Desktop\ΔΙΑΧΕΙΡΙΣΗ ΚΡΙΣΕΩΝ\φωτο\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8330" y="1785926"/>
            <a:ext cx="4792612" cy="37592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RINI\Desktop\ΔΙΑΧΕΙΡΙΣΗ ΚΡΙΣΕΩΝ\φωτο\angry-gir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37024" y="1000108"/>
            <a:ext cx="3357586" cy="50476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008" y="1785926"/>
            <a:ext cx="7683946" cy="242889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 η συνεντευξη»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380" y="428604"/>
            <a:ext cx="9601200" cy="1143000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Οι βασικεσ δεξιοτητεσ τησ επικοινωνιασ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2380" y="2143116"/>
            <a:ext cx="9601200" cy="41910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l-GR" dirty="0" smtClean="0">
                <a:latin typeface="Cambria" pitchFamily="18" charset="0"/>
              </a:rPr>
              <a:t>Σεβασμός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l-GR" dirty="0" smtClean="0">
                <a:latin typeface="Cambria" pitchFamily="18" charset="0"/>
              </a:rPr>
              <a:t>Αποδοχή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l-GR" dirty="0" smtClean="0">
                <a:latin typeface="Cambria" pitchFamily="18" charset="0"/>
              </a:rPr>
              <a:t>Αυθεντικότητα/γνησιότητα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l-GR" dirty="0" smtClean="0">
                <a:latin typeface="Cambria" pitchFamily="18" charset="0"/>
              </a:rPr>
              <a:t>Κατανόηση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l-GR" dirty="0" smtClean="0">
                <a:latin typeface="Cambria" pitchFamily="18" charset="0"/>
              </a:rPr>
              <a:t>Ενσυναίσθηση (</a:t>
            </a:r>
            <a:r>
              <a:rPr lang="en-US" dirty="0" smtClean="0">
                <a:latin typeface="Cambria" pitchFamily="18" charset="0"/>
              </a:rPr>
              <a:t>empathy</a:t>
            </a:r>
            <a:r>
              <a:rPr lang="el-GR" dirty="0" smtClean="0">
                <a:latin typeface="Cambria" pitchFamily="18" charset="0"/>
              </a:rPr>
              <a:t>)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smtClean="0">
                <a:latin typeface="Cambria" pitchFamily="18" charset="0"/>
              </a:rPr>
              <a:t>(</a:t>
            </a:r>
            <a:r>
              <a:rPr lang="el-GR" dirty="0" smtClean="0">
                <a:latin typeface="Cambria" pitchFamily="18" charset="0"/>
              </a:rPr>
              <a:t>συν-αισθάνομαι</a:t>
            </a:r>
            <a:r>
              <a:rPr lang="en-US" dirty="0" smtClean="0">
                <a:latin typeface="Cambria" pitchFamily="18" charset="0"/>
              </a:rPr>
              <a:t>)</a:t>
            </a:r>
            <a:endParaRPr lang="el-GR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438" y="571480"/>
            <a:ext cx="9954207" cy="1143000"/>
          </a:xfrm>
        </p:spPr>
        <p:txBody>
          <a:bodyPr/>
          <a:lstStyle/>
          <a:p>
            <a:pPr algn="ctr"/>
            <a:r>
              <a:rPr lang="el-GR" dirty="0" smtClean="0">
                <a:latin typeface="Cambria" pitchFamily="18" charset="0"/>
              </a:rPr>
              <a:t>Η επικοινωνια στο εργασιακο περιβαλλον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2414" y="2143116"/>
            <a:ext cx="9601200" cy="3876684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ambria" pitchFamily="18" charset="0"/>
              </a:rPr>
              <a:t>          </a:t>
            </a:r>
            <a:r>
              <a:rPr lang="el-GR" dirty="0" smtClean="0">
                <a:latin typeface="Cambria" pitchFamily="18" charset="0"/>
              </a:rPr>
              <a:t>με τους συναδέλφους                                      με τους πολίτες</a:t>
            </a:r>
          </a:p>
          <a:p>
            <a:pPr marL="514350" indent="-514350">
              <a:buNone/>
            </a:pPr>
            <a:r>
              <a:rPr lang="el-GR" sz="2000" dirty="0" smtClean="0">
                <a:latin typeface="Cambria" pitchFamily="18" charset="0"/>
              </a:rPr>
              <a:t>      (προϊσταμένους/υφισταμένους)</a:t>
            </a:r>
          </a:p>
          <a:p>
            <a:pPr marL="514350" indent="-514350">
              <a:buFont typeface="+mj-lt"/>
              <a:buAutoNum type="romanLcPeriod"/>
            </a:pPr>
            <a:endParaRPr lang="el-GR" dirty="0" smtClean="0">
              <a:latin typeface="Cambria" pitchFamily="18" charset="0"/>
            </a:endParaRPr>
          </a:p>
          <a:p>
            <a:pPr marL="514350" indent="-514350">
              <a:buFont typeface="+mj-lt"/>
              <a:buAutoNum type="romanLcPeriod"/>
            </a:pPr>
            <a:endParaRPr lang="el-GR" dirty="0" smtClean="0">
              <a:latin typeface="Cambria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6880230" y="2285992"/>
            <a:ext cx="1071570" cy="10715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201305" y="2321711"/>
            <a:ext cx="1071570" cy="10001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0810" y="357166"/>
            <a:ext cx="7786742" cy="1357322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l-GR" sz="2200" i="1" dirty="0" smtClean="0">
                <a:latin typeface="Cambria" pitchFamily="18" charset="0"/>
              </a:rPr>
              <a:t>Μεροσ 1</a:t>
            </a:r>
            <a:r>
              <a:rPr lang="el-GR" sz="2200" i="1" baseline="30000" dirty="0" smtClean="0">
                <a:latin typeface="Cambria" pitchFamily="18" charset="0"/>
              </a:rPr>
              <a:t>ο</a:t>
            </a:r>
            <a:r>
              <a:rPr lang="el-GR" sz="2200" i="1" dirty="0" smtClean="0">
                <a:latin typeface="Cambria" pitchFamily="18" charset="0"/>
              </a:rPr>
              <a:t> </a:t>
            </a:r>
            <a:r>
              <a:rPr lang="el-GR" sz="2000" i="1" dirty="0" smtClean="0">
                <a:latin typeface="Cambria" pitchFamily="18" charset="0"/>
                <a:sym typeface="Wingdings" pitchFamily="2" charset="2"/>
              </a:rPr>
              <a:t></a:t>
            </a:r>
            <a:r>
              <a:rPr lang="el-GR" sz="2200" i="1" dirty="0" smtClean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3600" i="1" dirty="0" smtClean="0">
                <a:latin typeface="Cambria" pitchFamily="18" charset="0"/>
              </a:rPr>
              <a:t>«Τεχνικεσ αντιμετωπισησ αγχουσ                                      </a:t>
            </a:r>
            <a:r>
              <a:rPr lang="en-US" sz="3600" i="1" dirty="0" smtClean="0">
                <a:latin typeface="Calisto MT" pitchFamily="18" charset="0"/>
              </a:rPr>
              <a:t>                       </a:t>
            </a:r>
            <a:r>
              <a:rPr lang="el-GR" sz="3600" i="1" dirty="0" smtClean="0">
                <a:latin typeface="Cambria" pitchFamily="18" charset="0"/>
              </a:rPr>
              <a:t>στον εργασιακ</a:t>
            </a:r>
            <a:r>
              <a:rPr lang="en-US" sz="3600" i="1" dirty="0" smtClean="0">
                <a:latin typeface="Cambria" pitchFamily="18" charset="0"/>
              </a:rPr>
              <a:t>o</a:t>
            </a:r>
            <a:r>
              <a:rPr lang="el-GR" sz="3600" i="1" dirty="0" smtClean="0">
                <a:latin typeface="Cambria" pitchFamily="18" charset="0"/>
              </a:rPr>
              <a:t> και κοινωνικ</a:t>
            </a:r>
            <a:r>
              <a:rPr lang="en-US" sz="3600" i="1" dirty="0" smtClean="0">
                <a:latin typeface="Cambria" pitchFamily="18" charset="0"/>
              </a:rPr>
              <a:t>o</a:t>
            </a:r>
            <a:r>
              <a:rPr lang="el-GR" sz="3600" i="1" dirty="0" smtClean="0">
                <a:latin typeface="Cambria" pitchFamily="18" charset="0"/>
              </a:rPr>
              <a:t> χωρο»</a:t>
            </a:r>
            <a:endParaRPr lang="el-GR" sz="3600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522512" y="1992564"/>
            <a:ext cx="6575450" cy="438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0428" y="2285992"/>
            <a:ext cx="4071966" cy="2071702"/>
          </a:xfrm>
        </p:spPr>
        <p:txBody>
          <a:bodyPr>
            <a:noAutofit/>
          </a:bodyPr>
          <a:lstStyle/>
          <a:p>
            <a:r>
              <a:rPr lang="el-GR" sz="4400" dirty="0" smtClean="0">
                <a:latin typeface="Cambria" pitchFamily="18" charset="0"/>
              </a:rPr>
              <a:t>Οι βασικεσ </a:t>
            </a:r>
            <a:r>
              <a:rPr lang="en-US" sz="4400" dirty="0" smtClean="0">
                <a:latin typeface="Cambria" pitchFamily="18" charset="0"/>
              </a:rPr>
              <a:t> </a:t>
            </a:r>
            <a:r>
              <a:rPr lang="el-GR" sz="4400" dirty="0" smtClean="0">
                <a:latin typeface="Cambria" pitchFamily="18" charset="0"/>
              </a:rPr>
              <a:t>αρχεσ τησ επικοινωνιασ</a:t>
            </a:r>
            <a:endParaRPr lang="el-GR" sz="4400" dirty="0">
              <a:latin typeface="Cambria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36496" y="2285992"/>
            <a:ext cx="8072494" cy="2857520"/>
          </a:xfrm>
        </p:spPr>
        <p:txBody>
          <a:bodyPr>
            <a:normAutofit/>
          </a:bodyPr>
          <a:lstStyle/>
          <a:p>
            <a:pPr marL="514350" indent="-514350"/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Η επικοινωνία επηρεάζεται από τα χαρακτηριστικά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:</a:t>
            </a:r>
            <a:endParaRPr lang="el-GR" sz="2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του ομιλητή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του ακροατή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l-GR" sz="28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του μηνύματος</a:t>
            </a:r>
          </a:p>
          <a:p>
            <a:endParaRPr lang="el-GR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7024" y="3298007"/>
            <a:ext cx="3571900" cy="355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380" y="428604"/>
            <a:ext cx="9601200" cy="1143000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Ο ακροατησ…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36628" y="1984248"/>
            <a:ext cx="9954207" cy="4873752"/>
          </a:xfrm>
        </p:spPr>
        <p:txBody>
          <a:bodyPr>
            <a:normAutofit/>
          </a:bodyPr>
          <a:lstStyle/>
          <a:p>
            <a:pPr marL="514350" indent="-514350"/>
            <a:r>
              <a:rPr lang="el-GR" sz="2000" dirty="0" smtClean="0">
                <a:latin typeface="Cambria" pitchFamily="18" charset="0"/>
              </a:rPr>
              <a:t>Να δείχνει ενδιαφέρον, ενεργητική ακρόαση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αποφεύγει καθετί που αποσπά την προσοχή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δείχνει συμπάθεια και κατανόηση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δείχνει υπομονή και να ενθαρρύνει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διατηρεί τον </a:t>
            </a:r>
            <a:r>
              <a:rPr lang="el-GR" sz="2000" dirty="0" smtClean="0">
                <a:latin typeface="Cambria" pitchFamily="18" charset="0"/>
              </a:rPr>
              <a:t>αυτοέλεγχο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l-GR" sz="2000" dirty="0" smtClean="0">
                <a:latin typeface="Cambria" pitchFamily="18" charset="0"/>
              </a:rPr>
              <a:t>(αποφεύγει </a:t>
            </a:r>
            <a:r>
              <a:rPr lang="el-GR" sz="2000" dirty="0" smtClean="0">
                <a:latin typeface="Cambria" pitchFamily="18" charset="0"/>
              </a:rPr>
              <a:t>να διακόπτει, να αντιτίθεται ή να αντιδικεί ή να καταβάλλεται από θυμό ή οργή)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επαναλαμβάνει παραφράζοντας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Να προσέχει τη γλώσσα του σώματος</a:t>
            </a:r>
          </a:p>
          <a:p>
            <a:pPr marL="514350" indent="-514350"/>
            <a:endParaRPr lang="el-GR" dirty="0" smtClean="0">
              <a:latin typeface="Cambria" pitchFamily="18" charset="0"/>
            </a:endParaRPr>
          </a:p>
          <a:p>
            <a:pPr marL="514350" indent="-514350"/>
            <a:endParaRPr lang="el-GR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048" y="4221251"/>
            <a:ext cx="3216284" cy="263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IRINI\Desktop\ΔΙΑΧΕΙΡΙΣΗ ΚΡΙΣΕΩΝ\φωτο\ακροατής-ομιλητής\Conversation-Club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6180" y="785794"/>
            <a:ext cx="2865441" cy="262801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380" y="428604"/>
            <a:ext cx="9601200" cy="1143000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Ο ομιλητησ…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36628" y="1928802"/>
            <a:ext cx="9601200" cy="419100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l-GR" sz="2200" dirty="0" smtClean="0">
                <a:latin typeface="Cambria" pitchFamily="18" charset="0"/>
              </a:rPr>
              <a:t>Κατάλληλη εμφάνιση και παρουσία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Προετοιμασία για το υπό συζήτηση θέμα / πρόβλεψη πιθανών ερωτήσεων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Επιχειρηματολογία πειστική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Να αφήνει στον άλλο περιθώρια να εκθέτει τις απόψεις του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Να μην συνάγει συμπεράσματα με απόλυτο τρόπο ή να προβαίνει σε γενικεύσεις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Να μπορεί να εκτιμήσει τις αντιδράσεις του αποδέκτη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Άμεση χρονική ανταπόκριση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Ευχαριστεί στο τέλος τον συνομιλητή</a:t>
            </a:r>
          </a:p>
          <a:p>
            <a:pPr marL="514350" indent="-514350"/>
            <a:r>
              <a:rPr lang="el-GR" sz="2200" dirty="0" smtClean="0">
                <a:latin typeface="Cambria" pitchFamily="18" charset="0"/>
              </a:rPr>
              <a:t>Ο τόνος, η έκφραση, το λεξιλόγιο &amp; το ύφος ανάλογα με το θέμα, τις περιστάσεις και το μορφωτικό επίπεδο του δέκτη</a:t>
            </a:r>
            <a:r>
              <a:rPr lang="en-US" sz="2200" dirty="0" smtClean="0">
                <a:latin typeface="Cambria" pitchFamily="18" charset="0"/>
              </a:rPr>
              <a:t> </a:t>
            </a:r>
            <a:r>
              <a:rPr lang="el-GR" sz="2200" dirty="0" smtClean="0">
                <a:latin typeface="Cambria" pitchFamily="18" charset="0"/>
              </a:rPr>
              <a:t>                                                                                                              </a:t>
            </a:r>
            <a:r>
              <a:rPr lang="en-US" sz="2200" dirty="0" smtClean="0">
                <a:latin typeface="Cambria" pitchFamily="18" charset="0"/>
              </a:rPr>
              <a:t>(</a:t>
            </a:r>
            <a:r>
              <a:rPr lang="el-GR" sz="2200" i="1" dirty="0" smtClean="0">
                <a:latin typeface="Cambria" pitchFamily="18" charset="0"/>
              </a:rPr>
              <a:t>Θεωρία Προσαρμογής της Επικοινωνίας</a:t>
            </a:r>
            <a:r>
              <a:rPr lang="el-GR" sz="2200" dirty="0" smtClean="0">
                <a:latin typeface="Cambria" pitchFamily="18" charset="0"/>
              </a:rPr>
              <a:t>, </a:t>
            </a:r>
            <a:r>
              <a:rPr lang="en-US" sz="2200" dirty="0" smtClean="0">
                <a:latin typeface="Cambria" pitchFamily="18" charset="0"/>
              </a:rPr>
              <a:t>Giles &amp; Noels, 2002)</a:t>
            </a:r>
            <a:endParaRPr lang="el-GR" sz="2200" dirty="0" smtClean="0">
              <a:latin typeface="Cambria" pitchFamily="18" charset="0"/>
            </a:endParaRPr>
          </a:p>
          <a:p>
            <a:pPr marL="514350" indent="-514350"/>
            <a:endParaRPr lang="el-GR" sz="2200" dirty="0" smtClean="0">
              <a:latin typeface="Cambria" pitchFamily="18" charset="0"/>
            </a:endParaRPr>
          </a:p>
          <a:p>
            <a:pPr marL="514350" indent="-514350"/>
            <a:endParaRPr lang="el-GR" sz="2200" dirty="0" smtClean="0">
              <a:latin typeface="Cambria" pitchFamily="18" charset="0"/>
            </a:endParaRPr>
          </a:p>
          <a:p>
            <a:pPr marL="514350" indent="-514350"/>
            <a:endParaRPr lang="el-GR" dirty="0" smtClean="0">
              <a:latin typeface="Cambria" pitchFamily="18" charset="0"/>
            </a:endParaRPr>
          </a:p>
          <a:p>
            <a:pPr marL="514350" indent="-514350"/>
            <a:endParaRPr lang="el-GR" dirty="0" smtClean="0">
              <a:latin typeface="Cambria" pitchFamily="18" charset="0"/>
            </a:endParaRPr>
          </a:p>
          <a:p>
            <a:pPr marL="514350" indent="-514350"/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380" y="428604"/>
            <a:ext cx="9601200" cy="1143000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Το μηνυμα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65190" y="1785926"/>
            <a:ext cx="9954207" cy="4873752"/>
          </a:xfrm>
        </p:spPr>
        <p:txBody>
          <a:bodyPr>
            <a:normAutofit/>
          </a:bodyPr>
          <a:lstStyle/>
          <a:p>
            <a:pPr marL="514350" indent="-514350"/>
            <a:r>
              <a:rPr lang="el-GR" sz="2000" dirty="0" smtClean="0">
                <a:latin typeface="Cambria" pitchFamily="18" charset="0"/>
              </a:rPr>
              <a:t>Διοχέτευση με το κατάλληλο μέσο.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Όλα τα απαραίτητα στοιχεία, ώστε να είναι πλήρες.</a:t>
            </a:r>
          </a:p>
          <a:p>
            <a:pPr marL="514350" indent="-514350"/>
            <a:r>
              <a:rPr lang="el-GR" sz="2000" dirty="0" smtClean="0">
                <a:latin typeface="Cambria" pitchFamily="18" charset="0"/>
              </a:rPr>
              <a:t>Η απλότητα, ώστε να είναι κατανοητό.</a:t>
            </a:r>
            <a:endParaRPr lang="el-GR" sz="2000" dirty="0">
              <a:latin typeface="Cambria" pitchFamily="18" charset="0"/>
            </a:endParaRPr>
          </a:p>
        </p:txBody>
      </p:sp>
      <p:pic>
        <p:nvPicPr>
          <p:cNvPr id="4101" name="Picture 5" descr="C:\Users\IRINI\Desktop\ΔΙΑΧΕΙΡΙΣΗ ΚΡΙΣΕΩΝ\φωτο\ακροατής-ομιλητής\message-243423_625__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7222" y="3357562"/>
            <a:ext cx="5857875" cy="3238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22" y="1928802"/>
            <a:ext cx="7683946" cy="242889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«η βλεμματικη και                              εξ’ αποστασεωσ επαφη»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22" y="1928802"/>
            <a:ext cx="7683946" cy="242889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«ο καθρεφτησ»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22" y="2143116"/>
            <a:ext cx="7683946" cy="242889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«προσωπικο &amp; επαγγελματικο εμβλημα»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Προσωπικο &amp; επαγγελματικο εμβλημα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1785926"/>
            <a:ext cx="9954207" cy="468802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σας αρέσει στον εαυτό σας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Έναν προσωπικό σας στόχο για το μέλλον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θα θέλατε ν’ αλλάξετε στον εαυτό σας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σας ευχαριστεί να κάνετε στον ελεύθερό σας χρόνο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σας αρέσει στη δουλειά σας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πιστεύετε ότι κάνετε καλά στη δουλειά σας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Κάτι που θέλετε ν’ αλλάξετε στη δουλειά σας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Έναν επαγγελματικό σας στόχο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008" y="1785926"/>
            <a:ext cx="7683946" cy="242889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«τα τρια κουτια»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082" y="2786058"/>
            <a:ext cx="8227457" cy="73437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mbria" pitchFamily="18" charset="0"/>
              </a:rPr>
              <a:t>Σασ ευχαριστω για την προσοχη σασ…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smtClean="0">
                <a:latin typeface="Cambria" pitchFamily="18" charset="0"/>
              </a:rPr>
              <a:t>                                      αυριο η συνεχεια!</a:t>
            </a: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6694" y="642918"/>
            <a:ext cx="4522776" cy="330518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effectLst/>
                <a:latin typeface="Cambria" pitchFamily="18" charset="0"/>
              </a:rPr>
              <a:t/>
            </a:r>
            <a:br>
              <a:rPr lang="el-GR" dirty="0" smtClean="0">
                <a:effectLst/>
                <a:latin typeface="Cambria" pitchFamily="18" charset="0"/>
              </a:rPr>
            </a:br>
            <a:r>
              <a:rPr lang="el-GR" dirty="0" smtClean="0">
                <a:effectLst/>
                <a:latin typeface="Cambria" pitchFamily="18" charset="0"/>
              </a:rPr>
              <a:t> </a:t>
            </a:r>
            <a:r>
              <a:rPr lang="el-GR" sz="4000" i="1" dirty="0" smtClean="0">
                <a:latin typeface="Cambria" pitchFamily="18" charset="0"/>
              </a:rPr>
              <a:t>«Διαχειριση</a:t>
            </a:r>
            <a:r>
              <a:rPr lang="en-US" sz="4000" i="1" dirty="0" smtClean="0">
                <a:latin typeface="Cambria" pitchFamily="18" charset="0"/>
              </a:rPr>
              <a:t> </a:t>
            </a:r>
            <a:r>
              <a:rPr lang="el-GR" sz="4000" i="1" dirty="0" smtClean="0">
                <a:latin typeface="Cambria" pitchFamily="18" charset="0"/>
              </a:rPr>
              <a:t>κρισεων</a:t>
            </a:r>
            <a:r>
              <a:rPr lang="en-US" sz="4000" i="1" dirty="0" smtClean="0">
                <a:latin typeface="Cambria" pitchFamily="18" charset="0"/>
              </a:rPr>
              <a:t> </a:t>
            </a:r>
            <a:r>
              <a:rPr lang="el-GR" sz="4000" i="1" dirty="0" smtClean="0">
                <a:latin typeface="Cambria" pitchFamily="18" charset="0"/>
              </a:rPr>
              <a:t>στο εσωτερικο περιβαλλον</a:t>
            </a:r>
            <a:r>
              <a:rPr lang="en-US" sz="4000" i="1" dirty="0" smtClean="0">
                <a:latin typeface="Cambria" pitchFamily="18" charset="0"/>
              </a:rPr>
              <a:t> </a:t>
            </a:r>
            <a:r>
              <a:rPr lang="el-GR" sz="4000" i="1" dirty="0" smtClean="0">
                <a:latin typeface="Cambria" pitchFamily="18" charset="0"/>
              </a:rPr>
              <a:t>των δημοσιων οργανισμων και στην επικοινωνια με τον πολιτη» </a:t>
            </a:r>
            <a:endParaRPr lang="el-GR" sz="4000" i="1" dirty="0"/>
          </a:p>
        </p:txBody>
      </p:sp>
      <p:pic>
        <p:nvPicPr>
          <p:cNvPr id="39938" name="Picture 2" descr="C:\Users\IRINI\Desktop\ΔΙΑΧΕΙΡΙΣΗ ΚΡΙΣΕΩΝ\φωτο\διαχείριση κρίσεων\crisis management rop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3857628"/>
            <a:ext cx="8237552" cy="300037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309122" y="185736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50000"/>
                  </a:schemeClr>
                </a:solidFill>
              </a:rPr>
              <a:t>ΜΕΡΟΣ </a:t>
            </a:r>
            <a:r>
              <a:rPr lang="el-GR" i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o</a:t>
            </a:r>
            <a:endParaRPr lang="el-GR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 flipV="1">
            <a:off x="8880494" y="192880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ΠΕΡΙΕΧΟΜΕΝΑ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2380" y="2000240"/>
            <a:ext cx="9601200" cy="4191000"/>
          </a:xfrm>
        </p:spPr>
        <p:txBody>
          <a:bodyPr>
            <a:normAutofit/>
          </a:bodyPr>
          <a:lstStyle/>
          <a:p>
            <a:pPr lvl="0"/>
            <a:r>
              <a:rPr lang="el-GR" sz="2000" u="sng" dirty="0" smtClean="0">
                <a:latin typeface="Cambria" pitchFamily="18" charset="0"/>
              </a:rPr>
              <a:t>Βασικές αρχές επικοινωνιακής αγωγής</a:t>
            </a:r>
          </a:p>
          <a:p>
            <a:pPr lvl="0"/>
            <a:r>
              <a:rPr lang="el-GR" sz="2000" u="sng" dirty="0" smtClean="0">
                <a:latin typeface="Cambria" pitchFamily="18" charset="0"/>
              </a:rPr>
              <a:t>Αποτελεσματικές τεχνικές επικοινωνίας </a:t>
            </a:r>
          </a:p>
          <a:p>
            <a:pPr lvl="0"/>
            <a:r>
              <a:rPr lang="el-GR" sz="2000" dirty="0" smtClean="0">
                <a:latin typeface="Cambria" pitchFamily="18" charset="0"/>
              </a:rPr>
              <a:t>Θέματα ανθρωπίνων σχέσεων και συμπεριφοράς των ατόμων μέσα σε έναν οργανισμό</a:t>
            </a:r>
          </a:p>
          <a:p>
            <a:pPr lvl="0"/>
            <a:r>
              <a:rPr lang="el-GR" sz="2000" dirty="0" smtClean="0">
                <a:latin typeface="Cambria" pitchFamily="18" charset="0"/>
              </a:rPr>
              <a:t>Αντιμετώπιση δύσκολων - απαιτητικών πολιτών 	</a:t>
            </a:r>
          </a:p>
          <a:p>
            <a:pPr lvl="0"/>
            <a:r>
              <a:rPr lang="el-GR" sz="2000" dirty="0" smtClean="0">
                <a:latin typeface="Cambria" pitchFamily="18" charset="0"/>
              </a:rPr>
              <a:t>Πλαίσιο συγκρουσιακών καταστάσεων στον οργανισμό 	</a:t>
            </a:r>
          </a:p>
          <a:p>
            <a:pPr lvl="0"/>
            <a:r>
              <a:rPr lang="el-GR" sz="2000" dirty="0" smtClean="0">
                <a:latin typeface="Cambria" pitchFamily="18" charset="0"/>
              </a:rPr>
              <a:t>Αποτελεσματικοί τρόποι αποφυγής συγκρούσεων και επίλυσης διαφορών 	 </a:t>
            </a:r>
          </a:p>
          <a:p>
            <a:pPr lvl="0"/>
            <a:r>
              <a:rPr lang="el-GR" sz="2000" dirty="0" smtClean="0">
                <a:latin typeface="Cambria" pitchFamily="18" charset="0"/>
              </a:rPr>
              <a:t>Αποτελεσματικές τεχνικές αντιμετώπισης κρίσεων </a:t>
            </a:r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264" y="1928802"/>
            <a:ext cx="7683946" cy="2428892"/>
          </a:xfrm>
        </p:spPr>
        <p:txBody>
          <a:bodyPr>
            <a:normAutofit/>
          </a:bodyPr>
          <a:lstStyle/>
          <a:p>
            <a:r>
              <a:rPr lang="el-GR" sz="3600" dirty="0" smtClean="0">
                <a:latin typeface="Cambria" pitchFamily="18" charset="0"/>
              </a:rPr>
              <a:t>Άσκηση</a:t>
            </a:r>
            <a:r>
              <a:rPr lang="en-US" sz="3600" dirty="0" smtClean="0">
                <a:latin typeface="Cambria" pitchFamily="18" charset="0"/>
              </a:rPr>
              <a:t>: </a:t>
            </a:r>
            <a:r>
              <a:rPr lang="el-GR" sz="3600" dirty="0" smtClean="0">
                <a:latin typeface="Cambria" pitchFamily="18" charset="0"/>
              </a:rPr>
              <a:t>«</a:t>
            </a:r>
            <a:r>
              <a:rPr lang="en-US" sz="3600" dirty="0" smtClean="0">
                <a:latin typeface="Cambria" pitchFamily="18" charset="0"/>
              </a:rPr>
              <a:t>t</a:t>
            </a:r>
            <a:r>
              <a:rPr lang="el-GR" sz="3600" dirty="0" smtClean="0">
                <a:latin typeface="Cambria" pitchFamily="18" charset="0"/>
              </a:rPr>
              <a:t>α αρχικα μου»</a:t>
            </a:r>
            <a:br>
              <a:rPr lang="el-GR" sz="3600" dirty="0" smtClean="0">
                <a:latin typeface="Cambria" pitchFamily="18" charset="0"/>
              </a:rPr>
            </a:br>
            <a:r>
              <a:rPr lang="el-GR" sz="3600" dirty="0" smtClean="0">
                <a:latin typeface="Cambria" pitchFamily="18" charset="0"/>
              </a:rPr>
              <a:t/>
            </a:r>
            <a:br>
              <a:rPr lang="el-GR" sz="3600" dirty="0" smtClean="0">
                <a:latin typeface="Cambria" pitchFamily="18" charset="0"/>
              </a:rPr>
            </a:br>
            <a:endParaRPr lang="el-GR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Τι ειναι επικοινωνια</a:t>
            </a:r>
            <a:r>
              <a:rPr lang="en-US" dirty="0" smtClean="0">
                <a:latin typeface="Cambria" pitchFamily="18" charset="0"/>
              </a:rPr>
              <a:t>;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2380" y="2000240"/>
            <a:ext cx="9601200" cy="4191000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η ουσία της κοινωνικής αλληλεπίδρασης (</a:t>
            </a:r>
            <a:r>
              <a:rPr lang="en-US" dirty="0" smtClean="0">
                <a:latin typeface="Cambria" pitchFamily="18" charset="0"/>
              </a:rPr>
              <a:t>vs. </a:t>
            </a:r>
            <a:r>
              <a:rPr lang="el-GR" dirty="0" smtClean="0">
                <a:latin typeface="Cambria" pitchFamily="18" charset="0"/>
              </a:rPr>
              <a:t>κοινωνική απομόνωση)</a:t>
            </a:r>
            <a:endParaRPr lang="en-US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η βάση όλων των κοινωνιών (ανθρώπινων και μη)</a:t>
            </a:r>
          </a:p>
          <a:p>
            <a:r>
              <a:rPr lang="el-GR" dirty="0" smtClean="0">
                <a:latin typeface="Cambria" pitchFamily="18" charset="0"/>
              </a:rPr>
              <a:t>η μετάδοση ενός μηνύματος από έναν πομπό σε έναν δέκτη</a:t>
            </a:r>
          </a:p>
          <a:p>
            <a:r>
              <a:rPr lang="el-GR" dirty="0" smtClean="0">
                <a:latin typeface="Cambria" pitchFamily="18" charset="0"/>
              </a:rPr>
              <a:t>ο πομπός είναι επίσης και αποδέκτης και το αντίστροφο</a:t>
            </a:r>
          </a:p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pPr>
              <a:buNone/>
            </a:pPr>
            <a:r>
              <a:rPr lang="el-GR" dirty="0" smtClean="0">
                <a:latin typeface="Cambria" pitchFamily="18" charset="0"/>
              </a:rPr>
              <a:t>Για τη διενέργεια της επικοινωνίας απαιτούνται 5 βασικά συστατικά…</a:t>
            </a:r>
          </a:p>
          <a:p>
            <a:endParaRPr lang="el-GR" dirty="0" smtClean="0">
              <a:latin typeface="Cambria" pitchFamily="18" charset="0"/>
            </a:endParaRPr>
          </a:p>
          <a:p>
            <a:endParaRPr lang="el-GR" dirty="0" smtClean="0">
              <a:latin typeface="Cambria" pitchFamily="18" charset="0"/>
            </a:endParaRPr>
          </a:p>
          <a:p>
            <a:endParaRPr lang="el-GR" dirty="0" smtClean="0">
              <a:latin typeface="Cambria" pitchFamily="18" charset="0"/>
            </a:endParaRPr>
          </a:p>
          <a:p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604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190" y="3857628"/>
            <a:ext cx="9954207" cy="1143000"/>
          </a:xfrm>
        </p:spPr>
        <p:txBody>
          <a:bodyPr/>
          <a:lstStyle/>
          <a:p>
            <a:pPr algn="r"/>
            <a:r>
              <a:rPr lang="el-GR" dirty="0" smtClean="0">
                <a:latin typeface="Cambria" pitchFamily="18" charset="0"/>
              </a:rPr>
              <a:t>Η ΕΠΙΚΟΙΝΩΝΙΑΚΗ ΔΙΑΔΙΚΑΣΙΑ</a:t>
            </a:r>
            <a:endParaRPr lang="el-GR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22512" y="-2428916"/>
            <a:ext cx="7837406" cy="585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94280" y="164305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ΜΗΝΥΜΑ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165718" y="228599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ΚΩΔΙΚΑΣ</a:t>
            </a:r>
            <a:endParaRPr lang="el-G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879966" y="292893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ΜΕΣΟ</a:t>
            </a:r>
            <a:endParaRPr lang="el-GR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951140" y="292893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ΠΟΜΠΟΣ</a:t>
            </a:r>
            <a:endParaRPr lang="el-G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380296" y="2928934"/>
            <a:ext cx="114300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ΔΕΚΤΗΣ</a:t>
            </a:r>
            <a:endParaRPr lang="el-GR" sz="1200" dirty="0"/>
          </a:p>
        </p:txBody>
      </p:sp>
      <p:sp>
        <p:nvSpPr>
          <p:cNvPr id="13" name="Rectangle 12"/>
          <p:cNvSpPr/>
          <p:nvPr/>
        </p:nvSpPr>
        <p:spPr>
          <a:xfrm>
            <a:off x="5880098" y="0"/>
            <a:ext cx="500066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22314" y="0"/>
            <a:ext cx="10429948" cy="1428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Η ΕΠΙΚΟΙΝΩΝΙΑΚΗ ΔΙΑΔΙΚΑΣΙΑ</a:t>
            </a:r>
            <a:endParaRPr lang="el-GR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22446" y="3286124"/>
            <a:ext cx="7837406" cy="585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51404" y="350043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ΜΗΝΥΜΑ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51404" y="414338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ΚΩΔΙΚΑΣ</a:t>
            </a:r>
            <a:endParaRPr lang="el-G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022842" y="4786322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ΜΕΣΟ</a:t>
            </a:r>
            <a:endParaRPr lang="el-GR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08264" y="478632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ΠΟΜΠΟΣ</a:t>
            </a:r>
            <a:endParaRPr lang="el-G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380296" y="478632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ΔΕΚΤΗΣ</a:t>
            </a:r>
            <a:endParaRPr lang="el-G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879966" y="614364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ΘΟΡΥΒΟΣ</a:t>
            </a:r>
            <a:endParaRPr lang="el-GR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22578" y="607220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ΕΛΛΙΠΗΣ ΔΙΑΤΥΠΩΣΗ</a:t>
            </a:r>
            <a:endParaRPr lang="el-GR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23040" y="6143644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ΠΑΡΕΡΜΗΝΕΙΑ</a:t>
            </a:r>
            <a:endParaRPr lang="el-GR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ενασ γενικοσ κανονασ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3686" y="1984248"/>
            <a:ext cx="9954207" cy="4873752"/>
          </a:xfrm>
        </p:spPr>
        <p:txBody>
          <a:bodyPr/>
          <a:lstStyle/>
          <a:p>
            <a:r>
              <a:rPr lang="el-GR" dirty="0" smtClean="0">
                <a:latin typeface="Cambria" pitchFamily="18" charset="0"/>
              </a:rPr>
              <a:t>Ένα μέρος της πληροφορίας πάντοτε χάνεται στη διαδικασία.</a:t>
            </a:r>
          </a:p>
          <a:p>
            <a:endParaRPr lang="el-GR" dirty="0" smtClean="0">
              <a:latin typeface="Cambria" pitchFamily="18" charset="0"/>
            </a:endParaRPr>
          </a:p>
          <a:p>
            <a:r>
              <a:rPr lang="el-GR" dirty="0" smtClean="0">
                <a:latin typeface="Cambria" pitchFamily="18" charset="0"/>
              </a:rPr>
              <a:t>Αποτελεσματική επικοινωνία, θεωρούμε πως έχουμε, στην περίπτωση που το μέρος αυτό που χάνεται δεν είναι σημαντικό ή κρίσιμο για κάποιο από τα δυο μέρη.</a:t>
            </a: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EFF986-5B24-4FFE-8015-C92B2DCB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671</Words>
  <Application>Microsoft Office PowerPoint</Application>
  <PresentationFormat>Custom</PresentationFormat>
  <Paragraphs>141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Βασικεσ αρχεσ επικοινωνιακησ αγωγήσ</vt:lpstr>
      <vt:lpstr>Μεροσ 1ο  «Τεχνικεσ αντιμετωπισησ αγχουσ                                                             στον εργασιακo και κοινωνικo χωρο»</vt:lpstr>
      <vt:lpstr>  «Διαχειριση κρισεων στο εσωτερικο περιβαλλον των δημοσιων οργανισμων και στην επικοινωνια με τον πολιτη» </vt:lpstr>
      <vt:lpstr>ΠΕΡΙΕΧΟΜΕΝΑ</vt:lpstr>
      <vt:lpstr>Άσκηση: «tα αρχικα μου»  </vt:lpstr>
      <vt:lpstr>Τι ειναι επικοινωνια;</vt:lpstr>
      <vt:lpstr>Η ΕΠΙΚΟΙΝΩΝΙΑΚΗ ΔΙΑΔΙΚΑΣΙΑ</vt:lpstr>
      <vt:lpstr>Η ΕΠΙΚΟΙΝΩΝΙΑΚΗ ΔΙΑΔΙΚΑΣΙΑ</vt:lpstr>
      <vt:lpstr>ενασ γενικοσ κανονασ</vt:lpstr>
      <vt:lpstr>Μορφεσ επικοινωνιασ</vt:lpstr>
      <vt:lpstr>Μη λεκτικη επικοινωνια</vt:lpstr>
      <vt:lpstr>Στισ μη λεκτικεσ οδουσ επικοινωνιασ περιλαμβανονται: </vt:lpstr>
      <vt:lpstr>Slide 13</vt:lpstr>
      <vt:lpstr>Slide 14</vt:lpstr>
      <vt:lpstr>Slide 15</vt:lpstr>
      <vt:lpstr>Slide 16</vt:lpstr>
      <vt:lpstr>Άσκηση: « η συνεντευξη»  </vt:lpstr>
      <vt:lpstr>Οι βασικεσ δεξιοτητεσ τησ επικοινωνιασ</vt:lpstr>
      <vt:lpstr>Η επικοινωνια στο εργασιακο περιβαλλον</vt:lpstr>
      <vt:lpstr>Οι βασικεσ  αρχεσ τησ επικοινωνιασ</vt:lpstr>
      <vt:lpstr>Ο ακροατησ…</vt:lpstr>
      <vt:lpstr>Ο ομιλητησ…</vt:lpstr>
      <vt:lpstr>Το μηνυμα</vt:lpstr>
      <vt:lpstr>Άσκηση: «η βλεμματικη και                              εξ’ αποστασεωσ επαφη»  </vt:lpstr>
      <vt:lpstr>Άσκηση: «ο καθρεφτησ»  </vt:lpstr>
      <vt:lpstr>Άσκηση: «προσωπικο &amp; επαγγελματικο εμβλημα»  </vt:lpstr>
      <vt:lpstr>Προσωπικο &amp; επαγγελματικο εμβλημα</vt:lpstr>
      <vt:lpstr>Άσκηση: «τα τρια κουτια»  </vt:lpstr>
      <vt:lpstr>Σασ ευχαριστω για την προσοχη σασ…                                       αυριο η συνεχεια!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2013-05-07T15:44:08Z</dcterms:created>
  <dcterms:modified xsi:type="dcterms:W3CDTF">2013-05-13T08:21:37Z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