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3" r:id="rId2"/>
  </p:sldMasterIdLst>
  <p:notesMasterIdLst>
    <p:notesMasterId r:id="rId30"/>
  </p:notesMasterIdLst>
  <p:handoutMasterIdLst>
    <p:handoutMasterId r:id="rId31"/>
  </p:handoutMasterIdLst>
  <p:sldIdLst>
    <p:sldId id="279" r:id="rId3"/>
    <p:sldId id="295" r:id="rId4"/>
    <p:sldId id="298" r:id="rId5"/>
    <p:sldId id="322" r:id="rId6"/>
    <p:sldId id="319" r:id="rId7"/>
    <p:sldId id="316" r:id="rId8"/>
    <p:sldId id="321" r:id="rId9"/>
    <p:sldId id="299" r:id="rId10"/>
    <p:sldId id="301" r:id="rId11"/>
    <p:sldId id="315" r:id="rId12"/>
    <p:sldId id="300" r:id="rId13"/>
    <p:sldId id="323" r:id="rId14"/>
    <p:sldId id="324" r:id="rId15"/>
    <p:sldId id="308" r:id="rId16"/>
    <p:sldId id="309" r:id="rId17"/>
    <p:sldId id="312" r:id="rId18"/>
    <p:sldId id="318" r:id="rId19"/>
    <p:sldId id="317" r:id="rId20"/>
    <p:sldId id="314" r:id="rId21"/>
    <p:sldId id="302" r:id="rId22"/>
    <p:sldId id="326" r:id="rId23"/>
    <p:sldId id="327" r:id="rId24"/>
    <p:sldId id="330" r:id="rId25"/>
    <p:sldId id="328" r:id="rId26"/>
    <p:sldId id="325" r:id="rId27"/>
    <p:sldId id="331" r:id="rId28"/>
    <p:sldId id="303" r:id="rId2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4" pos="383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876" autoAdjust="0"/>
    <p:restoredTop sz="86486" autoAdjust="0"/>
  </p:normalViewPr>
  <p:slideViewPr>
    <p:cSldViewPr>
      <p:cViewPr varScale="1">
        <p:scale>
          <a:sx n="79" d="100"/>
          <a:sy n="79" d="100"/>
        </p:scale>
        <p:origin x="-90" y="-17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240" y="1902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A0844-C266-46EC-A036-E1634F64C44A}" type="datetimeFigureOut">
              <a:rPr lang="en-US"/>
              <a:pPr/>
              <a:t>5/14/2013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088AA-226D-4237-A99F-5C4B97F43BA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6313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08BCD-7B2F-4BCE-87AF-5D67EFFE4D17}" type="datetimeFigureOut">
              <a:rPr lang="en-US"/>
              <a:pPr/>
              <a:t>5/14/2013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A1353-EEA5-436B-AB14-1D84B195E66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8206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0"/>
            <a:ext cx="12188823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ound Single Corner Rectangle 7"/>
          <p:cNvSpPr/>
          <p:nvPr/>
        </p:nvSpPr>
        <p:spPr bwMode="ltGray">
          <a:xfrm rot="10800000" flipH="1" flipV="1">
            <a:off x="6926759" y="228598"/>
            <a:ext cx="5035054" cy="5715002"/>
          </a:xfrm>
          <a:prstGeom prst="round1Rect">
            <a:avLst>
              <a:gd name="adj" fmla="val 58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3"/>
            <a:ext cx="6926756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3" y="1703718"/>
            <a:ext cx="5791200" cy="37338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5014" y="3429000"/>
            <a:ext cx="4572000" cy="1905000"/>
          </a:xfrm>
        </p:spPr>
        <p:txBody>
          <a:bodyPr anchor="b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8" name="Rectangle 17"/>
          <p:cNvSpPr/>
          <p:nvPr/>
        </p:nvSpPr>
        <p:spPr>
          <a:xfrm>
            <a:off x="7466013" y="3"/>
            <a:ext cx="47228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3151" y="234351"/>
            <a:ext cx="3773863" cy="46424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sz="44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lvl="0">
              <a:lnSpc>
                <a:spcPct val="80000"/>
              </a:lnSpc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2936" y="5029200"/>
            <a:ext cx="3782586" cy="914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917-CE56-4645-8050-1555FA0B180B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DA2-3CE4-45BB-9F6F-628A0CFBDBF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ound Single Corner Rectangle 20"/>
          <p:cNvSpPr/>
          <p:nvPr/>
        </p:nvSpPr>
        <p:spPr bwMode="ltGray">
          <a:xfrm rot="10800000" flipV="1">
            <a:off x="227013" y="234351"/>
            <a:ext cx="7238999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57198" y="465283"/>
            <a:ext cx="6780215" cy="5249717"/>
          </a:xfrm>
          <a:prstGeom prst="round1Rect">
            <a:avLst>
              <a:gd name="adj" fmla="val 4287"/>
            </a:avLst>
          </a:prstGeo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2158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371600">
              <a:defRPr/>
            </a:lvl6pPr>
            <a:lvl7pPr marL="1600200">
              <a:defRPr/>
            </a:lvl7pPr>
            <a:lvl8pPr marL="1828800">
              <a:defRPr baseline="0"/>
            </a:lvl8pPr>
            <a:lvl9pPr marL="205740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3813" y="582613"/>
            <a:ext cx="8183562" cy="5589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05974" y="582613"/>
            <a:ext cx="1951037" cy="5589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3"/>
            <a:ext cx="51800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013" y="914400"/>
            <a:ext cx="4190999" cy="3886200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799" y="4953000"/>
            <a:ext cx="4201213" cy="990599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180013" y="228600"/>
            <a:ext cx="6781800" cy="5715000"/>
          </a:xfrm>
          <a:prstGeom prst="round1Rect">
            <a:avLst>
              <a:gd name="adj" fmla="val 5636"/>
            </a:avLst>
          </a:prstGeom>
          <a:solidFill>
            <a:schemeClr val="bg2"/>
          </a:solidFill>
        </p:spPr>
        <p:txBody>
          <a:bodyPr tIns="914400"/>
          <a:lstStyle>
            <a:lvl1pPr marL="0" indent="0" algn="ctr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8713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876"/>
            <a:ext cx="12188952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7451144" y="0"/>
            <a:ext cx="4737681" cy="64770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ound Single Corner Rectangle 9"/>
          <p:cNvSpPr/>
          <p:nvPr/>
        </p:nvSpPr>
        <p:spPr bwMode="ltGray">
          <a:xfrm rot="10800000" flipV="1">
            <a:off x="219973" y="234351"/>
            <a:ext cx="7237410" cy="60140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6477000"/>
            <a:ext cx="121889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685800"/>
            <a:ext cx="5638801" cy="4191000"/>
          </a:xfrm>
        </p:spPr>
        <p:txBody>
          <a:bodyPr anchor="b">
            <a:no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5029200"/>
            <a:ext cx="5638800" cy="9144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3813" y="1981200"/>
            <a:ext cx="4648201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1" y="1981200"/>
            <a:ext cx="4648203" cy="4191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4645152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3813" y="2819400"/>
            <a:ext cx="4645152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 baseline="0"/>
            </a:lvl8pPr>
            <a:lvl9pPr marL="2057400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981200"/>
            <a:ext cx="4645152" cy="7620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819400"/>
            <a:ext cx="4645152" cy="3352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143000">
              <a:defRPr sz="1600"/>
            </a:lvl5pPr>
            <a:lvl6pPr marL="1371600">
              <a:defRPr sz="1600"/>
            </a:lvl6pPr>
            <a:lvl7pPr marL="1600200">
              <a:defRPr sz="1600"/>
            </a:lvl7pPr>
            <a:lvl8pPr marL="18288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0" name="Round Single Corner Rectangle 9"/>
          <p:cNvSpPr/>
          <p:nvPr/>
        </p:nvSpPr>
        <p:spPr bwMode="ltGray">
          <a:xfrm rot="10800000" flipH="1" flipV="1">
            <a:off x="4722814" y="234351"/>
            <a:ext cx="7237538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4722811" cy="61722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97" y="234351"/>
            <a:ext cx="3773863" cy="4642450"/>
          </a:xfrm>
        </p:spPr>
        <p:txBody>
          <a:bodyPr anchor="b">
            <a:normAutofit/>
          </a:bodyPr>
          <a:lstStyle>
            <a:lvl1pPr algn="l">
              <a:defRPr sz="4400" b="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983" y="5029199"/>
            <a:ext cx="3782586" cy="9144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139" y="465285"/>
            <a:ext cx="6786614" cy="524971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477000"/>
            <a:ext cx="119603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960352" y="6477000"/>
            <a:ext cx="228473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188825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10" name="Round Single Corner Rectangle 9"/>
          <p:cNvSpPr/>
          <p:nvPr/>
        </p:nvSpPr>
        <p:spPr>
          <a:xfrm>
            <a:off x="0" y="228600"/>
            <a:ext cx="11961877" cy="6248400"/>
          </a:xfrm>
          <a:prstGeom prst="round1Rect">
            <a:avLst>
              <a:gd name="adj" fmla="val 45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9601202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3811" y="6248400"/>
            <a:ext cx="1091459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5/14/2013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3813" y="6248400"/>
            <a:ext cx="7467598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1" y="6248400"/>
            <a:ext cx="762003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236496" y="3000372"/>
            <a:ext cx="5786478" cy="2590808"/>
          </a:xfrm>
        </p:spPr>
        <p:txBody>
          <a:bodyPr>
            <a:normAutofit/>
          </a:bodyPr>
          <a:lstStyle/>
          <a:p>
            <a:pPr algn="r"/>
            <a:r>
              <a:rPr lang="el-GR" sz="5400" i="1" dirty="0" smtClean="0">
                <a:latin typeface="Cambria" pitchFamily="18" charset="0"/>
              </a:rPr>
              <a:t>Αποτελεσματικές Τεχνικές               Επικοινωνίας</a:t>
            </a:r>
            <a:endParaRPr lang="el-GR" sz="5400" i="1" dirty="0">
              <a:latin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51800" y="4071942"/>
            <a:ext cx="387824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2000" b="1" dirty="0" smtClean="0"/>
              <a:t>Ειρήνη Κορδερά</a:t>
            </a:r>
          </a:p>
          <a:p>
            <a:pPr algn="r"/>
            <a:r>
              <a:rPr lang="el-GR" sz="2000" i="1" dirty="0" smtClean="0"/>
              <a:t>Ψυχολόγος</a:t>
            </a:r>
            <a:endParaRPr lang="en-US" sz="2000" i="1" dirty="0" smtClean="0"/>
          </a:p>
          <a:p>
            <a:pPr algn="r"/>
            <a:endParaRPr lang="el-GR" i="1" dirty="0" smtClean="0"/>
          </a:p>
          <a:p>
            <a:pPr algn="r"/>
            <a:r>
              <a:rPr lang="en-US" i="1" dirty="0" smtClean="0"/>
              <a:t>MSc </a:t>
            </a:r>
            <a:r>
              <a:rPr lang="el-GR" i="1" dirty="0" smtClean="0"/>
              <a:t>Ψυχολογία Υγείας </a:t>
            </a:r>
          </a:p>
          <a:p>
            <a:pPr algn="r"/>
            <a:r>
              <a:rPr lang="en-US" i="1" dirty="0" smtClean="0"/>
              <a:t>MSc </a:t>
            </a:r>
            <a:r>
              <a:rPr lang="el-GR" i="1" dirty="0" smtClean="0"/>
              <a:t>Ψυχολογία Παιδιού &amp; Εφήβου</a:t>
            </a:r>
            <a:endParaRPr lang="el-GR" dirty="0" smtClean="0"/>
          </a:p>
          <a:p>
            <a:pPr algn="r"/>
            <a:r>
              <a:rPr lang="el-GR" i="1" dirty="0" smtClean="0"/>
              <a:t>Συστημική Ψυχοθεραπεία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1668" y="214290"/>
            <a:ext cx="5000660" cy="343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0217274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438" y="1643050"/>
            <a:ext cx="11001452" cy="1474790"/>
          </a:xfrm>
        </p:spPr>
        <p:txBody>
          <a:bodyPr>
            <a:normAutofit/>
          </a:bodyPr>
          <a:lstStyle/>
          <a:p>
            <a:r>
              <a:rPr lang="el-GR" sz="3400" dirty="0" smtClean="0"/>
              <a:t>Άσκηση</a:t>
            </a:r>
            <a:r>
              <a:rPr lang="en-US" sz="3400" dirty="0" smtClean="0"/>
              <a:t>: </a:t>
            </a:r>
            <a:r>
              <a:rPr lang="el-GR" sz="3400" dirty="0" smtClean="0"/>
              <a:t/>
            </a:r>
            <a:br>
              <a:rPr lang="el-GR" sz="3400" dirty="0" smtClean="0"/>
            </a:br>
            <a:r>
              <a:rPr lang="el-GR" sz="3400" dirty="0" smtClean="0"/>
              <a:t>«Ενεργητική ακρόαση</a:t>
            </a:r>
            <a:r>
              <a:rPr lang="en-US" sz="3400" dirty="0" smtClean="0"/>
              <a:t>: </a:t>
            </a:r>
            <a:r>
              <a:rPr lang="el-GR" sz="3400" dirty="0" smtClean="0"/>
              <a:t>Μιλάω-Ακούω-Παρατηρώ»</a:t>
            </a:r>
            <a:endParaRPr lang="el-GR" sz="3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Η γλώσσα του σώματος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380" y="2000240"/>
            <a:ext cx="9601200" cy="4191000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el-GR" dirty="0" smtClean="0">
                <a:latin typeface="Cambria" pitchFamily="18" charset="0"/>
              </a:rPr>
              <a:t>                      </a:t>
            </a:r>
            <a:r>
              <a:rPr lang="el-GR" i="1" u="sng" dirty="0" smtClean="0">
                <a:latin typeface="Cambria" pitchFamily="18" charset="0"/>
              </a:rPr>
              <a:t>κινησιολογία</a:t>
            </a:r>
            <a:r>
              <a:rPr lang="el-GR" sz="1400" i="1" dirty="0" smtClean="0">
                <a:latin typeface="Cambria" pitchFamily="18" charset="0"/>
              </a:rPr>
              <a:t> </a:t>
            </a:r>
            <a:r>
              <a:rPr lang="el-GR" sz="1400" i="1" dirty="0" smtClean="0">
                <a:latin typeface="Cambria" pitchFamily="18" charset="0"/>
                <a:sym typeface="Wingdings" pitchFamily="2" charset="2"/>
              </a:rPr>
              <a:t></a:t>
            </a:r>
            <a:r>
              <a:rPr lang="el-GR" i="1" dirty="0" smtClean="0">
                <a:latin typeface="Cambria" pitchFamily="18" charset="0"/>
                <a:sym typeface="Wingdings" pitchFamily="2" charset="2"/>
              </a:rPr>
              <a:t>  μια ολόκληρη γλωσσολογία </a:t>
            </a:r>
            <a:r>
              <a:rPr lang="en-US" i="1" dirty="0" smtClean="0">
                <a:latin typeface="Cambria" pitchFamily="18" charset="0"/>
                <a:sym typeface="Wingdings" pitchFamily="2" charset="2"/>
              </a:rPr>
              <a:t>                                                    </a:t>
            </a:r>
            <a:r>
              <a:rPr lang="el-GR" i="1" dirty="0" smtClean="0">
                <a:latin typeface="Cambria" pitchFamily="18" charset="0"/>
                <a:sym typeface="Wingdings" pitchFamily="2" charset="2"/>
              </a:rPr>
              <a:t>της επικοινωνίας του σώματος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Θέση &amp; στάση του σώματος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Χώρος-απόσταση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Άγγιγμα-χειραψία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Ενδυμασία-φυσική εμφάνιση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Οπτική επαφή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Φωνή</a:t>
            </a:r>
          </a:p>
          <a:p>
            <a:r>
              <a:rPr lang="el-GR" dirty="0" smtClean="0">
                <a:latin typeface="Cambria" pitchFamily="18" charset="0"/>
                <a:sym typeface="Wingdings" pitchFamily="2" charset="2"/>
              </a:rPr>
              <a:t>Στόμα και σαγόνια</a:t>
            </a:r>
          </a:p>
          <a:p>
            <a:pPr>
              <a:buNone/>
            </a:pPr>
            <a:endParaRPr lang="el-GR" dirty="0" smtClean="0">
              <a:latin typeface="Cambria" pitchFamily="18" charset="0"/>
              <a:sym typeface="Wingdings" pitchFamily="2" charset="2"/>
            </a:endParaRPr>
          </a:p>
          <a:p>
            <a:pPr>
              <a:buNone/>
            </a:pP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066" y="1571612"/>
            <a:ext cx="9586946" cy="1643074"/>
          </a:xfrm>
        </p:spPr>
        <p:txBody>
          <a:bodyPr/>
          <a:lstStyle/>
          <a:p>
            <a:pPr>
              <a:buNone/>
            </a:pPr>
            <a:r>
              <a:rPr lang="el-GR" i="1" dirty="0" smtClean="0"/>
              <a:t>« Το υποσυνείδητο ενός ανθρώπου μπορεί να επικοινωνήσει με το υποσυνείδητο ενός άλλου, χωρίς να περάσει απ’ το συνειδητό»</a:t>
            </a:r>
          </a:p>
          <a:p>
            <a:pPr algn="r">
              <a:buNone/>
            </a:pPr>
            <a:r>
              <a:rPr lang="en-US" i="1" dirty="0" smtClean="0"/>
              <a:t>Sigmund Freud</a:t>
            </a:r>
            <a:endParaRPr lang="el-GR" i="1" dirty="0"/>
          </a:p>
        </p:txBody>
      </p:sp>
      <p:pic>
        <p:nvPicPr>
          <p:cNvPr id="1026" name="Picture 2" descr="http://www.biography.com/imported/images/Biography/Images/Profiles/F/Sigmund-Freud-9302400-1-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8198" y="3000372"/>
            <a:ext cx="3429024" cy="34290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066" y="2143116"/>
            <a:ext cx="9601202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Οι άνθρωποι μπορεί να προσπαθήσουν να κρύψουν τα πραγματικά τους συναισθήματα ή να επικοινωνήσουν ψεύτικα συναισθήματα ή πληροφορίες μέσω της ελεγχόμενης χρήσης κατάλληλων μη λεκτικών ενδείξεων. </a:t>
            </a:r>
          </a:p>
          <a:p>
            <a:pPr>
              <a:buNone/>
            </a:pPr>
            <a:r>
              <a:rPr lang="el-GR" sz="2200" dirty="0" smtClean="0"/>
              <a:t>Σε γενικές γραμμές, τέτοιες προσπάθειες εξαπάτησης δεν είναι εντελώς επιτυχείς, καθώς δεν υπάρχει διαρροή πληροφοριών μέσω μη λεκτικών καναλιών.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RINI\Desktop\ΔΙΑΧΕΙΡΙΣΗ ΚΡΙΣΕΩΝ\φωτο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22644" y="1643050"/>
            <a:ext cx="4955262" cy="35099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IRINI\Desktop\ΔΙΑΧΕΙΡΙΣΗ ΚΡΙΣΕΩΝ\φωτο\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1272" y="1714488"/>
            <a:ext cx="3902616" cy="386359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IRINI\Desktop\ΔΙΑΧΕΙΡΙΣΗ ΚΡΙΣΕΩΝ\φωτο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94016" y="1643050"/>
            <a:ext cx="5786478" cy="378601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RINI\Desktop\ΔΙΑΧΕΙΡΙΣΗ ΚΡΙΣΕΩΝ\φωτο\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08198" y="1928802"/>
            <a:ext cx="6788601" cy="33825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65454" y="1142984"/>
            <a:ext cx="5214974" cy="5199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IRINI\Desktop\ΔΙΑΧΕΙΡΙΣΗ ΚΡΙΣΕΩΝ\φωτο\dimosioi-ypalliloi_4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36892" y="1928802"/>
            <a:ext cx="5286412" cy="348903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380" y="2143116"/>
            <a:ext cx="9601200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el-GR" i="1" dirty="0" smtClean="0">
                <a:latin typeface="Cambria" pitchFamily="18" charset="0"/>
              </a:rPr>
              <a:t>Δημιουργική επικοινωνία</a:t>
            </a:r>
            <a:r>
              <a:rPr lang="el-GR" dirty="0" smtClean="0">
                <a:latin typeface="Cambria" pitchFamily="18" charset="0"/>
              </a:rPr>
              <a:t/>
            </a:r>
            <a:br>
              <a:rPr lang="el-GR" dirty="0" smtClean="0">
                <a:latin typeface="Cambria" pitchFamily="18" charset="0"/>
              </a:rPr>
            </a:br>
            <a:r>
              <a:rPr lang="el-GR" sz="2700" dirty="0" smtClean="0">
                <a:latin typeface="Cambria" pitchFamily="18" charset="0"/>
              </a:rPr>
              <a:t> </a:t>
            </a:r>
            <a:br>
              <a:rPr lang="el-GR" sz="2700" dirty="0" smtClean="0">
                <a:latin typeface="Cambria" pitchFamily="18" charset="0"/>
              </a:rPr>
            </a:br>
            <a:r>
              <a:rPr lang="el-GR" sz="2700" dirty="0" smtClean="0">
                <a:latin typeface="Cambria" pitchFamily="18" charset="0"/>
              </a:rPr>
              <a:t>ακούμε και ερμηνεύουμε το μήνυμα έτσι όπως ο άλλος το εννοούσε</a:t>
            </a:r>
            <a:r>
              <a:rPr lang="el-GR" dirty="0" smtClean="0">
                <a:latin typeface="Cambria" pitchFamily="18" charset="0"/>
              </a:rPr>
              <a:t/>
            </a:r>
            <a:br>
              <a:rPr lang="el-GR" dirty="0" smtClean="0">
                <a:latin typeface="Cambria" pitchFamily="18" charset="0"/>
              </a:rPr>
            </a:b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pPr>
              <a:buNone/>
            </a:pPr>
            <a:r>
              <a:rPr lang="el-GR" dirty="0" smtClean="0">
                <a:latin typeface="Cambria" pitchFamily="18" charset="0"/>
              </a:rPr>
              <a:t>ΑΣΚΗΣΗ</a:t>
            </a:r>
            <a:r>
              <a:rPr lang="en-US" dirty="0" smtClean="0">
                <a:latin typeface="Cambria" pitchFamily="18" charset="0"/>
              </a:rPr>
              <a:t>: </a:t>
            </a:r>
            <a:r>
              <a:rPr lang="el-GR" dirty="0" smtClean="0">
                <a:latin typeface="Cambria" pitchFamily="18" charset="0"/>
              </a:rPr>
              <a:t>«Τα βασικά χαρακτηριστικά της καλής εντύπωσης και της θετικής ατμόσφαιρας.                                                                                             Τα υπέρ </a:t>
            </a:r>
            <a:r>
              <a:rPr lang="el-GR" dirty="0" smtClean="0">
                <a:latin typeface="Cambria" pitchFamily="18" charset="0"/>
              </a:rPr>
              <a:t>και </a:t>
            </a:r>
            <a:r>
              <a:rPr lang="el-GR" dirty="0" smtClean="0">
                <a:latin typeface="Cambria" pitchFamily="18" charset="0"/>
              </a:rPr>
              <a:t>τα </a:t>
            </a:r>
            <a:r>
              <a:rPr lang="el-GR" dirty="0" smtClean="0">
                <a:latin typeface="Cambria" pitchFamily="18" charset="0"/>
              </a:rPr>
              <a:t>κατά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l-GR" dirty="0" smtClean="0">
                <a:latin typeface="Cambria" pitchFamily="18" charset="0"/>
              </a:rPr>
              <a:t>της </a:t>
            </a:r>
            <a:r>
              <a:rPr lang="el-GR" dirty="0" smtClean="0">
                <a:latin typeface="Cambria" pitchFamily="18" charset="0"/>
              </a:rPr>
              <a:t>πρώτης εντύπωσης σε μια συνομιλία»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Επικοινωνία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Εστιάζουμε στα λάθη του άλλου/ επικριτική διάθεση</a:t>
            </a:r>
          </a:p>
          <a:p>
            <a:r>
              <a:rPr lang="el-GR" dirty="0" smtClean="0"/>
              <a:t>Θάρρος για να ανακαλύψουμε την δική μας ευθύνη</a:t>
            </a:r>
          </a:p>
          <a:p>
            <a:r>
              <a:rPr lang="el-GR" dirty="0" smtClean="0"/>
              <a:t>Σχέσεις συμμετοχικές (50-50)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Γνωστικές παραποιήσεις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 Αυθαίρετα συμπεράσματα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Διάβασμα </a:t>
            </a:r>
            <a:r>
              <a:rPr lang="el-GR" dirty="0" smtClean="0"/>
              <a:t>της σκέψης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Πρόβλεψη του </a:t>
            </a:r>
            <a:r>
              <a:rPr lang="el-GR" dirty="0" smtClean="0"/>
              <a:t>μέλλοντος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Επιλεκτική αφαίρεση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Υπεργενίκευση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Μεγιστοποίηση/ελαχιστοποίηση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Προσωποποίηση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Γνωστικές παραποιήσεις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 Διπολική σκέψη (μαύρο/</a:t>
            </a:r>
            <a:r>
              <a:rPr lang="el-GR" dirty="0" err="1" smtClean="0"/>
              <a:t>άσπρο</a:t>
            </a:r>
            <a:r>
              <a:rPr lang="el-GR" dirty="0" smtClean="0"/>
              <a:t>, όλα ή τίποτα)</a:t>
            </a: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Ετικετοποίηση</a:t>
            </a: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Μη ορθολογικές ερμηνείες (καχυποψία)</a:t>
            </a:r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της καλής επικοινωνίας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066" y="2143116"/>
            <a:ext cx="9601202" cy="4191000"/>
          </a:xfrm>
        </p:spPr>
        <p:txBody>
          <a:bodyPr/>
          <a:lstStyle/>
          <a:p>
            <a:r>
              <a:rPr lang="el-GR" dirty="0" smtClean="0"/>
              <a:t>Άμεση και όχι έμμεση</a:t>
            </a:r>
          </a:p>
          <a:p>
            <a:r>
              <a:rPr lang="el-GR" dirty="0" smtClean="0"/>
              <a:t>Αποφυγή ειρωνείας, υποτίμησης, ψεμάτων</a:t>
            </a:r>
          </a:p>
          <a:p>
            <a:r>
              <a:rPr lang="el-GR" dirty="0" smtClean="0"/>
              <a:t>Όχι τόνος διδασκαλικός, από θέση παντογνώστη</a:t>
            </a:r>
          </a:p>
          <a:p>
            <a:r>
              <a:rPr lang="el-GR" dirty="0" smtClean="0"/>
              <a:t>Με φιλική, ευχάριστη διάθεση, όχι κριτική &amp; ανταγωνιστική</a:t>
            </a:r>
          </a:p>
          <a:p>
            <a:r>
              <a:rPr lang="el-GR" dirty="0" smtClean="0"/>
              <a:t>Ενισχύω τα θετικά του άλλου</a:t>
            </a:r>
          </a:p>
          <a:p>
            <a:r>
              <a:rPr lang="el-GR" dirty="0" smtClean="0"/>
              <a:t>Αποφεύγω την επικοινωνία, όταν δεν είμαι σε θέση να το κάνω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 Επικοινωνία στην οικογένεια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> </a:t>
            </a:r>
            <a:r>
              <a:rPr lang="el-GR" dirty="0" smtClean="0"/>
              <a:t>Επικοινωνία με φίλους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Ά</a:t>
            </a:r>
            <a:r>
              <a:rPr lang="el-GR" dirty="0" smtClean="0"/>
              <a:t>ΣΚΗΣΗ</a:t>
            </a:r>
            <a:r>
              <a:rPr lang="en-US" dirty="0" smtClean="0"/>
              <a:t>:</a:t>
            </a:r>
            <a:r>
              <a:rPr lang="el-GR" dirty="0" smtClean="0"/>
              <a:t> </a:t>
            </a:r>
            <a:r>
              <a:rPr lang="el-GR" dirty="0" smtClean="0"/>
              <a:t>«Τα τρία κουτιά»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7552" y="3714752"/>
            <a:ext cx="3286148" cy="220980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Cambria" pitchFamily="18" charset="0"/>
              </a:rPr>
              <a:t>Σας ευχαριστώ για την προσοχή σας!</a:t>
            </a: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Αποτελεσματικές τεχνικές επικοινωνίας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380" y="2285992"/>
            <a:ext cx="9601200" cy="3876684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ambria" pitchFamily="18" charset="0"/>
              </a:rPr>
              <a:t>Ενεργητική ακρόαση</a:t>
            </a:r>
          </a:p>
          <a:p>
            <a:r>
              <a:rPr lang="el-GR" sz="2000" dirty="0" smtClean="0">
                <a:latin typeface="Cambria" pitchFamily="18" charset="0"/>
              </a:rPr>
              <a:t>Ανασκόπηση</a:t>
            </a:r>
            <a:r>
              <a:rPr lang="en-US" sz="2000" dirty="0" smtClean="0">
                <a:latin typeface="Cambria" pitchFamily="18" charset="0"/>
              </a:rPr>
              <a:t>, </a:t>
            </a:r>
            <a:r>
              <a:rPr lang="el-GR" sz="2000" dirty="0" smtClean="0">
                <a:latin typeface="Cambria" pitchFamily="18" charset="0"/>
              </a:rPr>
              <a:t>Επανάληψη, </a:t>
            </a:r>
            <a:r>
              <a:rPr lang="en-US" sz="2000" dirty="0" smtClean="0">
                <a:latin typeface="Cambria" pitchFamily="18" charset="0"/>
              </a:rPr>
              <a:t>A</a:t>
            </a:r>
            <a:r>
              <a:rPr lang="el-GR" sz="2000" dirty="0" smtClean="0">
                <a:latin typeface="Cambria" pitchFamily="18" charset="0"/>
              </a:rPr>
              <a:t>νακεφαλαίωση</a:t>
            </a:r>
          </a:p>
          <a:p>
            <a:r>
              <a:rPr lang="el-GR" sz="2000" dirty="0" smtClean="0">
                <a:latin typeface="Cambria" pitchFamily="18" charset="0"/>
              </a:rPr>
              <a:t>Διευκρίνιση</a:t>
            </a:r>
          </a:p>
          <a:p>
            <a:r>
              <a:rPr lang="el-GR" sz="2000" dirty="0" smtClean="0">
                <a:latin typeface="Cambria" pitchFamily="18" charset="0"/>
              </a:rPr>
              <a:t>Ορθή αντίληψη μιας κατάστασης</a:t>
            </a:r>
          </a:p>
          <a:p>
            <a:r>
              <a:rPr lang="el-GR" sz="2000" dirty="0" smtClean="0">
                <a:latin typeface="Cambria" pitchFamily="18" charset="0"/>
              </a:rPr>
              <a:t>Εστίαση</a:t>
            </a:r>
          </a:p>
          <a:p>
            <a:r>
              <a:rPr lang="el-GR" sz="2000" dirty="0" smtClean="0">
                <a:latin typeface="Cambria" pitchFamily="18" charset="0"/>
              </a:rPr>
              <a:t>Αναζήτηση και τονισμός προσόντων</a:t>
            </a:r>
            <a:endParaRPr lang="el-GR" sz="20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ΕΝΕΡΓΗΤΙΚΗ ΑΚΡΟΑΣΗ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066" y="2214554"/>
            <a:ext cx="9601202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 smtClean="0"/>
              <a:t>Έχει να κάνει με την πλήρη προσοχή που δίνει ο ακροατής στον ομιλητή. Αυτό συνεπάγεται</a:t>
            </a:r>
            <a:r>
              <a:rPr lang="en-US" sz="2000" dirty="0" smtClean="0"/>
              <a:t>:</a:t>
            </a:r>
          </a:p>
          <a:p>
            <a:pPr>
              <a:buNone/>
            </a:pPr>
            <a:endParaRPr lang="en-US" sz="2000" dirty="0" smtClean="0"/>
          </a:p>
          <a:p>
            <a:r>
              <a:rPr lang="el-GR" sz="2000" dirty="0" smtClean="0"/>
              <a:t>την οπτική (βλεμματική) επαφή του ακροατή με τον ομιλητή</a:t>
            </a:r>
          </a:p>
          <a:p>
            <a:r>
              <a:rPr lang="el-GR" sz="2000" dirty="0" smtClean="0"/>
              <a:t>τη φιλική στάση του σώματός του</a:t>
            </a:r>
          </a:p>
          <a:p>
            <a:r>
              <a:rPr lang="el-GR" sz="2000" dirty="0" smtClean="0"/>
              <a:t>την κλίση του σώματος προς τα εμπρός όταν ο άλλος θέλει να αποκαλύψει κάτι εμπιστευτικό</a:t>
            </a:r>
          </a:p>
          <a:p>
            <a:r>
              <a:rPr lang="el-GR" sz="2000" dirty="0" smtClean="0"/>
              <a:t>την ανταπόδοση του χαμόγελου, όταν το άλλο άτομο χαμογελά</a:t>
            </a:r>
          </a:p>
          <a:p>
            <a:r>
              <a:rPr lang="el-GR" sz="2000" dirty="0" smtClean="0"/>
              <a:t>σύντομες ενθαρρυντικές εκφράσεις</a:t>
            </a:r>
            <a:endParaRPr lang="el-GR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066" y="2143116"/>
            <a:ext cx="9601202" cy="4191000"/>
          </a:xfrm>
        </p:spPr>
        <p:txBody>
          <a:bodyPr/>
          <a:lstStyle/>
          <a:p>
            <a:pPr>
              <a:buNone/>
            </a:pPr>
            <a:r>
              <a:rPr lang="el-GR" i="1" dirty="0" smtClean="0"/>
              <a:t>Το θέμα δεν είναι απλώς να καταφέρνουμε να κάνουμε τους ανθρώπους να μας ακούνε,  το σημαντικό είναι να μας καταλαβαίνουν και να επιτυγχάνεται ο στόχος της επικοινωνίας.</a:t>
            </a:r>
            <a:endParaRPr lang="el-GR" i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ΕΠΑΝΑΔΙΑΤΥΠΩΣΗ (</a:t>
            </a:r>
            <a:r>
              <a:rPr lang="en-US" sz="3200" dirty="0" smtClean="0"/>
              <a:t>reformulation</a:t>
            </a:r>
            <a:r>
              <a:rPr lang="el-GR" sz="3200" dirty="0" smtClean="0"/>
              <a:t>)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752" y="2143116"/>
            <a:ext cx="9601202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Σαν ένας καθρέφτης, ο ακροατής αντανακλά </a:t>
            </a:r>
            <a:r>
              <a:rPr lang="el-GR" sz="2200" dirty="0" smtClean="0"/>
              <a:t>όσο </a:t>
            </a:r>
            <a:r>
              <a:rPr lang="el-GR" sz="2200" dirty="0" smtClean="0"/>
              <a:t>πιο πιστά μπορεί το περιεχόμενο των λόγων του </a:t>
            </a:r>
            <a:r>
              <a:rPr lang="el-GR" sz="2200" dirty="0" smtClean="0"/>
              <a:t>ομιλητή και </a:t>
            </a:r>
            <a:r>
              <a:rPr lang="el-GR" sz="2200" dirty="0" smtClean="0"/>
              <a:t>τα </a:t>
            </a:r>
            <a:r>
              <a:rPr lang="el-GR" sz="2200" dirty="0" smtClean="0"/>
              <a:t>συναισθήματά του</a:t>
            </a:r>
            <a:r>
              <a:rPr lang="el-GR" sz="2200" dirty="0" smtClean="0"/>
              <a:t>, </a:t>
            </a:r>
            <a:r>
              <a:rPr lang="el-GR" sz="2200" dirty="0" smtClean="0"/>
              <a:t>χρησιμοποιώντας συχνά τις ίδιες εκφράσεις και κινήσεις.</a:t>
            </a:r>
            <a:endParaRPr lang="el-GR" sz="2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ΤΑ ΕΙΔΗ ΤΗΣ ΕΠΑΝΑΔΙΑΤΥΠΩΣΗΣ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8066" y="2285992"/>
            <a:ext cx="9572692" cy="3957646"/>
          </a:xfrm>
        </p:spPr>
        <p:txBody>
          <a:bodyPr/>
          <a:lstStyle/>
          <a:p>
            <a:r>
              <a:rPr lang="el-GR" dirty="0" smtClean="0"/>
              <a:t>Ηχώ</a:t>
            </a:r>
          </a:p>
          <a:p>
            <a:r>
              <a:rPr lang="el-GR" dirty="0" smtClean="0"/>
              <a:t>Περίληψη περιεχομένου</a:t>
            </a:r>
          </a:p>
          <a:p>
            <a:r>
              <a:rPr lang="el-GR" dirty="0" smtClean="0"/>
              <a:t>Επαναδιατύπωση συναισθημάτων</a:t>
            </a:r>
          </a:p>
          <a:p>
            <a:r>
              <a:rPr lang="el-GR" dirty="0" smtClean="0"/>
              <a:t>Σύνθεση</a:t>
            </a:r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mbria" pitchFamily="18" charset="0"/>
              </a:rPr>
              <a:t>Τι δεν είναι επαναδιατύπωση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380" y="2071678"/>
            <a:ext cx="9601200" cy="4191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ambria" pitchFamily="18" charset="0"/>
              </a:rPr>
              <a:t>Δίνουμε συμβουλές ή λύσεις/κήρυγμα-ηθικολογία</a:t>
            </a:r>
          </a:p>
          <a:p>
            <a:r>
              <a:rPr lang="el-GR" sz="2000" dirty="0" smtClean="0">
                <a:latin typeface="Cambria" pitchFamily="18" charset="0"/>
              </a:rPr>
              <a:t>Δίνουμε οδηγίες/προσταγή-καθοδήγηση</a:t>
            </a:r>
          </a:p>
          <a:p>
            <a:r>
              <a:rPr lang="el-GR" sz="2000" dirty="0" smtClean="0">
                <a:latin typeface="Cambria" pitchFamily="18" charset="0"/>
              </a:rPr>
              <a:t>Κάνουμε ερωτήσεις περιέργειας</a:t>
            </a:r>
          </a:p>
          <a:p>
            <a:r>
              <a:rPr lang="el-GR" sz="2000" dirty="0" smtClean="0">
                <a:latin typeface="Cambria" pitchFamily="18" charset="0"/>
              </a:rPr>
              <a:t>Δίνουμε ερμηνείες</a:t>
            </a:r>
          </a:p>
          <a:p>
            <a:r>
              <a:rPr lang="el-GR" sz="2000" dirty="0" smtClean="0">
                <a:latin typeface="Cambria" pitchFamily="18" charset="0"/>
              </a:rPr>
              <a:t>Κάνουμε διάγνωση</a:t>
            </a:r>
          </a:p>
          <a:p>
            <a:r>
              <a:rPr lang="el-GR" sz="2000" dirty="0" smtClean="0">
                <a:latin typeface="Cambria" pitchFamily="18" charset="0"/>
              </a:rPr>
              <a:t>Κάνουμε κριτική και δίνουμε χαρακτηρισμούς</a:t>
            </a:r>
          </a:p>
          <a:p>
            <a:r>
              <a:rPr lang="el-GR" sz="2000" dirty="0" smtClean="0">
                <a:latin typeface="Cambria" pitchFamily="18" charset="0"/>
              </a:rPr>
              <a:t>Επιχειρηματολογούμε</a:t>
            </a:r>
          </a:p>
          <a:p>
            <a:r>
              <a:rPr lang="el-GR" sz="2000" dirty="0" smtClean="0">
                <a:latin typeface="Cambria" pitchFamily="18" charset="0"/>
              </a:rPr>
              <a:t>Παρηγορούμε</a:t>
            </a:r>
          </a:p>
          <a:p>
            <a:endParaRPr lang="el-GR" dirty="0" smtClean="0">
              <a:latin typeface="Cambria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Cambria" pitchFamily="18" charset="0"/>
              </a:rPr>
              <a:t>Τι δεν είναι επαναδιατύπωση </a:t>
            </a:r>
            <a:r>
              <a:rPr lang="el-GR" sz="2800" dirty="0" smtClean="0">
                <a:latin typeface="Cambria" pitchFamily="18" charset="0"/>
              </a:rPr>
              <a:t>(συνέχεια)</a:t>
            </a:r>
            <a:endParaRPr lang="el-GR" sz="2800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380" y="2071678"/>
            <a:ext cx="9601200" cy="4191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Cambria" pitchFamily="18" charset="0"/>
              </a:rPr>
              <a:t>Γενικεύουμε</a:t>
            </a:r>
          </a:p>
          <a:p>
            <a:r>
              <a:rPr lang="el-GR" sz="2000" dirty="0" smtClean="0">
                <a:latin typeface="Cambria" pitchFamily="18" charset="0"/>
              </a:rPr>
              <a:t>Αλλάζουμε θέμα</a:t>
            </a:r>
          </a:p>
          <a:p>
            <a:r>
              <a:rPr lang="el-GR" sz="2000" dirty="0" smtClean="0">
                <a:latin typeface="Cambria" pitchFamily="18" charset="0"/>
              </a:rPr>
              <a:t>Προειδοποιούμε/απειλή</a:t>
            </a:r>
          </a:p>
          <a:p>
            <a:r>
              <a:rPr lang="el-GR" sz="2000" dirty="0" smtClean="0">
                <a:latin typeface="Cambria" pitchFamily="18" charset="0"/>
              </a:rPr>
              <a:t>Υπερθεματίζουμε</a:t>
            </a:r>
          </a:p>
          <a:p>
            <a:r>
              <a:rPr lang="el-GR" sz="2000" dirty="0" smtClean="0">
                <a:latin typeface="Cambria" pitchFamily="18" charset="0"/>
              </a:rPr>
              <a:t>Μιλάμε για μας</a:t>
            </a:r>
          </a:p>
          <a:p>
            <a:r>
              <a:rPr lang="el-GR" sz="2000" dirty="0" smtClean="0">
                <a:latin typeface="Cambria" pitchFamily="18" charset="0"/>
              </a:rPr>
              <a:t>Δεν αφήνουμε τον άλλο να ολοκληρώσει τη φράση του</a:t>
            </a:r>
          </a:p>
          <a:p>
            <a:r>
              <a:rPr lang="el-GR" sz="2000" dirty="0" smtClean="0">
                <a:latin typeface="Cambria" pitchFamily="18" charset="0"/>
              </a:rPr>
              <a:t>Δεν μιλάμε καθόλου</a:t>
            </a:r>
          </a:p>
          <a:p>
            <a:r>
              <a:rPr lang="el-GR" sz="2000" dirty="0" smtClean="0">
                <a:latin typeface="Cambria" pitchFamily="18" charset="0"/>
              </a:rPr>
              <a:t>Του λέμε πώς να αισθάνεται</a:t>
            </a: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o Living 16x9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tint val="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EFF986-5B24-4FFE-8015-C92B2DCBC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1</Template>
  <TotalTime>0</TotalTime>
  <Words>497</Words>
  <Application>Microsoft Office PowerPoint</Application>
  <PresentationFormat>Custom</PresentationFormat>
  <Paragraphs>95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Eco Living 16x9</vt:lpstr>
      <vt:lpstr>Αποτελεσματικές Τεχνικές               Επικοινωνίας</vt:lpstr>
      <vt:lpstr>Δημιουργική επικοινωνία   ακούμε και ερμηνεύουμε το μήνυμα έτσι όπως ο άλλος το εννοούσε </vt:lpstr>
      <vt:lpstr>Αποτελεσματικές τεχνικές επικοινωνίας</vt:lpstr>
      <vt:lpstr>ΕΝΕΡΓΗΤΙΚΗ ΑΚΡΟΑΣΗ</vt:lpstr>
      <vt:lpstr>Slide 5</vt:lpstr>
      <vt:lpstr>ΕΠΑΝΑΔΙΑΤΥΠΩΣΗ (reformulation)</vt:lpstr>
      <vt:lpstr>ΤΑ ΕΙΔΗ ΤΗΣ ΕΠΑΝΑΔΙΑΤΥΠΩΣΗΣ</vt:lpstr>
      <vt:lpstr>Τι δεν είναι επαναδιατύπωση</vt:lpstr>
      <vt:lpstr>Τι δεν είναι επαναδιατύπωση (συνέχεια)</vt:lpstr>
      <vt:lpstr>Άσκηση:  «Ενεργητική ακρόαση: Μιλάω-Ακούω-Παρατηρώ»</vt:lpstr>
      <vt:lpstr>Η γλώσσα του σώματος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Επικοινωνία</vt:lpstr>
      <vt:lpstr>Γνωστικές παραποιήσεις</vt:lpstr>
      <vt:lpstr>Γνωστικές παραποιήσεις</vt:lpstr>
      <vt:lpstr>Χαρακτηριστικά της καλής επικοινωνίας</vt:lpstr>
      <vt:lpstr>Slide 25</vt:lpstr>
      <vt:lpstr>Slide 26</vt:lpstr>
      <vt:lpstr>Σας ευχαριστώ για την προσοχή σας!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2013-05-07T15:44:08Z</dcterms:created>
  <dcterms:modified xsi:type="dcterms:W3CDTF">2013-05-14T11:09:59Z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TC028010969991</vt:lpwstr>
  </property>
</Properties>
</file>