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9"/>
  </p:notesMasterIdLst>
  <p:sldIdLst>
    <p:sldId id="481" r:id="rId2"/>
    <p:sldId id="396" r:id="rId3"/>
    <p:sldId id="367" r:id="rId4"/>
    <p:sldId id="482" r:id="rId5"/>
    <p:sldId id="388" r:id="rId6"/>
    <p:sldId id="379" r:id="rId7"/>
    <p:sldId id="469" r:id="rId8"/>
    <p:sldId id="467" r:id="rId9"/>
    <p:sldId id="468" r:id="rId10"/>
    <p:sldId id="369" r:id="rId11"/>
    <p:sldId id="370" r:id="rId12"/>
    <p:sldId id="371" r:id="rId13"/>
    <p:sldId id="483" r:id="rId14"/>
    <p:sldId id="484" r:id="rId15"/>
    <p:sldId id="486" r:id="rId16"/>
    <p:sldId id="490" r:id="rId17"/>
    <p:sldId id="343" r:id="rId18"/>
    <p:sldId id="339" r:id="rId19"/>
    <p:sldId id="340" r:id="rId20"/>
    <p:sldId id="344" r:id="rId21"/>
    <p:sldId id="345" r:id="rId22"/>
    <p:sldId id="346" r:id="rId23"/>
    <p:sldId id="470" r:id="rId24"/>
    <p:sldId id="421" r:id="rId25"/>
    <p:sldId id="471" r:id="rId26"/>
    <p:sldId id="472" r:id="rId27"/>
    <p:sldId id="355" r:id="rId28"/>
    <p:sldId id="423" r:id="rId29"/>
    <p:sldId id="466" r:id="rId30"/>
    <p:sldId id="286" r:id="rId31"/>
    <p:sldId id="447" r:id="rId32"/>
    <p:sldId id="358" r:id="rId33"/>
    <p:sldId id="449" r:id="rId34"/>
    <p:sldId id="448" r:id="rId35"/>
    <p:sldId id="463" r:id="rId36"/>
    <p:sldId id="476" r:id="rId37"/>
    <p:sldId id="274" r:id="rId38"/>
    <p:sldId id="462" r:id="rId39"/>
    <p:sldId id="478" r:id="rId40"/>
    <p:sldId id="479" r:id="rId41"/>
    <p:sldId id="452" r:id="rId42"/>
    <p:sldId id="480" r:id="rId43"/>
    <p:sldId id="412" r:id="rId44"/>
    <p:sldId id="413" r:id="rId45"/>
    <p:sldId id="460" r:id="rId46"/>
    <p:sldId id="464" r:id="rId47"/>
    <p:sldId id="395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0027" autoAdjust="0"/>
    <p:restoredTop sz="92463" autoAdjust="0"/>
  </p:normalViewPr>
  <p:slideViewPr>
    <p:cSldViewPr>
      <p:cViewPr>
        <p:scale>
          <a:sx n="66" d="100"/>
          <a:sy n="66" d="100"/>
        </p:scale>
        <p:origin x="-12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9704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5E3F-09B5-4A6A-8B00-28978EA49652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8607A-CB67-45E6-A373-0AC3FB7C961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- Ορθογώνιο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Ορθογώνιο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319C63-F604-4482-8513-5D0FB641D25E}" type="datetimeFigureOut">
              <a:rPr lang="el-GR" smtClean="0"/>
              <a:pPr/>
              <a:t>20/11/2016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C776DC-48DB-4A8C-B84F-3DE9B95A129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fimerida.gr/news/287454/elliniki-psyhiatriki-etaireia-ayxisi-30-ton-aytoktonion-stin-ellada-tis-krisi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- Τίτλος"/>
          <p:cNvSpPr>
            <a:spLocks noGrp="1"/>
          </p:cNvSpPr>
          <p:nvPr>
            <p:ph type="title" idx="4294967295"/>
          </p:nvPr>
        </p:nvSpPr>
        <p:spPr>
          <a:xfrm>
            <a:off x="928662" y="428604"/>
            <a:ext cx="7572375" cy="1000125"/>
          </a:xfrm>
        </p:spPr>
        <p:txBody>
          <a:bodyPr>
            <a:normAutofit/>
          </a:bodyPr>
          <a:lstStyle/>
          <a:p>
            <a:pPr algn="ctr"/>
            <a:r>
              <a:rPr lang="el-GR" sz="3000" dirty="0" smtClean="0"/>
              <a:t>Κατάθλιψη, η νόσος του 21ου αιώνα </a:t>
            </a:r>
            <a:endParaRPr lang="el-GR" sz="3000" dirty="0" smtClean="0">
              <a:solidFill>
                <a:schemeClr val="tx1"/>
              </a:solidFill>
            </a:endParaRPr>
          </a:p>
        </p:txBody>
      </p:sp>
      <p:sp>
        <p:nvSpPr>
          <p:cNvPr id="9220" name="2 - Υπότιτλος"/>
          <p:cNvSpPr>
            <a:spLocks noGrp="1"/>
          </p:cNvSpPr>
          <p:nvPr>
            <p:ph type="body" idx="4294967295"/>
          </p:nvPr>
        </p:nvSpPr>
        <p:spPr>
          <a:xfrm>
            <a:off x="4429124" y="4357694"/>
            <a:ext cx="4357688" cy="2071688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el-GR" sz="2000" b="1" i="1" dirty="0" smtClean="0">
                <a:solidFill>
                  <a:schemeClr val="tx2"/>
                </a:solidFill>
                <a:latin typeface="+mj-lt"/>
              </a:rPr>
              <a:t>Κορδερά Ειρήνη                 </a:t>
            </a:r>
          </a:p>
          <a:p>
            <a:pPr algn="r">
              <a:buNone/>
            </a:pPr>
            <a:r>
              <a:rPr lang="el-GR" sz="2000" b="1" i="1" dirty="0" smtClean="0">
                <a:solidFill>
                  <a:schemeClr val="tx2"/>
                </a:solidFill>
                <a:latin typeface="+mj-lt"/>
              </a:rPr>
              <a:t> Ψυχολόγος</a:t>
            </a:r>
          </a:p>
          <a:p>
            <a:pPr algn="r">
              <a:buNone/>
            </a:pPr>
            <a:r>
              <a:rPr lang="el-GR" sz="20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l-GR" sz="2000" i="1" dirty="0" smtClean="0">
                <a:solidFill>
                  <a:schemeClr val="tx2"/>
                </a:solidFill>
                <a:latin typeface="+mj-lt"/>
              </a:rPr>
              <a:t>                                                   </a:t>
            </a:r>
          </a:p>
          <a:p>
            <a:pPr algn="r">
              <a:buNone/>
            </a:pPr>
            <a:r>
              <a:rPr lang="el-GR" sz="1900" i="1" dirty="0" smtClean="0"/>
              <a:t>Πτυχιούχος Α.Π.Θ.                                              MSc Ψυχολογία Υγείας                                      MSc Ψυχολογία Παιδιού και Εφήβου</a:t>
            </a:r>
            <a:r>
              <a:rPr lang="en-US" sz="1900" i="1" dirty="0" smtClean="0"/>
              <a:t>       </a:t>
            </a:r>
            <a:r>
              <a:rPr lang="el-GR" sz="1900" i="1" dirty="0" smtClean="0"/>
              <a:t>Συστημική Ψυχοθεραπεία</a:t>
            </a:r>
          </a:p>
        </p:txBody>
      </p:sp>
      <p:pic>
        <p:nvPicPr>
          <p:cNvPr id="3075" name="Picture 3" descr="C:\Users\Irini\Desktop\ομιλία κατάθλιψη\φωτο κατάθλιψη\pseudocrisis_depression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5195903" cy="370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κατάθλιψη στους άνδρες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229600" cy="43402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400" dirty="0" smtClean="0"/>
              <a:t>Οι άνδρες πιο δύσκολα παραδέχονται ότι έχουν συμπτώματα κατάθλιψης και έτσι πιο δύσκολα αναζητούν βοήθεια. </a:t>
            </a:r>
          </a:p>
          <a:p>
            <a:pPr algn="ctr">
              <a:buNone/>
            </a:pPr>
            <a:r>
              <a:rPr lang="el-GR" sz="1800" i="1" dirty="0" smtClean="0"/>
              <a:t>(Η στατιστική πιθανώς αλλοιώνεται λόγω αυτών των συμπεριφορών) </a:t>
            </a:r>
          </a:p>
          <a:p>
            <a:endParaRPr lang="el-GR" sz="1200" i="1" dirty="0" smtClean="0"/>
          </a:p>
          <a:p>
            <a:endParaRPr lang="el-GR" sz="1200" i="1" dirty="0" smtClean="0"/>
          </a:p>
          <a:p>
            <a:endParaRPr lang="el-GR" sz="1200" i="1" dirty="0" smtClean="0"/>
          </a:p>
          <a:p>
            <a:endParaRPr lang="el-GR" sz="1200" i="1" dirty="0"/>
          </a:p>
        </p:txBody>
      </p:sp>
      <p:pic>
        <p:nvPicPr>
          <p:cNvPr id="11266" name="Picture 2" descr="C:\Users\Irini\Desktop\ομιλία κατάθλιψη\φωτο κατάθλιψη\o_february2013jmd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00438"/>
            <a:ext cx="3952886" cy="267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i\Desktop\ομιλία κατάθλιψη\φωτο κατάθλιψη\753a82091bdf93df272697e1f26229c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255057"/>
            <a:ext cx="5357850" cy="767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Irini\Desktop\ομιλία κατάθλιψη\φωτο κατάθλιψη\symbols-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14422"/>
            <a:ext cx="2793065" cy="1857388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229600" cy="450059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el-GR" sz="2900" i="1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el-GR" sz="2900" i="1" dirty="0" smtClean="0">
                <a:solidFill>
                  <a:schemeClr val="tx2"/>
                </a:solidFill>
              </a:rPr>
              <a:t>                                                        </a:t>
            </a:r>
          </a:p>
          <a:p>
            <a:pPr algn="just">
              <a:buNone/>
            </a:pPr>
            <a:endParaRPr lang="el-GR" sz="2900" b="1" i="1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l-GR" sz="2900" b="1" i="1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el-GR" sz="2900" b="1" i="1" dirty="0" smtClean="0">
                <a:solidFill>
                  <a:schemeClr val="tx2"/>
                </a:solidFill>
              </a:rPr>
              <a:t>   </a:t>
            </a:r>
          </a:p>
          <a:p>
            <a:pPr algn="just">
              <a:buNone/>
            </a:pPr>
            <a:r>
              <a:rPr lang="el-GR" sz="2900" b="1" i="1" dirty="0" smtClean="0">
                <a:solidFill>
                  <a:schemeClr val="tx2"/>
                </a:solidFill>
              </a:rPr>
              <a:t>     ΑΝΔΡΕΣ</a:t>
            </a:r>
            <a:r>
              <a:rPr lang="el-GR" sz="2900" i="1" dirty="0" smtClean="0">
                <a:solidFill>
                  <a:schemeClr val="tx2"/>
                </a:solidFill>
              </a:rPr>
              <a:t> </a:t>
            </a:r>
            <a:r>
              <a:rPr lang="el-GR" sz="2900" i="1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l-GR" sz="2900" i="1" dirty="0" smtClean="0">
                <a:sym typeface="Wingdings" pitchFamily="2" charset="2"/>
              </a:rPr>
              <a:t> </a:t>
            </a:r>
            <a:r>
              <a:rPr lang="el-GR" sz="2900" dirty="0" smtClean="0">
                <a:sym typeface="Wingdings" pitchFamily="2" charset="2"/>
              </a:rPr>
              <a:t>πιο συχνά </a:t>
            </a:r>
            <a:r>
              <a:rPr lang="el-GR" sz="2900" dirty="0" smtClean="0"/>
              <a:t>σωματικά συμπτώματα, έντονη ευερεθιστότητα, επιθετική διάθεση, αλκοόλ, ναρκωτικά ή εργασιομανία. </a:t>
            </a:r>
          </a:p>
          <a:p>
            <a:pPr algn="just">
              <a:buFont typeface="Wingdings" pitchFamily="2" charset="2"/>
              <a:buChar char="v"/>
            </a:pPr>
            <a:endParaRPr lang="el-GR" sz="2900" dirty="0" smtClean="0"/>
          </a:p>
          <a:p>
            <a:pPr algn="just">
              <a:buNone/>
            </a:pPr>
            <a:r>
              <a:rPr lang="el-GR" sz="2900" b="1" i="1" dirty="0" smtClean="0">
                <a:solidFill>
                  <a:schemeClr val="tx2"/>
                </a:solidFill>
                <a:sym typeface="Wingdings" pitchFamily="2" charset="2"/>
              </a:rPr>
              <a:t>     ΓΥΝΑΙΚΕΣ </a:t>
            </a:r>
            <a:r>
              <a:rPr lang="el-GR" sz="2900" i="1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l-GR" sz="2900" i="1" dirty="0" smtClean="0">
                <a:sym typeface="Wingdings" pitchFamily="2" charset="2"/>
              </a:rPr>
              <a:t> </a:t>
            </a:r>
            <a:r>
              <a:rPr lang="el-GR" sz="2900" dirty="0" smtClean="0"/>
              <a:t>πιο συχνά στεναχώρια, χαμηλή αυτοεκτίμηση, υπερβολικές ενοχές και κλάματα.</a:t>
            </a:r>
            <a:endParaRPr lang="en-US" sz="2900" dirty="0" smtClean="0"/>
          </a:p>
          <a:p>
            <a:pPr algn="just">
              <a:buNone/>
            </a:pPr>
            <a:endParaRPr lang="el-GR" sz="3200" dirty="0" smtClean="0"/>
          </a:p>
          <a:p>
            <a:pPr algn="just">
              <a:buNone/>
            </a:pPr>
            <a:endParaRPr lang="el-GR" sz="3200" dirty="0" smtClean="0"/>
          </a:p>
          <a:p>
            <a:pPr algn="just">
              <a:buNone/>
            </a:pPr>
            <a:r>
              <a:rPr lang="el-GR" sz="2900" b="1" i="1" dirty="0" smtClean="0"/>
              <a:t>Οι άνδρες αυτοκτονούν πιο συχνά, παρόλο που οι γυναίκες κάνουν απόπειρα αυτοκτονίας συχνότερα από ότι οι άνδρες!!</a:t>
            </a:r>
          </a:p>
          <a:p>
            <a:pPr algn="just">
              <a:buFont typeface="Wingdings" pitchFamily="2" charset="2"/>
              <a:buChar char="Ø"/>
            </a:pPr>
            <a:endParaRPr lang="el-GR" sz="4500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διαφορές μεταξύ ανδρών &amp; γυναικών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κατάθλιψη και αυτοκτονία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786050" y="1219200"/>
            <a:ext cx="590075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000" b="1" i="1" dirty="0" smtClean="0"/>
              <a:t>Ο πιο βασικός παράγοντας κινδύνου για αυτοκτονία είναι</a:t>
            </a:r>
            <a:r>
              <a:rPr lang="el-GR" sz="2000" b="1" i="1" dirty="0" smtClean="0">
                <a:sym typeface="Wingdings" pitchFamily="2" charset="2"/>
              </a:rPr>
              <a:t> η </a:t>
            </a:r>
            <a:r>
              <a:rPr lang="el-GR" sz="2000" b="1" i="1" dirty="0" smtClean="0"/>
              <a:t>ύπαρξη κατάθλιψης</a:t>
            </a:r>
            <a:r>
              <a:rPr lang="el-GR" sz="20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l-GR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000" dirty="0" smtClean="0"/>
              <a:t>Μέχρι και 15% των ασθενών με μείζων κατάθλιψη αυτοκτονούν!</a:t>
            </a:r>
          </a:p>
          <a:p>
            <a:pPr algn="just">
              <a:buFont typeface="Wingdings" pitchFamily="2" charset="2"/>
              <a:buChar char="ü"/>
            </a:pPr>
            <a:endParaRPr lang="el-GR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000" dirty="0" smtClean="0"/>
              <a:t>Από όσους αυτοκτονούν η συντριπτική πλειοψηφία (έως και το 80%) έχει κατάθλιψη. Ο κίνδυνος αυξάνει όταν συνυπάρχει και κατάχρηση αλκοόλ.</a:t>
            </a:r>
          </a:p>
          <a:p>
            <a:pPr algn="just">
              <a:buFont typeface="Wingdings" pitchFamily="2" charset="2"/>
              <a:buChar char="ü"/>
            </a:pPr>
            <a:endParaRPr lang="el-GR" sz="2000" dirty="0" smtClean="0"/>
          </a:p>
          <a:p>
            <a:pPr algn="just">
              <a:buFont typeface="Wingdings" pitchFamily="2" charset="2"/>
              <a:buChar char="ü"/>
            </a:pPr>
            <a:endParaRPr lang="el-GR" sz="2000" dirty="0" smtClean="0"/>
          </a:p>
          <a:p>
            <a:pPr algn="r">
              <a:buNone/>
            </a:pPr>
            <a:endParaRPr lang="el-GR" sz="1800" i="1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el-GR" sz="1800" i="1" dirty="0" smtClean="0">
                <a:solidFill>
                  <a:schemeClr val="tx2"/>
                </a:solidFill>
              </a:rPr>
              <a:t>πηγή</a:t>
            </a:r>
            <a:r>
              <a:rPr lang="en-US" sz="1800" i="1" dirty="0" smtClean="0">
                <a:solidFill>
                  <a:schemeClr val="tx2"/>
                </a:solidFill>
              </a:rPr>
              <a:t>: </a:t>
            </a:r>
            <a:r>
              <a:rPr lang="el-GR" sz="1800" i="1" dirty="0" smtClean="0">
                <a:solidFill>
                  <a:schemeClr val="tx2"/>
                </a:solidFill>
              </a:rPr>
              <a:t> Παγκόσμιος Οργανισμός Υγείας</a:t>
            </a:r>
          </a:p>
          <a:p>
            <a:pPr algn="just">
              <a:buFont typeface="Wingdings" pitchFamily="2" charset="2"/>
              <a:buChar char="ü"/>
            </a:pPr>
            <a:endParaRPr lang="el-GR" sz="2000" dirty="0" smtClean="0"/>
          </a:p>
          <a:p>
            <a:endParaRPr lang="el-GR" dirty="0"/>
          </a:p>
        </p:txBody>
      </p:sp>
      <p:pic>
        <p:nvPicPr>
          <p:cNvPr id="9218" name="Picture 2" descr="C:\Users\Irini\Desktop\ομιλία κατάθλιψη\φωτο κατάθλιψη\56_Your-Forcast-Fair-and-Sunny_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667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αυτοκτονίες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500066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l-GR" sz="1400" dirty="0" smtClean="0"/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Η αυτοκτονία συγκαταλέγεται μεταξύ των δέκα συχνοτέρων αιτιών θανάτου στον γενικό πληθυσμό.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Για τους εφήβους και τους νεαρούς ενήλικες βρίσκεται ανάμεσα στις τρεις συχνότερες αιτίες θανάτου.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Κάθε χρόνο πραγματοποιούνται περισσότερες από 1.000.000 αυτοκτονίες παγκοσμίως.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Μια αυτοκτονία πραγματοποιείται κάθε 20 δευτερόλεπτα.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Μια απόπειρα πραγματοποιείται κάθε δευτερόλεπτο!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b="1" i="1" dirty="0" smtClean="0"/>
              <a:t>Στην Ελλάδα στα χρόνια της κρίσης οι αυτοκτονίες και οι απόπειρες αυτοκτονίας έχουν αυξηθεί δραματικά (τουλάχιστον κατά 30% ).</a:t>
            </a:r>
          </a:p>
          <a:p>
            <a:pPr algn="r">
              <a:buNone/>
            </a:pPr>
            <a:endParaRPr lang="el-GR" sz="1800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el-GR" sz="1800" i="1" dirty="0" smtClean="0">
                <a:solidFill>
                  <a:srgbClr val="0070C0"/>
                </a:solidFill>
              </a:rPr>
              <a:t>   </a:t>
            </a:r>
          </a:p>
          <a:p>
            <a:pPr algn="r">
              <a:buNone/>
            </a:pPr>
            <a:r>
              <a:rPr lang="el-GR" sz="1800" i="1" dirty="0" smtClean="0">
                <a:solidFill>
                  <a:schemeClr val="tx2"/>
                </a:solidFill>
              </a:rPr>
              <a:t>πηγή</a:t>
            </a:r>
            <a:r>
              <a:rPr lang="en-US" sz="1800" i="1" dirty="0" smtClean="0">
                <a:solidFill>
                  <a:schemeClr val="tx2"/>
                </a:solidFill>
              </a:rPr>
              <a:t>: </a:t>
            </a:r>
            <a:r>
              <a:rPr lang="el-GR" sz="1800" i="1" dirty="0" smtClean="0">
                <a:solidFill>
                  <a:schemeClr val="tx2"/>
                </a:solidFill>
              </a:rPr>
              <a:t> Ελληνική Ψυχιατρική Εταιρεία</a:t>
            </a:r>
          </a:p>
          <a:p>
            <a:pPr>
              <a:buNone/>
            </a:pPr>
            <a:endParaRPr lang="el-GR" sz="2400" dirty="0" smtClean="0"/>
          </a:p>
          <a:p>
            <a:pPr algn="r">
              <a:buNone/>
            </a:pP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>
                <a:solidFill>
                  <a:srgbClr val="0070C0"/>
                </a:solidFill>
              </a:rPr>
              <a:t>Πηγή: </a:t>
            </a:r>
            <a:r>
              <a:rPr lang="el-GR" sz="1400" dirty="0" smtClean="0">
                <a:solidFill>
                  <a:srgbClr val="0070C0"/>
                </a:solidFill>
                <a:hlinkClick r:id="rId2"/>
              </a:rPr>
              <a:t>Ελληνική Ψυχιατρική Εταιρεία</a:t>
            </a:r>
            <a:endParaRPr lang="el-GR" sz="1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http:</a:t>
            </a:r>
            <a:r>
              <a:rPr lang="en-US" sz="1400" dirty="0" smtClean="0"/>
              <a:t>//www.iefimerida.gr/news/287454/elliniki-psyhiatriki-etaireia-ayxisi-30-ton-aytoktonion-stin-ellada-tis-krisis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αυτοκτονίες</a:t>
            </a:r>
            <a:endParaRPr lang="el-GR" dirty="0"/>
          </a:p>
        </p:txBody>
      </p:sp>
      <p:sp>
        <p:nvSpPr>
          <p:cNvPr id="4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Όπως προκύπτει από 41 έρευνες, από τις οποίες οι περισσότερες αφορούσαν την Ισπανία (δέκα), την Ελλάδα (εννέα) και τη Βρετανία (επτά), καλύπτοντας τα χρόνια της κρίσης (2008-2015)…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b="1" i="1" dirty="0" smtClean="0"/>
              <a:t>Η κρίση αυξάνει σημαντικά τα ποσοστά αυτοκτονιών, ιδίως μεταξύ των ανδρών και κυρίως των ανέργων! </a:t>
            </a:r>
          </a:p>
          <a:p>
            <a:pPr algn="r">
              <a:buNone/>
            </a:pPr>
            <a:endParaRPr lang="el-GR" sz="1800" i="1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el-GR" sz="1800" i="1" dirty="0" smtClean="0">
                <a:solidFill>
                  <a:srgbClr val="0070C0"/>
                </a:solidFill>
              </a:rPr>
              <a:t>πηγή</a:t>
            </a:r>
            <a:r>
              <a:rPr lang="en-US" sz="1800" i="1" dirty="0" smtClean="0">
                <a:solidFill>
                  <a:srgbClr val="0070C0"/>
                </a:solidFill>
              </a:rPr>
              <a:t>:</a:t>
            </a:r>
            <a:r>
              <a:rPr lang="el-GR" sz="1800" i="1" dirty="0" smtClean="0">
                <a:solidFill>
                  <a:srgbClr val="0070C0"/>
                </a:solidFill>
              </a:rPr>
              <a:t> "</a:t>
            </a:r>
            <a:r>
              <a:rPr lang="el-GR" sz="1800" i="1" dirty="0" err="1" smtClean="0">
                <a:solidFill>
                  <a:srgbClr val="0070C0"/>
                </a:solidFill>
              </a:rPr>
              <a:t>British</a:t>
            </a:r>
            <a:r>
              <a:rPr lang="el-GR" sz="1800" i="1" dirty="0" smtClean="0">
                <a:solidFill>
                  <a:srgbClr val="0070C0"/>
                </a:solidFill>
              </a:rPr>
              <a:t> </a:t>
            </a:r>
            <a:r>
              <a:rPr lang="el-GR" sz="1800" i="1" dirty="0" err="1" smtClean="0">
                <a:solidFill>
                  <a:srgbClr val="0070C0"/>
                </a:solidFill>
              </a:rPr>
              <a:t>Medical</a:t>
            </a:r>
            <a:r>
              <a:rPr lang="el-GR" sz="1800" i="1" dirty="0" smtClean="0">
                <a:solidFill>
                  <a:srgbClr val="0070C0"/>
                </a:solidFill>
              </a:rPr>
              <a:t> </a:t>
            </a:r>
            <a:r>
              <a:rPr lang="el-GR" sz="1800" i="1" dirty="0" err="1" smtClean="0">
                <a:solidFill>
                  <a:srgbClr val="0070C0"/>
                </a:solidFill>
              </a:rPr>
              <a:t>Journal</a:t>
            </a:r>
            <a:r>
              <a:rPr lang="el-GR" sz="1800" i="1" dirty="0" smtClean="0">
                <a:solidFill>
                  <a:srgbClr val="0070C0"/>
                </a:solidFill>
              </a:rPr>
              <a:t>"</a:t>
            </a:r>
            <a:endParaRPr lang="el-GR" sz="18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rini\Desktop\ομιλία κατάθλιψη\φωτο κατάθλιψη\art-black-and-white-books-depression-Favim.com-1706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24220"/>
            <a:ext cx="2286016" cy="196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5852" y="3071810"/>
            <a:ext cx="6858000" cy="1066800"/>
          </a:xfrm>
        </p:spPr>
        <p:txBody>
          <a:bodyPr>
            <a:normAutofit/>
          </a:bodyPr>
          <a:lstStyle/>
          <a:p>
            <a:r>
              <a:rPr lang="el-GR" sz="3600" i="1" dirty="0" smtClean="0"/>
              <a:t>είδη κατάθλιψης</a:t>
            </a:r>
            <a:endParaRPr lang="el-G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rini\Desktop\ομιλία κατάθλιψη\φωτο κατάθλιψη\wp-1473502777089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809688"/>
            <a:ext cx="5588008" cy="147683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κατάθλιψης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400" dirty="0" smtClean="0"/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Μείζων καταθλιπτική διαταραχή</a:t>
            </a:r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Διπολική διαταραχή Ι (μανιοκατάθλιψη) 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Διπολική διαταραχή ΙΙ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Δυσθυμική διαταραχή (δυσθυμία)</a:t>
            </a:r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Επιλόχεια κατάθλιψη</a:t>
            </a:r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Εποχική κατάθλιψη</a:t>
            </a:r>
            <a:r>
              <a:rPr lang="en-US" sz="2200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i\Desktop\ομιλία κατάθλιψη\φωτο κατάθλιψη\major_depress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709" y="1476924"/>
            <a:ext cx="5132621" cy="4452406"/>
          </a:xfrm>
          <a:prstGeom prst="rect">
            <a:avLst/>
          </a:prstGeom>
          <a:noFill/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Μείζων καταθλιπτική διαταραχή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Διπολική διαταραχή (μανιοκατάθλιψη)</a:t>
            </a:r>
            <a:endParaRPr lang="el-GR" b="1" dirty="0"/>
          </a:p>
        </p:txBody>
      </p:sp>
      <p:pic>
        <p:nvPicPr>
          <p:cNvPr id="3074" name="Picture 2" descr="C:\Users\Irini\Desktop\ομιλία κατάθλιψη\φωτο κατάθλιψη\bipol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726623" cy="421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άλλο θλίψη και άλλο κατάθλιψη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l-GR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Τι είναι η θλίψη</a:t>
            </a:r>
            <a:r>
              <a:rPr lang="en-US" sz="2400" dirty="0" smtClean="0"/>
              <a:t>;</a:t>
            </a:r>
            <a:endParaRPr lang="el-GR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Τι είναι η κατάθλιψη</a:t>
            </a:r>
            <a:r>
              <a:rPr lang="en-US" sz="2400" dirty="0" smtClean="0"/>
              <a:t>;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 algn="just">
              <a:buNone/>
            </a:pPr>
            <a:r>
              <a:rPr lang="el-GR" sz="2200" dirty="0" smtClean="0"/>
              <a:t>Επομένως τα κριτήρια που διαχωρίζουν τη θλίψη από την κατάθλιψη είναι…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200" i="1" dirty="0" smtClean="0"/>
              <a:t>η ένταση των συμπτωμάτων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200" i="1" dirty="0" smtClean="0"/>
              <a:t>οι επιπτώσεις τους στη λειτουργικότητα του ατόμου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200" i="1" dirty="0" smtClean="0"/>
              <a:t>η διάρκειά τους</a:t>
            </a:r>
            <a:endParaRPr lang="en-US" sz="2200" i="1" dirty="0" smtClean="0"/>
          </a:p>
          <a:p>
            <a:pPr>
              <a:buNone/>
            </a:pPr>
            <a:endParaRPr lang="en-US" sz="2400" b="1" dirty="0" smtClean="0"/>
          </a:p>
          <a:p>
            <a:pPr algn="just">
              <a:buNone/>
            </a:pPr>
            <a:endParaRPr lang="el-GR" sz="22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026" name="Picture 2" descr="C:\Users\Irini\Desktop\ομιλία κατάθλιψη\φωτο κατάθλιψη\tumblr_md15t5minf1riv1qwo1_500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52" y="1794325"/>
            <a:ext cx="2389182" cy="177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Δυσθυμική διαταραχή (δυσθυμία)</a:t>
            </a:r>
            <a:endParaRPr lang="el-GR" dirty="0"/>
          </a:p>
        </p:txBody>
      </p:sp>
      <p:pic>
        <p:nvPicPr>
          <p:cNvPr id="4" name="Picture 3" descr="C:\Users\Irini\Desktop\ομιλία κατάθλιψη\φωτο κατάθλιψη\dysthym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358114" cy="304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Επιλόχεια κατάθλιψη</a:t>
            </a:r>
            <a:endParaRPr lang="el-GR" dirty="0"/>
          </a:p>
        </p:txBody>
      </p:sp>
      <p:pic>
        <p:nvPicPr>
          <p:cNvPr id="99330" name="Picture 2" descr="C:\Users\Irini\Desktop\ομιλία κατάθλιψη\φωτο κατάθλιψη\epiloxe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134" y="2143116"/>
            <a:ext cx="281863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Εποχική κατάθλιψη</a:t>
            </a:r>
            <a:endParaRPr lang="el-GR" dirty="0"/>
          </a:p>
        </p:txBody>
      </p:sp>
      <p:pic>
        <p:nvPicPr>
          <p:cNvPr id="100354" name="Picture 2" descr="C:\Users\Irini\Desktop\ομιλία κατάθλιψη\φωτο κατάθλιψη\epoxi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04172"/>
            <a:ext cx="3643338" cy="272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72056" cy="4937760"/>
          </a:xfrm>
        </p:spPr>
        <p:txBody>
          <a:bodyPr/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l-GR" sz="2400" dirty="0" smtClean="0"/>
              <a:t>Επιπλέον, οι γυναίκες εμφανίζουν και</a:t>
            </a:r>
          </a:p>
          <a:p>
            <a:pPr>
              <a:buNone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err="1" smtClean="0"/>
              <a:t>προεμμηνορρυσιακή</a:t>
            </a:r>
            <a:r>
              <a:rPr lang="el-GR" sz="2400" dirty="0" smtClean="0"/>
              <a:t> </a:t>
            </a:r>
            <a:r>
              <a:rPr lang="el-GR" sz="2400" dirty="0" err="1" smtClean="0"/>
              <a:t>δυσφορική</a:t>
            </a:r>
            <a:r>
              <a:rPr lang="el-GR" sz="2400" dirty="0" smtClean="0"/>
              <a:t> διαταραχή (πριν την έμμηνο ρύση)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«εμμηνοπαυσιακή κατάθλιψη»</a:t>
            </a:r>
          </a:p>
          <a:p>
            <a:endParaRPr lang="el-GR" dirty="0"/>
          </a:p>
        </p:txBody>
      </p:sp>
      <p:pic>
        <p:nvPicPr>
          <p:cNvPr id="6146" name="Picture 2" descr="C:\Users\Irini\Desktop\ομιλία κατάθλιψη\φωτο κατάθλιψη\b1c43a146d313a207c31c6fbb1707c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29718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κατάθλιψη συχνά συνυπάρχει με…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000" i="1" dirty="0" smtClean="0"/>
          </a:p>
          <a:p>
            <a:pPr>
              <a:buFont typeface="Wingdings" pitchFamily="2" charset="2"/>
              <a:buChar char="Ø"/>
            </a:pPr>
            <a:endParaRPr lang="el-GR" sz="2200" b="1" i="1" dirty="0" smtClean="0"/>
          </a:p>
          <a:p>
            <a:pPr>
              <a:buFont typeface="Wingdings" pitchFamily="2" charset="2"/>
              <a:buChar char="Ø"/>
            </a:pPr>
            <a:r>
              <a:rPr lang="el-GR" sz="2200" b="1" i="1" dirty="0" smtClean="0"/>
              <a:t>Αγχώδεις διαταραχές </a:t>
            </a:r>
            <a:r>
              <a:rPr lang="el-GR" sz="2000" i="1" dirty="0" smtClean="0"/>
              <a:t>(π.χ. διαταραχή πανικού, γενικευμένη αγχώδη διαταραχή, διαταραχή μετά από ψυχοτραυματικό στρες (PTSD))</a:t>
            </a:r>
          </a:p>
          <a:p>
            <a:pPr>
              <a:buNone/>
            </a:pPr>
            <a:endParaRPr lang="en-US" sz="2200" i="1" dirty="0" smtClean="0"/>
          </a:p>
          <a:p>
            <a:pPr>
              <a:buFont typeface="Wingdings" pitchFamily="2" charset="2"/>
              <a:buChar char="Ø"/>
            </a:pPr>
            <a:r>
              <a:rPr lang="el-GR" sz="2200" b="1" i="1" dirty="0" smtClean="0"/>
              <a:t>Κατάχρηση αλκοόλ και άλλων ουσιών</a:t>
            </a:r>
          </a:p>
          <a:p>
            <a:pPr>
              <a:buNone/>
            </a:pPr>
            <a:endParaRPr lang="el-GR" sz="2200" i="1" dirty="0" smtClean="0"/>
          </a:p>
          <a:p>
            <a:pPr>
              <a:buFont typeface="Wingdings" pitchFamily="2" charset="2"/>
              <a:buChar char="Ø"/>
            </a:pPr>
            <a:r>
              <a:rPr lang="el-GR" sz="2200" b="1" i="1" dirty="0" smtClean="0"/>
              <a:t>Σωματικές παθήσεις</a:t>
            </a:r>
            <a:r>
              <a:rPr lang="el-GR" sz="2200" i="1" dirty="0" smtClean="0"/>
              <a:t> (</a:t>
            </a:r>
            <a:r>
              <a:rPr lang="el-GR" sz="2000" i="1" dirty="0" smtClean="0"/>
              <a:t>π.χ.  καρδιοπάθειες,  διαβήτης,  καρκίνος (ιδίως του γαστρεντερικού),  εγκεφαλικά, AIDS και νόσος του </a:t>
            </a:r>
            <a:r>
              <a:rPr lang="en-US" sz="2000" i="1" dirty="0" smtClean="0"/>
              <a:t>Parkinson</a:t>
            </a:r>
            <a:r>
              <a:rPr lang="el-GR" sz="2000" i="1" dirty="0" smtClean="0"/>
              <a:t>)</a:t>
            </a:r>
            <a:r>
              <a:rPr lang="en-US" sz="2000" i="1" dirty="0" smtClean="0"/>
              <a:t>.</a:t>
            </a:r>
            <a:endParaRPr lang="el-GR" sz="2000" i="1" dirty="0" smtClean="0"/>
          </a:p>
          <a:p>
            <a:pPr>
              <a:buFont typeface="Wingdings" pitchFamily="2" charset="2"/>
              <a:buChar char="Ø"/>
            </a:pPr>
            <a:endParaRPr lang="el-GR" sz="2000" i="1" dirty="0" smtClean="0"/>
          </a:p>
          <a:p>
            <a:pPr>
              <a:buFont typeface="Wingdings" pitchFamily="2" charset="2"/>
              <a:buChar char="Ø"/>
            </a:pPr>
            <a:r>
              <a:rPr lang="el-GR" sz="2200" b="1" i="1" dirty="0" smtClean="0"/>
              <a:t>Άνοιες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214414" y="3071810"/>
            <a:ext cx="6858000" cy="1066800"/>
          </a:xfrm>
        </p:spPr>
        <p:txBody>
          <a:bodyPr>
            <a:normAutofit/>
          </a:bodyPr>
          <a:lstStyle/>
          <a:p>
            <a:r>
              <a:rPr lang="el-GR" sz="3600" i="1" dirty="0" smtClean="0"/>
              <a:t>αιτίες </a:t>
            </a:r>
            <a:endParaRPr lang="el-G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Γιατί παθαίνουμε κατάθλιψη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229600" cy="493776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Ανισορροπία των νευροδιαβιβαστών του εγκεφάλου </a:t>
            </a:r>
            <a:r>
              <a:rPr lang="el-GR" sz="1700" i="1" dirty="0" smtClean="0"/>
              <a:t>(</a:t>
            </a:r>
            <a:r>
              <a:rPr lang="el-GR" sz="1700" i="1" dirty="0" err="1" smtClean="0"/>
              <a:t>σεροτονίνης</a:t>
            </a:r>
            <a:r>
              <a:rPr lang="el-GR" sz="1700" i="1" dirty="0" smtClean="0"/>
              <a:t>, </a:t>
            </a:r>
            <a:r>
              <a:rPr lang="el-GR" sz="1700" i="1" dirty="0" err="1" smtClean="0"/>
              <a:t>νοραδρεναλίνης</a:t>
            </a:r>
            <a:r>
              <a:rPr lang="el-GR" sz="1700" i="1" dirty="0" smtClean="0"/>
              <a:t>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Γενετική προδιάθεση</a:t>
            </a:r>
            <a:endParaRPr lang="el-GR" sz="1900" i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Έντονες ορμονικές αλλαγές</a:t>
            </a:r>
            <a:endParaRPr lang="el-GR" sz="1900" i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Οργανικές παθήσεις / προβλήματα υγείας</a:t>
            </a:r>
            <a:endParaRPr lang="el-GR" sz="1900" i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Φάρμακα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Αλκοόλ/Ναρκωτικά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Τραυματικά γεγονότα στην παιδική ηλικία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Στρεσογόνα γεγονότα στην ενήλικη ζωή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Προβλήματα σχέσεων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Μοναξιά / κοινωνική απομόνωση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Μη έκφραση των συναισθημάτων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Στοιχεία προσωπικότητας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1900" dirty="0" smtClean="0"/>
              <a:t>Τρόπος σκέψης</a:t>
            </a:r>
          </a:p>
        </p:txBody>
      </p:sp>
      <p:pic>
        <p:nvPicPr>
          <p:cNvPr id="17412" name="Picture 4" descr="Αποτέλεσμα εικόνας για puz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830670"/>
            <a:ext cx="2559037" cy="245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Αιτιολογία της κατάθλιψης</a:t>
            </a:r>
            <a:endParaRPr lang="el-GR" dirty="0"/>
          </a:p>
        </p:txBody>
      </p:sp>
      <p:pic>
        <p:nvPicPr>
          <p:cNvPr id="101378" name="Picture 2" descr="C:\Users\Irini\Desktop\ομιλία κατάθλιψη\φωτο κατάθλιψη\ait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68" y="2143116"/>
            <a:ext cx="8884432" cy="513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705950"/>
            <a:ext cx="8229600" cy="4937760"/>
          </a:xfrm>
        </p:spPr>
        <p:txBody>
          <a:bodyPr>
            <a:normAutofit/>
          </a:bodyPr>
          <a:lstStyle/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Μελέτες που έχουν γίνει στην Ελλάδα, έχουν δείξει ότι το 27% των ηλικιωμένων </a:t>
            </a:r>
            <a:r>
              <a:rPr lang="el-GR" sz="2000" i="1" dirty="0" smtClean="0"/>
              <a:t>(</a:t>
            </a:r>
            <a:r>
              <a:rPr lang="el-GR" sz="2000" b="1" i="1" dirty="0" smtClean="0"/>
              <a:t>σχεδόν 1 στους 3</a:t>
            </a:r>
            <a:r>
              <a:rPr lang="el-GR" sz="2000" i="1" dirty="0" smtClean="0"/>
              <a:t>) </a:t>
            </a:r>
            <a:r>
              <a:rPr lang="el-GR" sz="2000" dirty="0" smtClean="0"/>
              <a:t>εμφανίζει καταθλιπτικά συμπτώματα.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Συχνά η κατάθλιψη θεωρείται εσφαλμένα φυσιολογικό επακόλουθο του γήρατος.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Οι άνθρωποι με κατάθλιψη έχουν περισσότερες πιθανότητες να εκδηλώσουν νόσο  Αλτσχάιμερ κάποια στιγμή της ζωής τους. 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Συχνά δεν γίνεται σωστή διαφοροδιάγνωση μεταξύ κατάθλιψης και άνοιας, </a:t>
            </a:r>
            <a:r>
              <a:rPr lang="el-GR" sz="2000" i="1" dirty="0" smtClean="0"/>
              <a:t>«ψευδοάνοια».</a:t>
            </a:r>
          </a:p>
          <a:p>
            <a:pPr algn="just"/>
            <a:endParaRPr lang="el-GR" sz="2000" dirty="0"/>
          </a:p>
        </p:txBody>
      </p:sp>
      <p:pic>
        <p:nvPicPr>
          <p:cNvPr id="1026" name="Picture 2" descr="C:\Users\Irini\Desktop\ομιλία κατάθλιψη\φωτο κατάθλιψη\1668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6877"/>
            <a:ext cx="2579387" cy="1450487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κατάθλιψη στην τρίτη ηλικία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5852" y="3071810"/>
            <a:ext cx="6858000" cy="1066800"/>
          </a:xfrm>
        </p:spPr>
        <p:txBody>
          <a:bodyPr>
            <a:normAutofit/>
          </a:bodyPr>
          <a:lstStyle/>
          <a:p>
            <a:r>
              <a:rPr lang="el-GR" sz="3600" i="1" dirty="0" smtClean="0"/>
              <a:t>αντιμετώπιση</a:t>
            </a:r>
            <a:endParaRPr lang="el-G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000" b="1" i="1" dirty="0" smtClean="0"/>
              <a:t> </a:t>
            </a:r>
          </a:p>
          <a:p>
            <a:pPr algn="just">
              <a:buNone/>
            </a:pPr>
            <a:endParaRPr lang="el-GR" sz="2000" b="1" i="1" dirty="0" smtClean="0"/>
          </a:p>
          <a:p>
            <a:pPr algn="just">
              <a:buNone/>
            </a:pPr>
            <a:endParaRPr lang="el-GR" sz="2000" b="1" i="1" dirty="0" smtClean="0"/>
          </a:p>
          <a:p>
            <a:pPr algn="just">
              <a:buNone/>
            </a:pPr>
            <a:endParaRPr lang="el-GR" sz="2000" b="1" i="1" dirty="0" smtClean="0"/>
          </a:p>
          <a:p>
            <a:pPr algn="just">
              <a:buNone/>
            </a:pPr>
            <a:endParaRPr lang="el-GR" sz="2000" b="1" i="1" dirty="0" smtClean="0"/>
          </a:p>
          <a:p>
            <a:pPr algn="just">
              <a:buNone/>
            </a:pPr>
            <a:endParaRPr lang="el-GR" sz="2000" b="1" i="1" dirty="0" smtClean="0"/>
          </a:p>
          <a:p>
            <a:pPr algn="just">
              <a:buNone/>
            </a:pPr>
            <a:endParaRPr lang="el-GR" sz="2000" b="1" i="1" dirty="0" smtClean="0"/>
          </a:p>
          <a:p>
            <a:pPr algn="just">
              <a:buNone/>
            </a:pPr>
            <a:endParaRPr lang="el-GR" sz="2000" b="1" i="1" dirty="0" smtClean="0"/>
          </a:p>
          <a:p>
            <a:pPr algn="just">
              <a:buNone/>
            </a:pPr>
            <a:r>
              <a:rPr lang="el-GR" sz="2000" b="1" i="1" dirty="0" smtClean="0"/>
              <a:t>Η κατάθλιψη είναι η πιο συχνή ψυχική διαταραχή. </a:t>
            </a:r>
            <a:r>
              <a:rPr lang="el-GR" sz="2000" i="1" dirty="0" smtClean="0"/>
              <a:t>Ένα στα δέκα άτομα θα νοσήσει από αυτή κάποια στιγμή στη ζωή του.</a:t>
            </a:r>
          </a:p>
          <a:p>
            <a:pPr algn="just">
              <a:buNone/>
            </a:pPr>
            <a:r>
              <a:rPr lang="el-GR" sz="2000" i="1" dirty="0" smtClean="0"/>
              <a:t>Σύμφωνα με τον Παγκόσμιο Οργανισμό Υγείας, μέχρι το 2020 η κατάθλιψη θα είναι η δεύτερη πιο συχνή διαταραχή-ασθένεια μετά τις καρδιακές παθήσεις και μέχρι το 2030 ίσως το συχνότερο πρόβλημα υγείας στον δυτικό κόσμο!</a:t>
            </a:r>
          </a:p>
          <a:p>
            <a:pPr algn="r">
              <a:buNone/>
            </a:pPr>
            <a:endParaRPr lang="el-GR" sz="1800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el-GR" sz="2000" i="1" dirty="0" smtClean="0"/>
          </a:p>
          <a:p>
            <a:pPr algn="just">
              <a:buNone/>
            </a:pPr>
            <a:endParaRPr lang="el-GR" sz="2000" i="1" dirty="0" smtClean="0"/>
          </a:p>
          <a:p>
            <a:pPr algn="just">
              <a:buNone/>
            </a:pPr>
            <a:endParaRPr lang="el-GR" sz="2000" i="1" dirty="0" smtClean="0"/>
          </a:p>
          <a:p>
            <a:pPr algn="just">
              <a:buNone/>
            </a:pPr>
            <a:endParaRPr lang="el-GR" sz="2000" i="1" dirty="0" smtClean="0"/>
          </a:p>
          <a:p>
            <a:pPr algn="just">
              <a:buNone/>
            </a:pPr>
            <a:endParaRPr lang="el-GR" sz="2000" i="1" dirty="0" smtClean="0"/>
          </a:p>
          <a:p>
            <a:pPr algn="just">
              <a:buNone/>
            </a:pPr>
            <a:endParaRPr lang="el-GR" sz="2000" i="1" dirty="0" smtClean="0"/>
          </a:p>
          <a:p>
            <a:pPr algn="just">
              <a:buNone/>
            </a:pPr>
            <a:endParaRPr lang="el-GR" sz="2000" i="1" dirty="0" smtClean="0"/>
          </a:p>
          <a:p>
            <a:pPr algn="just">
              <a:buNone/>
            </a:pPr>
            <a:endParaRPr lang="el-GR" sz="2000" i="1" dirty="0" smtClean="0"/>
          </a:p>
          <a:p>
            <a:pPr algn="r">
              <a:buNone/>
            </a:pPr>
            <a:endParaRPr lang="el-GR" sz="1800" i="1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pic>
        <p:nvPicPr>
          <p:cNvPr id="4099" name="Picture 3" descr="C:\Users\Irini\Desktop\ομιλία κατάθλιψη\φωτο κατάθλιψη\depression-img-thumb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091911" cy="26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θεραπεύεται η κατάθλιψη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4000" b="1" dirty="0" smtClean="0"/>
              <a:t>   </a:t>
            </a:r>
          </a:p>
          <a:p>
            <a:pPr>
              <a:buNone/>
            </a:pPr>
            <a:r>
              <a:rPr lang="el-GR" sz="4000" b="1" dirty="0" smtClean="0">
                <a:latin typeface="+mj-lt"/>
              </a:rPr>
              <a:t>                            </a:t>
            </a:r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NAI</a:t>
            </a:r>
            <a:r>
              <a:rPr lang="el-GR" sz="4000" b="1" dirty="0" smtClean="0">
                <a:solidFill>
                  <a:schemeClr val="tx2"/>
                </a:solidFill>
                <a:latin typeface="+mj-lt"/>
              </a:rPr>
              <a:t>!!</a:t>
            </a:r>
          </a:p>
          <a:p>
            <a:pPr algn="just">
              <a:buNone/>
            </a:pPr>
            <a:endParaRPr lang="el-GR" sz="4000" b="1" dirty="0" smtClean="0"/>
          </a:p>
          <a:p>
            <a:pPr algn="just">
              <a:buNone/>
            </a:pPr>
            <a:r>
              <a:rPr lang="el-GR" sz="4000" b="1" i="1" dirty="0" smtClean="0"/>
              <a:t>  </a:t>
            </a:r>
            <a:r>
              <a:rPr lang="el-GR" sz="2400" b="1" i="1" dirty="0" smtClean="0"/>
              <a:t>Όσο νωρίτερα ξεκινήσει η θεραπεία, τόσο καλύτερη είναι η πρόγνωση!</a:t>
            </a:r>
            <a:r>
              <a:rPr lang="el-GR" sz="2400" i="1" dirty="0" smtClean="0"/>
              <a:t> </a:t>
            </a:r>
          </a:p>
          <a:p>
            <a:pPr algn="just">
              <a:buNone/>
            </a:pPr>
            <a:r>
              <a:rPr lang="el-GR" sz="2400" i="1" dirty="0" smtClean="0"/>
              <a:t>    </a:t>
            </a:r>
            <a:r>
              <a:rPr lang="el-GR" sz="2200" i="1" dirty="0" smtClean="0"/>
              <a:t>Η θεραπεία της κατάθλιψης είναι πολύ σημαντικό να αρχίζει από το πρώτο επεισόδιο. Έτσι μειώνονται οι πιθανότητες υποτροπών αλλά και μειώνεται η βαρύτητα της νόσου.</a:t>
            </a:r>
          </a:p>
          <a:p>
            <a:pPr>
              <a:buNone/>
            </a:pP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θεραπευτική αντιμετώπιση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200" dirty="0" smtClean="0"/>
          </a:p>
          <a:p>
            <a:pPr algn="ctr">
              <a:buNone/>
            </a:pPr>
            <a:r>
              <a:rPr lang="el-GR" sz="2200" dirty="0" smtClean="0"/>
              <a:t>Αν παρατηρήσουμε συμπτώματα κατάθλιψης </a:t>
            </a:r>
            <a:r>
              <a:rPr lang="el-GR" sz="2200" dirty="0" smtClean="0">
                <a:sym typeface="Wingdings" pitchFamily="2" charset="2"/>
              </a:rPr>
              <a:t> απευθυνόμαστε σε έναν  Ε</a:t>
            </a:r>
            <a:r>
              <a:rPr lang="el-GR" sz="2200" dirty="0" smtClean="0"/>
              <a:t>ιδικό Ψυχικής Υγείας (ψυχολόγος ή ψυχίατρος)</a:t>
            </a:r>
            <a:endParaRPr lang="el-GR" sz="2200" b="1" i="1" dirty="0" smtClean="0"/>
          </a:p>
          <a:p>
            <a:pPr algn="ctr">
              <a:buNone/>
            </a:pPr>
            <a:endParaRPr lang="el-GR" sz="2200" b="1" i="1" dirty="0" smtClean="0"/>
          </a:p>
          <a:p>
            <a:pPr algn="ctr">
              <a:buNone/>
            </a:pPr>
            <a:endParaRPr lang="el-GR" sz="23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l-GR" sz="23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l-GR" sz="2300" b="1" i="1" dirty="0" smtClean="0">
                <a:solidFill>
                  <a:schemeClr val="tx2"/>
                </a:solidFill>
              </a:rPr>
              <a:t>Συνδυασμός Ψυχοθεραπείας &amp; Φαρμακοθεραπείας</a:t>
            </a:r>
          </a:p>
          <a:p>
            <a:pPr algn="ctr">
              <a:buNone/>
            </a:pPr>
            <a:endParaRPr lang="el-GR" sz="2000" dirty="0" smtClean="0"/>
          </a:p>
          <a:p>
            <a:pPr algn="ctr">
              <a:buNone/>
            </a:pPr>
            <a:endParaRPr lang="el-GR" sz="2000" dirty="0" smtClean="0"/>
          </a:p>
          <a:p>
            <a:pPr algn="ctr">
              <a:buNone/>
            </a:pPr>
            <a:r>
              <a:rPr lang="el-GR" sz="2000" dirty="0" smtClean="0"/>
              <a:t>Ήπια και μέτρια κατάθλιψη </a:t>
            </a:r>
            <a:r>
              <a:rPr lang="el-GR" sz="2000" dirty="0" smtClean="0">
                <a:sym typeface="Wingdings" pitchFamily="2" charset="2"/>
              </a:rPr>
              <a:t> ενδεχομένως μόνο ψυχοθεραπεία</a:t>
            </a:r>
          </a:p>
          <a:p>
            <a:pPr algn="ctr">
              <a:buNone/>
            </a:pPr>
            <a:r>
              <a:rPr lang="el-GR" sz="2000" dirty="0" smtClean="0">
                <a:sym typeface="Wingdings" pitchFamily="2" charset="2"/>
              </a:rPr>
              <a:t>Σοβαρή κατάθλιψη  ψυχοθεραπεία + φαρμακευτική αγωγή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αντικαταθλιπτικά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υπάρχουν διάφορα είδη αντικαταθλιπτικών.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τα περισσότερα επαναφέρουν την ισορροπία των νευροδιαβιβαστών </a:t>
            </a:r>
            <a:r>
              <a:rPr lang="el-GR" sz="2000" i="1" dirty="0" smtClean="0"/>
              <a:t>(</a:t>
            </a:r>
            <a:r>
              <a:rPr lang="el-GR" sz="2000" i="1" dirty="0" err="1" smtClean="0"/>
              <a:t>σεροτονίνης</a:t>
            </a:r>
            <a:r>
              <a:rPr lang="el-GR" sz="2000" i="1" dirty="0" smtClean="0"/>
              <a:t>, </a:t>
            </a:r>
            <a:r>
              <a:rPr lang="el-GR" sz="2000" i="1" dirty="0" err="1" smtClean="0"/>
              <a:t>νοραδρεναλίνης</a:t>
            </a:r>
            <a:r>
              <a:rPr lang="el-GR" sz="2000" i="1" dirty="0" smtClean="0"/>
              <a:t>) </a:t>
            </a:r>
            <a:r>
              <a:rPr lang="el-GR" sz="2000" dirty="0" smtClean="0"/>
              <a:t>στον εγκέφαλο.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σημάδια βελτίωσης </a:t>
            </a:r>
            <a:r>
              <a:rPr lang="el-GR" sz="2000" dirty="0" smtClean="0">
                <a:sym typeface="Wingdings" pitchFamily="2" charset="2"/>
              </a:rPr>
              <a:t></a:t>
            </a:r>
            <a:r>
              <a:rPr lang="el-GR" sz="2000" dirty="0" smtClean="0"/>
              <a:t> μετά από τουλάχιστον δύο εβδομάδες με έναν μήνα λήψης των φαρμάκων.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συνήθως μια θεραπεία διαρκεί 6-9 μήνες (αλλιώς κίνδυνος υποτροπής). Η κάθε περίπτωση όμως είναι ξεχωριστή!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η πλειονότητα των ασθενών με κατάθλιψη βελτιώνεται άμεσα με τη φαρμακευτική αγωγή. Αν αυτό δεν συμβεί, μάλλον χρειάζεται αλλαγή φαρμάκου, δοσολογίας ή ένας συνδυασμός φαρμάκων.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δεν τα σταματάμε μόλις νιώσουμε καλύτερα! Ακολουθούμε τις οδηγίες του γιατρού.</a:t>
            </a:r>
          </a:p>
          <a:p>
            <a:pPr algn="just">
              <a:buFont typeface="Wingdings" pitchFamily="2" charset="2"/>
              <a:buChar char="§"/>
            </a:pPr>
            <a:endParaRPr lang="el-GR" sz="2400" dirty="0" smtClean="0"/>
          </a:p>
          <a:p>
            <a:pPr algn="just">
              <a:buFont typeface="Wingdings" pitchFamily="2" charset="2"/>
              <a:buChar char="§"/>
            </a:pPr>
            <a:endParaRPr lang="el-GR" sz="2400" dirty="0" smtClean="0"/>
          </a:p>
          <a:p>
            <a:pPr algn="just">
              <a:buFont typeface="Wingdings" pitchFamily="2" charset="2"/>
              <a:buChar char="§"/>
            </a:pPr>
            <a:endParaRPr lang="el-GR" sz="2200" dirty="0" smtClean="0"/>
          </a:p>
          <a:p>
            <a:pPr algn="just">
              <a:buFont typeface="Wingdings" pitchFamily="2" charset="2"/>
              <a:buChar char="§"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αντικαταθλιπτικά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ενημερώνουμε το γιατρό για τα υπόλοιπα φάρμακα ή φυτικά σκευάσματα που παίρνουμε για την αποφυγή αλληλεπιδράσεων.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ενημερώνουμε για άλλα προβλήματα υγείας και για το ιστορικό ψυχολογικών προβλημάτων.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τα αντικαταθλιπτικά είναι ένα είδος ταμπού.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δεν προκαλούν εθισμό (δεν θα πρέπει να συγχέονται με τα αγχολυτικά ή υπνωτικά φάρμακα π.χ. </a:t>
            </a:r>
            <a:r>
              <a:rPr lang="en-US" sz="2000" dirty="0" err="1" smtClean="0"/>
              <a:t>lexotanil</a:t>
            </a:r>
            <a:r>
              <a:rPr lang="el-GR" sz="2000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δεν παρεμβαίνουν στην προσωπικότητα του ατόμου.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συχνά όμως αποτελούν την «εύκολη λύση».</a:t>
            </a:r>
          </a:p>
          <a:p>
            <a:pPr>
              <a:buFont typeface="Wingdings" pitchFamily="2" charset="2"/>
              <a:buChar char="v"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18434" name="Picture 2" descr="Αποτέλεσμα εικόνας για αντικαταθλιπτι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235" y="4357694"/>
            <a:ext cx="1963731" cy="1963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ψυχοθεραπεία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l-GR" sz="2000" b="1" dirty="0" smtClean="0"/>
          </a:p>
          <a:p>
            <a:pPr algn="just">
              <a:buNone/>
            </a:pPr>
            <a:r>
              <a:rPr lang="el-GR" sz="2000" dirty="0" smtClean="0"/>
              <a:t>Τα αντικαταθλιπτικά φάρμακα </a:t>
            </a:r>
            <a:r>
              <a:rPr lang="el-GR" sz="1800" dirty="0" smtClean="0">
                <a:sym typeface="Wingdings" pitchFamily="2" charset="2"/>
              </a:rPr>
              <a:t>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l-GR" sz="2000" dirty="0" smtClean="0"/>
              <a:t>ελαττώνουν, καταστέλλουν τα συμπτώματα άμεσα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Όμως δεν «θεραπεύουν» την κατάθλιψη, αφού </a:t>
            </a:r>
            <a:r>
              <a:rPr lang="el-GR" sz="2000" b="1" i="1" dirty="0" smtClean="0"/>
              <a:t>η πηγή του προβλήματος εξακολουθεί να υφίσταται και τα καταθλιπτικά συμπτώματα ενδέχεται να ξαναβγούν στην επιφάνεια, αν το άτομο διακόψει την αγωγή.</a:t>
            </a:r>
            <a:r>
              <a:rPr lang="el-GR" sz="2000" dirty="0" smtClean="0"/>
              <a:t> </a:t>
            </a:r>
          </a:p>
          <a:p>
            <a:pPr algn="just">
              <a:buNone/>
            </a:pPr>
            <a:endParaRPr lang="el-GR" sz="2000" dirty="0" smtClean="0"/>
          </a:p>
          <a:p>
            <a:endParaRPr lang="el-GR" dirty="0"/>
          </a:p>
        </p:txBody>
      </p:sp>
      <p:pic>
        <p:nvPicPr>
          <p:cNvPr id="14341" name="Picture 5" descr="C:\Users\Irini\Desktop\ομιλία κατάθλιψη\φωτο κατάθλιψη\trees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6746" y="4071942"/>
            <a:ext cx="1612504" cy="227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ψυχοθεραπεία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pPr algn="just">
              <a:buNone/>
            </a:pPr>
            <a:r>
              <a:rPr lang="el-GR" i="1" dirty="0" smtClean="0"/>
              <a:t>   </a:t>
            </a:r>
            <a:endParaRPr lang="el-GR" sz="2000" i="1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C:\Users\Irini\Desktop\ομιλία κατάθλιψη\φωτο κατάθλιψη\eefd4fe8f589e64e0e66a4f2937ae4a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095884" cy="509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μαύρα γυαλι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2"/>
            <a:ext cx="3429024" cy="4572033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ψυχοθεραπεία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pPr algn="just">
              <a:buNone/>
            </a:pPr>
            <a:r>
              <a:rPr lang="el-GR" i="1" dirty="0" smtClean="0"/>
              <a:t>   Τα «μαύρα γυαλιά» της κατάθλιψης</a:t>
            </a:r>
            <a:endParaRPr lang="el-GR" sz="2000" i="1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Γνωστικές διαστρεβλώσεις στην κατάθλιψη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el-GR" sz="2200" i="1" dirty="0" smtClean="0">
                <a:solidFill>
                  <a:schemeClr val="tx2"/>
                </a:solidFill>
              </a:rPr>
              <a:t>«Ταράσσει ου τα πράγματα,</a:t>
            </a:r>
          </a:p>
          <a:p>
            <a:pPr algn="r">
              <a:buNone/>
            </a:pPr>
            <a:r>
              <a:rPr lang="el-GR" sz="2200" i="1" dirty="0" smtClean="0">
                <a:solidFill>
                  <a:schemeClr val="tx2"/>
                </a:solidFill>
              </a:rPr>
              <a:t>αλλά τα περί των πραγμάτων δόγματα»</a:t>
            </a:r>
          </a:p>
          <a:p>
            <a:pPr algn="r">
              <a:buNone/>
            </a:pPr>
            <a:r>
              <a:rPr lang="el-GR" sz="1600" i="1" dirty="0" smtClean="0">
                <a:solidFill>
                  <a:schemeClr val="tx2"/>
                </a:solidFill>
              </a:rPr>
              <a:t>Επίκτητος, Στωικός φιλόσοφος, 1ος </a:t>
            </a:r>
            <a:r>
              <a:rPr lang="el-GR" sz="1600" i="1" dirty="0" err="1" smtClean="0">
                <a:solidFill>
                  <a:schemeClr val="tx2"/>
                </a:solidFill>
              </a:rPr>
              <a:t>μ.Χ</a:t>
            </a:r>
            <a:r>
              <a:rPr lang="el-GR" sz="1600" i="1" dirty="0" smtClean="0">
                <a:solidFill>
                  <a:schemeClr val="tx2"/>
                </a:solidFill>
              </a:rPr>
              <a:t>. αιώνας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sz="2000" i="1" dirty="0" smtClean="0"/>
              <a:t>Όλα ή τίποτα / άσπρο-μαύρο</a:t>
            </a:r>
          </a:p>
          <a:p>
            <a:r>
              <a:rPr lang="el-GR" sz="2000" i="1" dirty="0" smtClean="0"/>
              <a:t>Αυθαίρετα συμπεράσματα</a:t>
            </a:r>
          </a:p>
          <a:p>
            <a:r>
              <a:rPr lang="el-GR" sz="2000" i="1" dirty="0" smtClean="0"/>
              <a:t>Επιλεκτική προσοχή ή επιλεκτική αφαίρεση</a:t>
            </a:r>
          </a:p>
          <a:p>
            <a:r>
              <a:rPr lang="el-GR" sz="2000" i="1" dirty="0" err="1" smtClean="0"/>
              <a:t>Υπεργενίκευση</a:t>
            </a:r>
            <a:endParaRPr lang="el-GR" sz="2000" i="1" dirty="0" smtClean="0"/>
          </a:p>
          <a:p>
            <a:r>
              <a:rPr lang="el-GR" sz="2000" i="1" dirty="0" smtClean="0"/>
              <a:t>Προσωποποίηση</a:t>
            </a:r>
          </a:p>
          <a:p>
            <a:r>
              <a:rPr lang="el-GR" sz="2000" i="1" dirty="0" smtClean="0"/>
              <a:t>Μεγιστοποίηση / Ελαχιστοποίηση</a:t>
            </a:r>
          </a:p>
          <a:p>
            <a:r>
              <a:rPr lang="el-GR" sz="2000" i="1" dirty="0" smtClean="0"/>
              <a:t>Καταστροφολογία / </a:t>
            </a:r>
            <a:r>
              <a:rPr lang="el-GR" sz="2000" dirty="0" smtClean="0"/>
              <a:t>«αυτοεκπληρούμενη προφητεία» (π.χ. </a:t>
            </a:r>
            <a:r>
              <a:rPr lang="el-GR" sz="2000" i="1" dirty="0" smtClean="0"/>
              <a:t>«Δεν θα γίνω ποτέ καλά»)</a:t>
            </a:r>
          </a:p>
          <a:p>
            <a:r>
              <a:rPr lang="el-GR" sz="2000" i="1" dirty="0" smtClean="0"/>
              <a:t>Υποτίμηση του θετικού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άλλες θεραπείες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l-GR" sz="2400" dirty="0" err="1" smtClean="0"/>
              <a:t>Ηλεκτροσπασμοθεραπεία</a:t>
            </a:r>
            <a:r>
              <a:rPr lang="el-GR" sz="2400" dirty="0" smtClean="0"/>
              <a:t> (ECT)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endParaRPr lang="el-GR" sz="2400" dirty="0" smtClean="0"/>
          </a:p>
          <a:p>
            <a:pPr>
              <a:buFont typeface="Courier New" pitchFamily="49" charset="0"/>
              <a:buChar char="o"/>
            </a:pPr>
            <a:r>
              <a:rPr lang="el-GR" sz="2400" dirty="0" smtClean="0"/>
              <a:t>Θεραπεία </a:t>
            </a:r>
            <a:r>
              <a:rPr lang="en-US" sz="2400" dirty="0" err="1" smtClean="0"/>
              <a:t>rTMS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(Επαναληπτικός </a:t>
            </a:r>
            <a:r>
              <a:rPr lang="el-GR" sz="2400" dirty="0" err="1" smtClean="0"/>
              <a:t>Διακρανιακός</a:t>
            </a:r>
            <a:r>
              <a:rPr lang="el-GR" sz="2400" dirty="0" smtClean="0"/>
              <a:t> Μαγνητικός Ερεθισμός, </a:t>
            </a:r>
            <a:r>
              <a:rPr lang="en-US" sz="2400" dirty="0" smtClean="0"/>
              <a:t>Repetitive </a:t>
            </a:r>
            <a:r>
              <a:rPr lang="en-US" sz="2400" dirty="0" err="1" smtClean="0"/>
              <a:t>Transcranial</a:t>
            </a:r>
            <a:r>
              <a:rPr lang="en-US" sz="2400" dirty="0" smtClean="0"/>
              <a:t> Magnetic Stimulation – r-TMS) </a:t>
            </a: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Τι θα ήταν καλό να αποφεύγουμε να λέμε</a:t>
            </a:r>
            <a:br>
              <a:rPr lang="el-GR" dirty="0" smtClean="0"/>
            </a:br>
            <a:r>
              <a:rPr lang="el-GR" dirty="0" smtClean="0"/>
              <a:t>σε ένα άτομο με κατάθλιψη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fontAlgn="base">
              <a:buFont typeface="Wingdings" pitchFamily="2" charset="2"/>
              <a:buChar char="§"/>
            </a:pPr>
            <a:endParaRPr lang="el-GR" sz="3200" i="1" dirty="0" smtClean="0"/>
          </a:p>
          <a:p>
            <a:pPr fontAlgn="base">
              <a:buFont typeface="Wingdings" pitchFamily="2" charset="2"/>
              <a:buChar char="Ø"/>
            </a:pPr>
            <a:r>
              <a:rPr lang="el-GR" sz="2300" i="1" dirty="0" smtClean="0"/>
              <a:t>«Ξέρω πώς νιώθεις» 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300" i="1" dirty="0" smtClean="0"/>
              <a:t>«Αποδέξου το», «Ξεπέρασέ το», «Απλά πρέπει να σκέφτεσαι θετικά»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300" i="1" dirty="0" smtClean="0"/>
              <a:t>«Χαμογέλα»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300" i="1" dirty="0" smtClean="0"/>
              <a:t>«Πρέπει να φανείς δυνατός για τα παιδιά σου»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300" i="1" dirty="0" smtClean="0"/>
              <a:t>«Όλα είναι στο μυαλό σου»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300" i="1" dirty="0" smtClean="0"/>
              <a:t>«Υπάρχουν και χειρότερα»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Ένα</a:t>
            </a:r>
            <a:r>
              <a:rPr lang="el-GR" sz="2400" i="1" dirty="0" smtClean="0"/>
              <a:t> </a:t>
            </a:r>
            <a:r>
              <a:rPr lang="el-GR" sz="2400" b="1" i="1" dirty="0" smtClean="0"/>
              <a:t>«Σ’ αγαπώ» </a:t>
            </a:r>
            <a:r>
              <a:rPr lang="el-GR" sz="2400" dirty="0" smtClean="0"/>
              <a:t>ή</a:t>
            </a:r>
            <a:r>
              <a:rPr lang="el-GR" sz="2400" i="1" dirty="0" smtClean="0"/>
              <a:t> </a:t>
            </a:r>
            <a:r>
              <a:rPr lang="el-GR" sz="2400" b="1" i="1" dirty="0" smtClean="0"/>
              <a:t>«Είμαι εδώ για σένα» </a:t>
            </a:r>
            <a:r>
              <a:rPr lang="el-GR" sz="2400" dirty="0" smtClean="0"/>
              <a:t>είναι πολλές φορές αρκετό όταν δεν ξέρουμε τι να πούμε σε ένα αγαπημένο μας πρόσωπο που παλεύει με την κατάθλιψη. </a:t>
            </a:r>
          </a:p>
          <a:p>
            <a:pPr>
              <a:buNone/>
            </a:pPr>
            <a:endParaRPr lang="el-GR" sz="5600" i="1" dirty="0" smtClean="0"/>
          </a:p>
          <a:p>
            <a:endParaRPr lang="el-GR" dirty="0"/>
          </a:p>
        </p:txBody>
      </p:sp>
      <p:pic>
        <p:nvPicPr>
          <p:cNvPr id="1027" name="Picture 3" descr="C:\Users\Irini\Desktop\ομιλία κατάθλιψη\φωτο κατάθλιψη\ΗΛΙΚΙΩΜΕΝΟ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214686"/>
            <a:ext cx="2360892" cy="165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rini\Desktop\ομιλία κατάθλιψη\φωτο κατάθλιψη\world-pop cu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089210" cy="35719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86116" y="1420198"/>
            <a:ext cx="5257808" cy="493776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l-GR" sz="2000" dirty="0" smtClean="0"/>
          </a:p>
          <a:p>
            <a:pPr algn="r">
              <a:buNone/>
            </a:pPr>
            <a:r>
              <a:rPr lang="el-GR" sz="2000" dirty="0" smtClean="0"/>
              <a:t>Η κατάθλιψη μπορεί να μας προσβάλλει όλους, ανεξάρτητα από ηλικία, φύλο, εθνικότητα, μόρφωση, εισόδημα, οικογενειακή κατάσταση, κοινωνική τάξη.</a:t>
            </a:r>
          </a:p>
          <a:p>
            <a:pPr algn="r">
              <a:buNone/>
            </a:pPr>
            <a:endParaRPr lang="el-GR" sz="2000" dirty="0" smtClean="0"/>
          </a:p>
          <a:p>
            <a:pPr algn="r">
              <a:buNone/>
            </a:pPr>
            <a:r>
              <a:rPr lang="el-GR" sz="2000" dirty="0" smtClean="0"/>
              <a:t>Περίπου το 8% του ελληνικού πληθυσμού πάσχει από σοβαρά συμπτώματα κατάθλιψης</a:t>
            </a:r>
            <a:r>
              <a:rPr lang="en-US" sz="2000" dirty="0" smtClean="0"/>
              <a:t>.</a:t>
            </a:r>
            <a:endParaRPr lang="el-GR" sz="18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l-GR" sz="18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l-GR" sz="18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l-GR" sz="1800" i="1" dirty="0" smtClean="0">
              <a:solidFill>
                <a:schemeClr val="tx2"/>
              </a:solidFill>
            </a:endParaRPr>
          </a:p>
          <a:p>
            <a:pPr algn="r">
              <a:buNone/>
            </a:pPr>
            <a:endParaRPr lang="el-GR" sz="1800" i="1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el-GR" sz="1800" i="1" dirty="0" smtClean="0">
                <a:solidFill>
                  <a:schemeClr val="tx2"/>
                </a:solidFill>
              </a:rPr>
              <a:t>πηγή</a:t>
            </a:r>
            <a:r>
              <a:rPr lang="en-US" sz="1800" i="1" dirty="0" smtClean="0">
                <a:solidFill>
                  <a:schemeClr val="tx2"/>
                </a:solidFill>
              </a:rPr>
              <a:t>: </a:t>
            </a:r>
            <a:r>
              <a:rPr lang="el-GR" sz="1800" i="1" dirty="0" smtClean="0">
                <a:solidFill>
                  <a:schemeClr val="tx2"/>
                </a:solidFill>
              </a:rPr>
              <a:t> Παγκόσμιος Οργανισμός Υγείας </a:t>
            </a:r>
          </a:p>
          <a:p>
            <a:endParaRPr lang="el-GR" sz="1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000" dirty="0" smtClean="0"/>
              <a:t>Θεωρείται η ασθένεια του αιώνα!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l-GR" sz="2000" dirty="0" smtClean="0"/>
          </a:p>
          <a:p>
            <a:pPr algn="just">
              <a:buFont typeface="Courier New" pitchFamily="49" charset="0"/>
              <a:buChar char="o"/>
            </a:pPr>
            <a:endParaRPr lang="en-US" sz="2000" dirty="0" smtClean="0"/>
          </a:p>
          <a:p>
            <a:pPr algn="just">
              <a:buFont typeface="Courier New" pitchFamily="49" charset="0"/>
              <a:buChar char="o"/>
            </a:pPr>
            <a:r>
              <a:rPr lang="el-GR" sz="2000" dirty="0" smtClean="0"/>
              <a:t>Του </a:t>
            </a:r>
            <a:r>
              <a:rPr lang="el-GR" sz="2000" dirty="0" smtClean="0"/>
              <a:t>δείχνουμε ότι δεν υπάρχει πρόβλημα να μιλάει για τα συναισθήματα και τις σκέψεις του.</a:t>
            </a:r>
          </a:p>
          <a:p>
            <a:pPr algn="just">
              <a:buFont typeface="Courier New" pitchFamily="49" charset="0"/>
              <a:buChar char="o"/>
            </a:pPr>
            <a:r>
              <a:rPr lang="el-GR" sz="2000" dirty="0" smtClean="0"/>
              <a:t>Είναι προτιμότερο να τον ακούς προσεκτικά και να προσφέρεις υποστήριξη από το να έρχεσαι σε αντιπαράθεση μαζί του ή να αλλάζεις θέμα.</a:t>
            </a:r>
          </a:p>
          <a:p>
            <a:pPr algn="just">
              <a:buFont typeface="Courier New" pitchFamily="49" charset="0"/>
              <a:buChar char="o"/>
            </a:pPr>
            <a:r>
              <a:rPr lang="el-GR" sz="2000" dirty="0" smtClean="0"/>
              <a:t>Προσπάθησε να είσαι υπομονετικός και όχι επικριτικός.</a:t>
            </a:r>
            <a:endParaRPr lang="en-US" sz="2000" dirty="0" smtClean="0"/>
          </a:p>
          <a:p>
            <a:pPr algn="just">
              <a:buFont typeface="Courier New" pitchFamily="49" charset="0"/>
              <a:buChar char="o"/>
            </a:pPr>
            <a:r>
              <a:rPr lang="el-GR" sz="2000" dirty="0" smtClean="0"/>
              <a:t>Πες του ότι ενδιαφέρεσαι.</a:t>
            </a:r>
            <a:endParaRPr lang="en-US" sz="2000" dirty="0" smtClean="0"/>
          </a:p>
          <a:p>
            <a:pPr algn="just">
              <a:buFont typeface="Courier New" pitchFamily="49" charset="0"/>
              <a:buChar char="o"/>
            </a:pPr>
            <a:r>
              <a:rPr lang="el-GR" sz="2000" dirty="0" smtClean="0"/>
              <a:t>Ρώτησε τον πώς μπορείς να τον βοηθήσεις.</a:t>
            </a:r>
          </a:p>
          <a:p>
            <a:pPr algn="just">
              <a:buFont typeface="Courier New" pitchFamily="49" charset="0"/>
              <a:buChar char="o"/>
            </a:pPr>
            <a:r>
              <a:rPr lang="el-GR" sz="2000" dirty="0" smtClean="0"/>
              <a:t>Μην ξεχνάς να φροντίζεις και τον εαυτό σου!</a:t>
            </a:r>
            <a:endParaRPr lang="en-US" sz="2000" dirty="0" smtClean="0"/>
          </a:p>
          <a:p>
            <a:pPr algn="just">
              <a:buFont typeface="Courier New" pitchFamily="49" charset="0"/>
              <a:buChar char="o"/>
            </a:pPr>
            <a:r>
              <a:rPr lang="el-GR" sz="2000" dirty="0" err="1" smtClean="0"/>
              <a:t>Φερ</a:t>
            </a:r>
            <a:r>
              <a:rPr lang="el-GR" sz="2000" dirty="0" smtClean="0"/>
              <a:t>’ τον, όσο το δυνατόν συντομότερα, σε επαφή με κάποιον επαγγελματία ψυχικής υγείας.</a:t>
            </a:r>
            <a:endParaRPr lang="en-US" sz="20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b="1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Τι μπορούν να κάνουν οι φίλοι και η οικογένεια;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dirty="0" smtClean="0"/>
              <a:t>Τι μπορώ να κάνω για να μειώσω τις πιθανότητες εμφάνισης κατάθλιψης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229600" cy="419736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κοιμάμαι </a:t>
            </a:r>
            <a:r>
              <a:rPr lang="el-GR" sz="2000" dirty="0" smtClean="0"/>
              <a:t>αρκετά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τρέφομαι σωστά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έρχομαι σε επαφή με τον ήλιο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βγαίνω έξω, να συναντώ φίλους, να μιλάω με ανθρώπους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κάνω γυμναστική / περπάτημα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κάνω πράγματα που μου αρέσουν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αποφεύγω το </a:t>
            </a:r>
            <a:r>
              <a:rPr lang="el-GR" sz="2000" dirty="0" smtClean="0"/>
              <a:t>αλκοόλ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θέτω έξυπνους / ρεαλιστικούς (εύκολους) στόχους και να προσπαθώ να τους πετύχω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μην αμελώ τα προειδοποιητικά συμπτώματα της κατάθλιψης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να απευθύνομαι έγκαιρα σε έναν ειδικό ψυχικής υγείας</a:t>
            </a:r>
            <a:endParaRPr lang="el-GR" sz="2000" dirty="0"/>
          </a:p>
        </p:txBody>
      </p:sp>
      <p:pic>
        <p:nvPicPr>
          <p:cNvPr id="8197" name="Picture 5" descr="Αποτέλεσμα εικόνας για γυμναστική τρίτη ηλικί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35448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μπορούν να κάνουν οι ηλικιωμένοι για να μειώσουν τις πιθανότητες εμφάνισης κατάθλιψης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sz="2000" dirty="0" smtClean="0"/>
          </a:p>
          <a:p>
            <a:pPr algn="just"/>
            <a:r>
              <a:rPr lang="el-GR" sz="2000" dirty="0" smtClean="0"/>
              <a:t>να διατηρούν ενεργό ρόλο στην οικογένεια και στην κοινωνία, να μην μπαίνουν στο περιθώριο</a:t>
            </a:r>
            <a:r>
              <a:rPr lang="en-US" sz="2000" dirty="0" smtClean="0"/>
              <a:t>,</a:t>
            </a:r>
            <a:r>
              <a:rPr lang="el-GR" sz="2000" dirty="0" smtClean="0"/>
              <a:t> ώστε να συνεχίσουν να νιώθουν χρήσιμοι                 </a:t>
            </a:r>
            <a:r>
              <a:rPr lang="el-GR" sz="1800" i="1" dirty="0" smtClean="0"/>
              <a:t>(π.χ. βοηθώντας τα παιδιά τους ή τα εγγόνια τους, αναλαμβάνοντας κάποιες δουλειές κτλ.)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να διατηρούν μια ρουτίνα</a:t>
            </a:r>
          </a:p>
          <a:p>
            <a:pPr algn="just"/>
            <a:endParaRPr lang="el-GR" sz="2000" dirty="0" smtClean="0"/>
          </a:p>
          <a:p>
            <a:r>
              <a:rPr lang="el-GR" sz="2000" dirty="0" smtClean="0"/>
              <a:t>να κρατάνε το μυαλό τους ενεργό </a:t>
            </a:r>
            <a:r>
              <a:rPr lang="en-US" sz="2000" dirty="0" smtClean="0"/>
              <a:t>                                                            </a:t>
            </a:r>
            <a:r>
              <a:rPr lang="el-GR" sz="2000" i="1" dirty="0" smtClean="0"/>
              <a:t>(</a:t>
            </a:r>
            <a:r>
              <a:rPr lang="el-GR" sz="2000" i="1" dirty="0" smtClean="0"/>
              <a:t>π.χ. διάβασμα, σταυρόλεξα, χαρτιά)</a:t>
            </a:r>
          </a:p>
          <a:p>
            <a:endParaRPr lang="el-GR" dirty="0"/>
          </a:p>
        </p:txBody>
      </p:sp>
      <p:pic>
        <p:nvPicPr>
          <p:cNvPr id="7173" name="Picture 5" descr="C:\Users\Irini\Desktop\ομιλία κατάθλιψη\φωτο κατάθλιψη\Παππούδες-και-γιαγιάδες-έχουν-δικαίωμα-επικοινωνίας-με-τα-εγγόνια-του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71810"/>
            <a:ext cx="3347493" cy="2229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κατάθλιψη και διατροφή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91636"/>
            <a:ext cx="8229600" cy="493776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endParaRPr lang="el-GR" sz="5200" b="1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5200" b="1" i="1" dirty="0" smtClean="0">
                <a:solidFill>
                  <a:schemeClr val="tx2"/>
                </a:solidFill>
              </a:rPr>
              <a:t>«Όσοι έτρωγαν περισσότερο ψάρι είχαν χαμηλότερα ποσοστά κατάθλιψης»</a:t>
            </a:r>
            <a:endParaRPr lang="el-GR" sz="5200" i="1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el-GR" sz="5200" i="1" dirty="0" smtClean="0"/>
              <a:t>          Μελέτη σε ηλικιωμένους στην Ικαρία από το Πανεπιστήμιο Αθηνών, 2009</a:t>
            </a:r>
          </a:p>
          <a:p>
            <a:pPr algn="r">
              <a:buFont typeface="Wingdings" pitchFamily="2" charset="2"/>
              <a:buChar char="Ø"/>
            </a:pPr>
            <a:endParaRPr lang="el-GR" sz="5200" i="1" dirty="0" smtClean="0"/>
          </a:p>
          <a:p>
            <a:pPr>
              <a:buFont typeface="Wingdings" pitchFamily="2" charset="2"/>
              <a:buChar char="Ø"/>
            </a:pPr>
            <a:endParaRPr lang="en-US" sz="5200" i="1" dirty="0" smtClean="0"/>
          </a:p>
          <a:p>
            <a:pPr>
              <a:buFont typeface="Wingdings" pitchFamily="2" charset="2"/>
              <a:buChar char="Ø"/>
            </a:pPr>
            <a:endParaRPr lang="el-GR" sz="5200" i="1" dirty="0" smtClean="0"/>
          </a:p>
          <a:p>
            <a:pPr>
              <a:buFont typeface="Wingdings" pitchFamily="2" charset="2"/>
              <a:buChar char="Ø"/>
            </a:pPr>
            <a:r>
              <a:rPr lang="el-GR" sz="5200" b="1" i="1" dirty="0" smtClean="0">
                <a:solidFill>
                  <a:schemeClr val="tx2"/>
                </a:solidFill>
              </a:rPr>
              <a:t>«Όσοι ακολουθούσαν πιο συστηματικά μεσογειακή διατροφή (με πολλά φρούτα, λαχανικά, ψάρι και όσπρια) είχαν 30% λιγότερες πιθανότητες να εκδηλώσουν κατάθλιψη»</a:t>
            </a:r>
            <a:endParaRPr lang="el-GR" sz="5200" i="1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el-GR" sz="5200" i="1" dirty="0" smtClean="0"/>
              <a:t>    Ισπανοί ερευνητές από τα Πανεπιστήμια της Ναβάρα και του Λας Πάλμας, «</a:t>
            </a:r>
            <a:r>
              <a:rPr lang="el-GR" sz="5200" i="1" dirty="0" err="1" smtClean="0"/>
              <a:t>Archives</a:t>
            </a:r>
            <a:r>
              <a:rPr lang="el-GR" sz="5200" i="1" dirty="0" smtClean="0"/>
              <a:t> </a:t>
            </a:r>
            <a:r>
              <a:rPr lang="el-GR" sz="5200" i="1" dirty="0" err="1" smtClean="0"/>
              <a:t>of</a:t>
            </a:r>
            <a:r>
              <a:rPr lang="el-GR" sz="5200" i="1" dirty="0" smtClean="0"/>
              <a:t> </a:t>
            </a:r>
            <a:r>
              <a:rPr lang="el-GR" sz="5200" i="1" dirty="0" err="1" smtClean="0"/>
              <a:t>General</a:t>
            </a:r>
            <a:r>
              <a:rPr lang="el-GR" sz="5200" i="1" dirty="0" smtClean="0"/>
              <a:t> </a:t>
            </a:r>
            <a:r>
              <a:rPr lang="el-GR" sz="5200" i="1" dirty="0" err="1" smtClean="0"/>
              <a:t>Psychiatry</a:t>
            </a:r>
            <a:r>
              <a:rPr lang="el-GR" sz="5200" i="1" dirty="0" smtClean="0"/>
              <a:t>»</a:t>
            </a:r>
          </a:p>
          <a:p>
            <a:pPr algn="r">
              <a:buNone/>
            </a:pPr>
            <a:endParaRPr lang="en-US" sz="5200" b="1" i="1" dirty="0" smtClean="0"/>
          </a:p>
          <a:p>
            <a:pPr algn="r">
              <a:buNone/>
            </a:pPr>
            <a:endParaRPr lang="el-GR" sz="5200" b="1" i="1" dirty="0" smtClean="0"/>
          </a:p>
          <a:p>
            <a:pPr algn="r">
              <a:buNone/>
            </a:pPr>
            <a:endParaRPr lang="el-GR" sz="5200" i="1" dirty="0" smtClean="0"/>
          </a:p>
          <a:p>
            <a:pPr>
              <a:buFont typeface="Wingdings" pitchFamily="2" charset="2"/>
              <a:buChar char="Ø"/>
            </a:pPr>
            <a:r>
              <a:rPr lang="el-GR" sz="5200" b="1" i="1" dirty="0" smtClean="0">
                <a:solidFill>
                  <a:schemeClr val="tx2"/>
                </a:solidFill>
              </a:rPr>
              <a:t>«Οι διαταραχές της διάθεσης ήταν κατά 50% πιο συχνές σε γυναίκες που τρέφονταν με επεξεργασμένα και λιπαρά τρόφιμα (τσιπς, χάμπουργκερ, λευκό ψωμί κ.λπ.)»  </a:t>
            </a:r>
          </a:p>
          <a:p>
            <a:pPr algn="r">
              <a:buNone/>
            </a:pPr>
            <a:r>
              <a:rPr lang="el-GR" sz="5200" i="1" dirty="0" smtClean="0"/>
              <a:t>Πανεπιστήμιο της Μελβούρνης, «Αμερικανική Επιθεώρηση Ψυχιατρικής»</a:t>
            </a:r>
            <a:endParaRPr lang="el-GR" sz="5200" b="1" i="1" dirty="0" smtClean="0"/>
          </a:p>
          <a:p>
            <a:pPr>
              <a:buFont typeface="Wingdings" pitchFamily="2" charset="2"/>
              <a:buChar char="Ø"/>
            </a:pPr>
            <a:endParaRPr lang="el-GR" sz="5200" dirty="0" smtClean="0"/>
          </a:p>
          <a:p>
            <a:pPr algn="r"/>
            <a:endParaRPr lang="el-GR" sz="4000" b="1" i="1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Αποτέλεσμα εικόνας για φρούτα λαχανικ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3116"/>
            <a:ext cx="3786174" cy="252411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κατάθλιψη και διατροφή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2444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200" b="1" i="1" dirty="0" smtClean="0"/>
              <a:t>Για να μειώσει κάποιος τον κίνδυνο κατάθλιψης χρειάζεται να καταναλώνει</a:t>
            </a:r>
            <a:r>
              <a:rPr lang="en-US" sz="2200" i="1" dirty="0" smtClean="0"/>
              <a:t>:</a:t>
            </a:r>
            <a:endParaRPr lang="el-GR" sz="2200" i="1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000" dirty="0" smtClean="0"/>
              <a:t>φρούτα</a:t>
            </a:r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000" dirty="0" smtClean="0"/>
              <a:t>λαχανικά</a:t>
            </a:r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000" dirty="0" smtClean="0"/>
              <a:t>θαλασσινά</a:t>
            </a:r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000" dirty="0" smtClean="0"/>
              <a:t>ξηρούς καρπούς </a:t>
            </a:r>
            <a:r>
              <a:rPr lang="el-GR" sz="1800" i="1" dirty="0" smtClean="0"/>
              <a:t>(καρύδια, αμύγδαλα, φουντούκια)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dirty="0" smtClean="0"/>
              <a:t>ελαιόλαδο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dirty="0" smtClean="0"/>
              <a:t>τροφές με βιταμίνη D </a:t>
            </a:r>
            <a:r>
              <a:rPr lang="el-GR" sz="1800" i="1" dirty="0" smtClean="0"/>
              <a:t>(συκώτι, σολομός, τόνος, σαρδέλες, κρόκος αυγού)</a:t>
            </a:r>
          </a:p>
          <a:p>
            <a:pPr algn="just">
              <a:buFont typeface="Wingdings" pitchFamily="2" charset="2"/>
              <a:buChar char="ü"/>
            </a:pPr>
            <a:endParaRPr lang="el-GR" sz="2000" i="1" dirty="0" smtClean="0"/>
          </a:p>
          <a:p>
            <a:pPr algn="just">
              <a:buFont typeface="Wingdings" pitchFamily="2" charset="2"/>
              <a:buChar char="§"/>
            </a:pPr>
            <a:endParaRPr lang="el-GR" sz="2000" dirty="0" smtClean="0"/>
          </a:p>
          <a:p>
            <a:pPr algn="just"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κατάθλιψη και διατροφή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200" b="1" i="1" dirty="0" smtClean="0"/>
              <a:t>Αντίθετα, χρειάζεται να ελαττώσουμε</a:t>
            </a:r>
            <a:r>
              <a:rPr lang="en-US" sz="2200" b="1" i="1" dirty="0" smtClean="0"/>
              <a:t>:</a:t>
            </a:r>
            <a:endParaRPr lang="el-GR" sz="2200" b="1" i="1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2000" dirty="0" smtClean="0"/>
              <a:t>κόκκινο κρέας</a:t>
            </a:r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2000" dirty="0" smtClean="0"/>
              <a:t>αλλαντικά</a:t>
            </a:r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2000" dirty="0" smtClean="0"/>
              <a:t>τηγανητά</a:t>
            </a:r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2000" dirty="0" smtClean="0"/>
              <a:t>γλυκά</a:t>
            </a:r>
          </a:p>
          <a:p>
            <a:pPr algn="just">
              <a:buFont typeface="Wingdings" pitchFamily="2" charset="2"/>
              <a:buChar char="v"/>
            </a:pPr>
            <a:r>
              <a:rPr lang="el-GR" sz="2000" dirty="0" smtClean="0"/>
              <a:t>αναψυκτικά</a:t>
            </a:r>
          </a:p>
          <a:p>
            <a:pPr algn="just">
              <a:buFont typeface="Wingdings" pitchFamily="2" charset="2"/>
              <a:buChar char="v"/>
            </a:pPr>
            <a:r>
              <a:rPr lang="el-GR" sz="2000" dirty="0" smtClean="0"/>
              <a:t>επεξεργασμένη (λευκή) ζάχαρη</a:t>
            </a:r>
          </a:p>
          <a:p>
            <a:pPr algn="just">
              <a:buFont typeface="Wingdings" pitchFamily="2" charset="2"/>
              <a:buChar char="v"/>
            </a:pPr>
            <a:r>
              <a:rPr lang="el-GR" sz="2000" dirty="0" smtClean="0"/>
              <a:t>καφεΐνη </a:t>
            </a:r>
          </a:p>
          <a:p>
            <a:pPr algn="just">
              <a:buFont typeface="Wingdings" pitchFamily="2" charset="2"/>
              <a:buChar char="v"/>
            </a:pPr>
            <a:r>
              <a:rPr lang="el-GR" sz="2000" dirty="0" smtClean="0"/>
              <a:t>αλκοόλ</a:t>
            </a:r>
          </a:p>
          <a:p>
            <a:pPr algn="just">
              <a:buNone/>
            </a:pPr>
            <a:endParaRPr lang="el-GR" sz="2000" dirty="0"/>
          </a:p>
        </p:txBody>
      </p:sp>
      <p:pic>
        <p:nvPicPr>
          <p:cNvPr id="23553" name="Picture 1" descr="C:\Users\Irini\Desktop\ομιλία κατάθλιψη\φωτο κατάθλιψη\JUNKFOOD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3574943" cy="278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2400" i="1" dirty="0" smtClean="0"/>
              <a:t>   </a:t>
            </a:r>
          </a:p>
          <a:p>
            <a:pPr algn="ctr">
              <a:buNone/>
            </a:pPr>
            <a:endParaRPr lang="el-GR" sz="2400" i="1" dirty="0" smtClean="0"/>
          </a:p>
          <a:p>
            <a:pPr algn="ctr">
              <a:buNone/>
            </a:pPr>
            <a:r>
              <a:rPr lang="el-GR" sz="2400" i="1" dirty="0" smtClean="0"/>
              <a:t>Είναι κρίμα να υποφέρει κανείς από κατάθλιψη σήμερα, τη στιγμή που υπάρχει διαθέσιμη θεραπεία.   </a:t>
            </a:r>
          </a:p>
          <a:p>
            <a:pPr algn="ctr">
              <a:buNone/>
            </a:pPr>
            <a:endParaRPr lang="el-GR" sz="2400" i="1" dirty="0" smtClean="0"/>
          </a:p>
          <a:p>
            <a:pPr algn="ctr">
              <a:buNone/>
            </a:pPr>
            <a:endParaRPr lang="el-GR" sz="2400" b="1" i="1" dirty="0" smtClean="0"/>
          </a:p>
          <a:p>
            <a:pPr algn="ctr">
              <a:buNone/>
            </a:pPr>
            <a:endParaRPr lang="el-GR" sz="2400" b="1" i="1" dirty="0" smtClean="0"/>
          </a:p>
          <a:p>
            <a:pPr algn="ctr">
              <a:buNone/>
            </a:pPr>
            <a:endParaRPr lang="el-GR" sz="2400" b="1" i="1" dirty="0" smtClean="0"/>
          </a:p>
          <a:p>
            <a:pPr algn="ctr">
              <a:buNone/>
            </a:pPr>
            <a:endParaRPr lang="el-GR" sz="2400" b="1" i="1" dirty="0" smtClean="0"/>
          </a:p>
          <a:p>
            <a:pPr algn="ctr">
              <a:buNone/>
            </a:pPr>
            <a:r>
              <a:rPr lang="el-GR" sz="2400" b="1" i="1" dirty="0" smtClean="0"/>
              <a:t>Ζητάμε επαγγελματική βοήθεια.</a:t>
            </a:r>
          </a:p>
          <a:p>
            <a:pPr algn="ctr">
              <a:buNone/>
            </a:pPr>
            <a:r>
              <a:rPr lang="el-GR" sz="2400" b="1" i="1" dirty="0" smtClean="0"/>
              <a:t>Όσο πιο σύντομα τόσο πιο εύκολη η αντιμετώπιση!</a:t>
            </a:r>
            <a:endParaRPr lang="el-GR" sz="2400" b="1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643042" y="4357694"/>
            <a:ext cx="200026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l-GR" dirty="0" smtClean="0"/>
              <a:t>συμπερασματικά…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Αποτέλεσμα εικόνας για ευχαριστώ πολύ για την προσοχή σα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404" y="3214686"/>
            <a:ext cx="3476628" cy="307464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1071538" y="2571744"/>
            <a:ext cx="6858000" cy="10668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Ευχαριστώ</a:t>
            </a:r>
            <a:r>
              <a:rPr lang="en-US" dirty="0" smtClean="0"/>
              <a:t> </a:t>
            </a:r>
            <a:r>
              <a:rPr lang="el-GR" dirty="0" smtClean="0"/>
              <a:t>πολύ</a:t>
            </a:r>
            <a:br>
              <a:rPr lang="el-GR" dirty="0" smtClean="0"/>
            </a:br>
            <a:r>
              <a:rPr lang="el-GR" dirty="0" smtClean="0"/>
              <a:t>για την προσοχή σας!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Irini\Desktop\ομιλία κατάθλιψη\φωτο κατάθλιψη\Depression-treat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286124"/>
            <a:ext cx="2928934" cy="292893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παρόλα αυτά συχνότερα νοσούν…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el-GR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l-GR" sz="2200" dirty="0" smtClean="0"/>
              <a:t>οι γυναίκες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200" dirty="0" smtClean="0"/>
              <a:t>οι διαζευγμένοι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200" dirty="0" smtClean="0"/>
              <a:t>οι άγαμοι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200" dirty="0" smtClean="0"/>
              <a:t>τα άτομα μεταξύ 25 και 45 ετών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200" dirty="0" smtClean="0"/>
              <a:t>οι άνεργοι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200" dirty="0" smtClean="0"/>
              <a:t>όσοι έχουν προηγούμενο ιστορικό κατάθλιψης 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200" dirty="0" smtClean="0"/>
              <a:t>όσοι έχουν ιστορικό κατάθλιψης στην οικογένεια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1900" dirty="0" smtClean="0"/>
          </a:p>
          <a:p>
            <a:pPr>
              <a:buNone/>
            </a:pPr>
            <a:endParaRPr lang="el-GR" sz="1200" dirty="0" smtClean="0"/>
          </a:p>
          <a:p>
            <a:pPr algn="r">
              <a:buNone/>
            </a:pPr>
            <a:endParaRPr lang="el-GR" sz="40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l-GR" sz="2300" dirty="0" smtClean="0"/>
          </a:p>
          <a:p>
            <a:pPr algn="just">
              <a:buNone/>
            </a:pPr>
            <a:r>
              <a:rPr lang="el-GR" sz="2300" b="1" dirty="0" smtClean="0"/>
              <a:t>Τουλάχιστον το 50% των περιπτώσεων κατάθλιψης μένουν αδιάγνωστες και χωρίς θεραπεία!! </a:t>
            </a:r>
          </a:p>
          <a:p>
            <a:pPr algn="just">
              <a:buNone/>
            </a:pPr>
            <a:endParaRPr lang="el-GR" sz="2300" dirty="0" smtClean="0"/>
          </a:p>
          <a:p>
            <a:pPr algn="just">
              <a:buNone/>
            </a:pPr>
            <a:endParaRPr lang="el-GR" sz="2300" dirty="0" smtClean="0"/>
          </a:p>
          <a:p>
            <a:pPr algn="ctr">
              <a:buNone/>
            </a:pPr>
            <a:endParaRPr lang="el-GR" sz="2800" dirty="0"/>
          </a:p>
        </p:txBody>
      </p:sp>
      <p:pic>
        <p:nvPicPr>
          <p:cNvPr id="2051" name="Picture 3" descr="C:\Users\Irini\Desktop\ομιλία κατάθλιψη\φωτο κατάθλιψη\depression_50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43182"/>
            <a:ext cx="3357586" cy="335758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4572000" y="5677461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       </a:t>
            </a:r>
            <a:r>
              <a:rPr lang="el-GR" sz="2000" b="1" i="1" dirty="0" smtClean="0"/>
              <a:t>«η νόσος με τα χίλια πρόσωπα»</a:t>
            </a:r>
          </a:p>
          <a:p>
            <a:pPr>
              <a:buNone/>
            </a:pPr>
            <a:r>
              <a:rPr lang="el-GR" sz="2000" i="1" dirty="0" smtClean="0"/>
              <a:t> </a:t>
            </a:r>
            <a:endParaRPr lang="el-GR" sz="2000" dirty="0" smtClean="0"/>
          </a:p>
          <a:p>
            <a:pPr algn="ctr"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1214414" y="3143248"/>
            <a:ext cx="6858000" cy="1066800"/>
          </a:xfrm>
        </p:spPr>
        <p:txBody>
          <a:bodyPr>
            <a:normAutofit/>
          </a:bodyPr>
          <a:lstStyle/>
          <a:p>
            <a:r>
              <a:rPr lang="el-GR" sz="3600" i="1" dirty="0" smtClean="0">
                <a:solidFill>
                  <a:schemeClr val="tx2"/>
                </a:solidFill>
              </a:rPr>
              <a:t>συμπτώματα</a:t>
            </a:r>
            <a:endParaRPr lang="el-GR" sz="3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8229600" cy="4937760"/>
          </a:xfrm>
        </p:spPr>
        <p:txBody>
          <a:bodyPr>
            <a:normAutofit fontScale="25000" lnSpcReduction="20000"/>
          </a:bodyPr>
          <a:lstStyle/>
          <a:p>
            <a:pPr fontAlgn="base">
              <a:buFont typeface="Wingdings" pitchFamily="2" charset="2"/>
              <a:buChar char="§"/>
            </a:pPr>
            <a:endParaRPr lang="el-GR" sz="6200" b="1" dirty="0" smtClean="0"/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Καταθλιπτική</a:t>
            </a:r>
            <a:r>
              <a:rPr lang="en-US" sz="8000" dirty="0" smtClean="0"/>
              <a:t> </a:t>
            </a:r>
            <a:r>
              <a:rPr lang="el-GR" sz="8000" dirty="0" smtClean="0"/>
              <a:t>διάθεση</a:t>
            </a:r>
            <a:r>
              <a:rPr lang="en-US" sz="8000" dirty="0" smtClean="0"/>
              <a:t> </a:t>
            </a:r>
            <a:r>
              <a:rPr lang="el-GR" sz="7200" i="1" dirty="0" smtClean="0"/>
              <a:t>(με ή χωρίς συχνά κλάματα, χειρότερη το πρωί)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Απώλεια ενδιαφέροντος / ευχαρίστησης από προηγούμενα ευχάριστες δραστηριότητες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Διαταράσσεται ο ύπνος </a:t>
            </a:r>
            <a:r>
              <a:rPr lang="el-GR" sz="7200" i="1" dirty="0" smtClean="0"/>
              <a:t>(αϋπνία ή υπνηλία)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Διαταράσσεται η όρεξη </a:t>
            </a:r>
            <a:r>
              <a:rPr lang="el-GR" sz="7200" i="1" dirty="0" smtClean="0"/>
              <a:t>(σημαντική αύξηση ή μείωση όρεξης / βάρους)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Κόπωση,  εξάντληση,  απώλεια ενέργειας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Ψυχοκινητική διέγερση ή επιβράδυνση 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Ελάττωση της σεξουαλικής διάθεσης </a:t>
            </a:r>
            <a:r>
              <a:rPr lang="el-GR" sz="7200" i="1" dirty="0" smtClean="0"/>
              <a:t>(</a:t>
            </a:r>
            <a:r>
              <a:rPr lang="en-US" sz="7200" i="1" dirty="0" smtClean="0"/>
              <a:t>libido)</a:t>
            </a:r>
            <a:endParaRPr lang="el-GR" sz="7200" i="1" dirty="0" smtClean="0"/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Αισθήματα αναξιότητας, ανημπόριας, υπερβολικής ενοχής, χαμηλή αυτοεκτίμηση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Δυσκολία στη σκέψη ή στη συγκέντρωση, αναποφασιστικότητα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Άγχος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Σωματικά ενοχλήματα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Σκέψεις θανάτου ή αυτοκτονίας, απόπειρα αυτοκτονίας</a:t>
            </a:r>
          </a:p>
          <a:p>
            <a:pPr fontAlgn="base">
              <a:buFont typeface="Wingdings" pitchFamily="2" charset="2"/>
              <a:buChar char="§"/>
            </a:pPr>
            <a:r>
              <a:rPr lang="el-GR" sz="8000" dirty="0" smtClean="0"/>
              <a:t>Ψυχωτικά συμπτώματα</a:t>
            </a:r>
          </a:p>
          <a:p>
            <a:pPr fontAlgn="base">
              <a:buNone/>
            </a:pPr>
            <a:endParaRPr lang="el-GR" sz="5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είναι σοβαρή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l-GR" sz="2400" i="1" dirty="0" smtClean="0"/>
          </a:p>
          <a:p>
            <a:pPr>
              <a:buNone/>
            </a:pPr>
            <a:r>
              <a:rPr lang="el-GR" sz="2400" i="1" dirty="0" smtClean="0"/>
              <a:t>Ανάλογα με την ένταση των συμπτωμάτων, η κατάθλιψη χαρακτηρίζεται</a:t>
            </a:r>
            <a:r>
              <a:rPr lang="en-US" sz="2400" i="1" dirty="0" smtClean="0"/>
              <a:t>:</a:t>
            </a:r>
            <a:endParaRPr lang="el-GR" sz="2400" i="1" dirty="0" smtClean="0"/>
          </a:p>
          <a:p>
            <a:pPr>
              <a:buNone/>
            </a:pPr>
            <a:endParaRPr lang="el-GR" sz="2400" i="1" dirty="0" smtClean="0"/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tx2"/>
                </a:solidFill>
              </a:rPr>
              <a:t>Ήπια</a:t>
            </a:r>
          </a:p>
          <a:p>
            <a:pPr>
              <a:buFont typeface="Wingdings" pitchFamily="2" charset="2"/>
              <a:buChar char="q"/>
            </a:pPr>
            <a:endParaRPr lang="el-GR" sz="2400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tx2"/>
                </a:solidFill>
              </a:rPr>
              <a:t>Μέτρια</a:t>
            </a:r>
          </a:p>
          <a:p>
            <a:pPr>
              <a:buFont typeface="Wingdings" pitchFamily="2" charset="2"/>
              <a:buChar char="q"/>
            </a:pPr>
            <a:endParaRPr lang="el-GR" sz="2400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tx2"/>
                </a:solidFill>
              </a:rPr>
              <a:t>Σοβαρή</a:t>
            </a:r>
          </a:p>
          <a:p>
            <a:endParaRPr lang="el-GR" dirty="0"/>
          </a:p>
        </p:txBody>
      </p:sp>
      <p:pic>
        <p:nvPicPr>
          <p:cNvPr id="5122" name="Picture 2" descr="C:\Users\Irini\Desktop\ομιλία κατάθλιψη\φωτο κατάθλιψη\1468445687-depr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5565670" cy="340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16471</TotalTime>
  <Words>1691</Words>
  <Application>Microsoft Office PowerPoint</Application>
  <PresentationFormat>Προβολή στην οθόνη (4:3)</PresentationFormat>
  <Paragraphs>370</Paragraphs>
  <Slides>47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8" baseType="lpstr">
      <vt:lpstr>Ρίζες</vt:lpstr>
      <vt:lpstr>Κατάθλιψη, η νόσος του 21ου αιώνα </vt:lpstr>
      <vt:lpstr>άλλο θλίψη και άλλο κατάθλιψη</vt:lpstr>
      <vt:lpstr>Στατιστικά</vt:lpstr>
      <vt:lpstr>Θεωρείται η ασθένεια του αιώνα!</vt:lpstr>
      <vt:lpstr>παρόλα αυτά συχνότερα νοσούν…</vt:lpstr>
      <vt:lpstr>Διαφάνεια 6</vt:lpstr>
      <vt:lpstr>συμπτώματα</vt:lpstr>
      <vt:lpstr>συμπτώματα</vt:lpstr>
      <vt:lpstr>είναι σοβαρή;</vt:lpstr>
      <vt:lpstr>Η κατάθλιψη στους άνδρες</vt:lpstr>
      <vt:lpstr>Διαφάνεια 11</vt:lpstr>
      <vt:lpstr>διαφορές μεταξύ ανδρών &amp; γυναικών</vt:lpstr>
      <vt:lpstr>κατάθλιψη και αυτοκτονία</vt:lpstr>
      <vt:lpstr>αυτοκτονίες</vt:lpstr>
      <vt:lpstr>αυτοκτονίες</vt:lpstr>
      <vt:lpstr>είδη κατάθλιψης</vt:lpstr>
      <vt:lpstr>Είδη κατάθλιψης</vt:lpstr>
      <vt:lpstr>Μείζων καταθλιπτική διαταραχή</vt:lpstr>
      <vt:lpstr>Διπολική διαταραχή (μανιοκατάθλιψη)</vt:lpstr>
      <vt:lpstr>Δυσθυμική διαταραχή (δυσθυμία)</vt:lpstr>
      <vt:lpstr>Επιλόχεια κατάθλιψη</vt:lpstr>
      <vt:lpstr>Εποχική κατάθλιψη</vt:lpstr>
      <vt:lpstr>Διαφάνεια 23</vt:lpstr>
      <vt:lpstr>Η κατάθλιψη συχνά συνυπάρχει με…</vt:lpstr>
      <vt:lpstr>αιτίες </vt:lpstr>
      <vt:lpstr>Γιατί παθαίνουμε κατάθλιψη;</vt:lpstr>
      <vt:lpstr>Αιτιολογία της κατάθλιψης</vt:lpstr>
      <vt:lpstr>κατάθλιψη στην τρίτη ηλικία</vt:lpstr>
      <vt:lpstr>αντιμετώπιση</vt:lpstr>
      <vt:lpstr>θεραπεύεται η κατάθλιψη;</vt:lpstr>
      <vt:lpstr>θεραπευτική αντιμετώπιση</vt:lpstr>
      <vt:lpstr>αντικαταθλιπτικά</vt:lpstr>
      <vt:lpstr>αντικαταθλιπτικά</vt:lpstr>
      <vt:lpstr>γιατί ψυχοθεραπεία;</vt:lpstr>
      <vt:lpstr>ψυχοθεραπεία</vt:lpstr>
      <vt:lpstr>ψυχοθεραπεία</vt:lpstr>
      <vt:lpstr>Γνωστικές διαστρεβλώσεις στην κατάθλιψη</vt:lpstr>
      <vt:lpstr>δύο άλλες θεραπείες</vt:lpstr>
      <vt:lpstr>Τι θα ήταν καλό να αποφεύγουμε να λέμε σε ένα άτομο με κατάθλιψη</vt:lpstr>
      <vt:lpstr>Τι μπορούν να κάνουν οι φίλοι και η οικογένεια;</vt:lpstr>
      <vt:lpstr>Τι μπορώ να κάνω για να μειώσω τις πιθανότητες εμφάνισης κατάθλιψης;</vt:lpstr>
      <vt:lpstr>Τι μπορούν να κάνουν οι ηλικιωμένοι για να μειώσουν τις πιθανότητες εμφάνισης κατάθλιψης;</vt:lpstr>
      <vt:lpstr>κατάθλιψη και διατροφή</vt:lpstr>
      <vt:lpstr>κατάθλιψη και διατροφή</vt:lpstr>
      <vt:lpstr>κατάθλιψη και διατροφή</vt:lpstr>
      <vt:lpstr>συμπερασματικά…</vt:lpstr>
      <vt:lpstr>Ευχαριστώ πολύ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Irini</dc:creator>
  <cp:lastModifiedBy>Irini</cp:lastModifiedBy>
  <cp:revision>554</cp:revision>
  <dcterms:created xsi:type="dcterms:W3CDTF">2016-10-22T07:40:12Z</dcterms:created>
  <dcterms:modified xsi:type="dcterms:W3CDTF">2016-11-20T10:41:19Z</dcterms:modified>
</cp:coreProperties>
</file>