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72" r:id="rId3"/>
    <p:sldId id="278" r:id="rId4"/>
    <p:sldId id="273" r:id="rId5"/>
    <p:sldId id="284" r:id="rId6"/>
    <p:sldId id="260" r:id="rId7"/>
    <p:sldId id="296" r:id="rId8"/>
    <p:sldId id="282" r:id="rId9"/>
    <p:sldId id="270" r:id="rId10"/>
    <p:sldId id="276" r:id="rId11"/>
    <p:sldId id="265" r:id="rId12"/>
    <p:sldId id="297" r:id="rId13"/>
    <p:sldId id="286" r:id="rId14"/>
    <p:sldId id="285" r:id="rId15"/>
    <p:sldId id="287" r:id="rId16"/>
    <p:sldId id="288" r:id="rId17"/>
    <p:sldId id="281" r:id="rId18"/>
    <p:sldId id="283" r:id="rId19"/>
    <p:sldId id="291" r:id="rId20"/>
    <p:sldId id="298" r:id="rId21"/>
    <p:sldId id="292" r:id="rId22"/>
    <p:sldId id="299" r:id="rId23"/>
    <p:sldId id="259" r:id="rId24"/>
    <p:sldId id="267" r:id="rId25"/>
    <p:sldId id="262" r:id="rId26"/>
    <p:sldId id="279" r:id="rId27"/>
    <p:sldId id="293" r:id="rId28"/>
    <p:sldId id="257" r:id="rId29"/>
    <p:sldId id="258" r:id="rId30"/>
    <p:sldId id="263" r:id="rId31"/>
    <p:sldId id="280" r:id="rId32"/>
    <p:sldId id="271" r:id="rId33"/>
    <p:sldId id="290" r:id="rId34"/>
    <p:sldId id="269" r:id="rId3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4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3B19B-C615-4EA4-8B0A-0F707D622001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24E13-0288-4FD6-A538-D99394D1DAE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24E13-0288-4FD6-A538-D99394D1DAEA}" type="slidenum">
              <a:rPr lang="el-GR" smtClean="0"/>
              <a:pPr/>
              <a:t>10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24E13-0288-4FD6-A538-D99394D1DAEA}" type="slidenum">
              <a:rPr lang="el-GR" smtClean="0"/>
              <a:pPr/>
              <a:t>13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5E5809-B421-4CFF-A9AD-5532B340E8E7}" type="datetimeFigureOut">
              <a:rPr lang="el-GR" smtClean="0"/>
              <a:pPr/>
              <a:t>17/4/2013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8216A4-B609-4FC9-B834-BEA507A2D37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IRINI\Desktop\&#917;&#929;&#915;&#913;&#931;&#921;&#913;&#922;&#927;%20&#913;&#915;&#935;&#927;&#931;,%20&#922;&#945;&#946;&#940;&#955;&#945;,%2017-04-2013\XYNTREC%20Commercial.mp4" TargetMode="Externa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IRINI\Documents\Having%20a%20job%20burnout.mp4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Εργασιακό άγχος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5143512"/>
            <a:ext cx="7286676" cy="714380"/>
          </a:xfrm>
        </p:spPr>
        <p:txBody>
          <a:bodyPr>
            <a:normAutofit fontScale="55000" lnSpcReduction="20000"/>
          </a:bodyPr>
          <a:lstStyle/>
          <a:p>
            <a:r>
              <a:rPr lang="el-GR" sz="3800" b="1" dirty="0" smtClean="0"/>
              <a:t>Ειρήνη Κορδερά</a:t>
            </a:r>
          </a:p>
          <a:p>
            <a:r>
              <a:rPr lang="el-GR" sz="2900" dirty="0" smtClean="0"/>
              <a:t>Ψυχολόγος </a:t>
            </a:r>
            <a:r>
              <a:rPr lang="el-GR" sz="2900" dirty="0" smtClean="0"/>
              <a:t>Υγείας </a:t>
            </a:r>
            <a:r>
              <a:rPr lang="en-US" sz="2900" dirty="0" smtClean="0"/>
              <a:t>(</a:t>
            </a:r>
            <a:r>
              <a:rPr lang="en-US" sz="2900" dirty="0" err="1" smtClean="0"/>
              <a:t>MSc</a:t>
            </a:r>
            <a:r>
              <a:rPr lang="en-US" sz="2900" dirty="0" smtClean="0"/>
              <a:t>)</a:t>
            </a:r>
            <a:r>
              <a:rPr lang="el-GR" sz="2900" dirty="0" smtClean="0"/>
              <a:t> </a:t>
            </a:r>
            <a:r>
              <a:rPr lang="el-GR" sz="2900" dirty="0" smtClean="0"/>
              <a:t>- Παιδοψυχολόγος (</a:t>
            </a:r>
            <a:r>
              <a:rPr lang="en-US" sz="2900" dirty="0" err="1" smtClean="0"/>
              <a:t>MSc</a:t>
            </a:r>
            <a:r>
              <a:rPr lang="el-GR" sz="2900" dirty="0" smtClean="0"/>
              <a:t>), </a:t>
            </a:r>
            <a:r>
              <a:rPr lang="el-GR" sz="2900" dirty="0" smtClean="0"/>
              <a:t>Συστημική Ψυχοθεραπεία</a:t>
            </a:r>
            <a:endParaRPr lang="el-GR" sz="2900" dirty="0" smtClean="0"/>
          </a:p>
          <a:p>
            <a:endParaRPr lang="el-GR" dirty="0"/>
          </a:p>
        </p:txBody>
      </p:sp>
      <p:pic>
        <p:nvPicPr>
          <p:cNvPr id="1031" name="Picture 7" descr="C:\Users\IRINI\Desktop\burnout photos\εργασιακό άγχος\job-stres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000108"/>
            <a:ext cx="3599259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συμπτώματα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Σωματικά </a:t>
            </a:r>
            <a:r>
              <a:rPr lang="el-GR" sz="1800" dirty="0" smtClean="0"/>
              <a:t>(πονοκέφαλοι, ημικρανίες, πόνος στο στομάχι ή στο στήθος, ταχυκαρδία, τρέμουλο, υψηλή αρτηριακή πίεση, ίλιγγος, ζαλάδα, ασθματικές καταστάσεις, δερματίτιδες, αίσθημα κόπωσης, αϋπνία)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Ψυχολογικά </a:t>
            </a:r>
            <a:r>
              <a:rPr lang="el-GR" sz="1800" dirty="0" smtClean="0"/>
              <a:t>(ευερεθιστότητα, έντονος φόβος αποτυχίας, δυσκολία αυτοσυγκέντρωσης και λήψης αποφάσεων, αναβλητικότητα, τάση να ξεχνάμε πράγματα, κακή διάθεση)</a:t>
            </a:r>
          </a:p>
          <a:p>
            <a:endParaRPr lang="el-GR" dirty="0" smtClean="0"/>
          </a:p>
          <a:p>
            <a:r>
              <a:rPr lang="el-GR" dirty="0" smtClean="0"/>
              <a:t>Συμπεριφορικές εκδηλώσεις </a:t>
            </a:r>
            <a:r>
              <a:rPr lang="el-GR" sz="1800" dirty="0" smtClean="0"/>
              <a:t>(χαμηλή απόδοση, χαμηλή ποιότητα εργασίας, έλλειψη παραγωγικότητας, καθυστερήσεις, τάση για ατυχήματα ή λάθη, δυσκολία σωστής διαχείρισης του χρόνου, απουσίες, παραίτηση, αποφυγή της εργασίας, χαμηλά εργασιακά κίνητρα, επιθετικότητα προς συναδέλφους  ή προς τους πολίτες)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186766" cy="4656786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Η προσωπικότητα του εργαζόμενου</a:t>
            </a:r>
          </a:p>
          <a:p>
            <a:endParaRPr lang="el-GR" dirty="0" smtClean="0"/>
          </a:p>
          <a:p>
            <a:r>
              <a:rPr lang="el-GR" dirty="0" smtClean="0"/>
              <a:t>Η δομή στην οποία εργάζεται</a:t>
            </a:r>
          </a:p>
          <a:p>
            <a:endParaRPr lang="el-GR" dirty="0" smtClean="0"/>
          </a:p>
          <a:p>
            <a:r>
              <a:rPr lang="el-GR" dirty="0" smtClean="0"/>
              <a:t>Η φύση του έργου</a:t>
            </a:r>
          </a:p>
          <a:p>
            <a:endParaRPr lang="el-GR" dirty="0" smtClean="0"/>
          </a:p>
          <a:p>
            <a:r>
              <a:rPr lang="el-GR" dirty="0" smtClean="0"/>
              <a:t>Χαρακτηριστικά της εποχής</a:t>
            </a:r>
          </a:p>
          <a:p>
            <a:endParaRPr lang="el-GR" dirty="0" smtClean="0"/>
          </a:p>
          <a:p>
            <a:r>
              <a:rPr lang="el-GR" dirty="0" smtClean="0"/>
              <a:t>Η δυσκολία εξισορρόπησης εργασιακής και προσωπικής ζωής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δυσκολία εξισορρόπησης εργασιακής και προσωπικής ζωής</a:t>
            </a:r>
            <a:r>
              <a:rPr lang="en-US" dirty="0" smtClean="0"/>
              <a:t>…</a:t>
            </a:r>
            <a:endParaRPr lang="el-GR" dirty="0"/>
          </a:p>
        </p:txBody>
      </p:sp>
      <p:pic>
        <p:nvPicPr>
          <p:cNvPr id="4" name="Picture 2" descr="http://www.glasbergen.com/wp-content/gallery/stress/toon482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389024"/>
            <a:ext cx="7572428" cy="5468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δυσκολία εξισορρόπησης εργασιακής και προσωπικής ζωής</a:t>
            </a:r>
            <a:r>
              <a:rPr lang="en-US" dirty="0" smtClean="0"/>
              <a:t>…</a:t>
            </a:r>
            <a:endParaRPr lang="el-GR" dirty="0"/>
          </a:p>
        </p:txBody>
      </p:sp>
      <p:pic>
        <p:nvPicPr>
          <p:cNvPr id="4" name="XYNTREC Commercial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85852" y="1357298"/>
            <a:ext cx="6429420" cy="4822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σύνδρομο </a:t>
            </a:r>
            <a:r>
              <a:rPr lang="en-US" b="1" dirty="0" smtClean="0"/>
              <a:t>Burn</a:t>
            </a:r>
            <a:r>
              <a:rPr lang="el-GR" b="1" dirty="0" smtClean="0"/>
              <a:t>-</a:t>
            </a:r>
            <a:r>
              <a:rPr lang="en-US" b="1" dirty="0" smtClean="0"/>
              <a:t>out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29642" cy="4853006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Το σύνδρομο Εργασιακής Εξουθένωσης (ή Ολοκληρωτικής Εξάντλησης)</a:t>
            </a:r>
            <a:endParaRPr lang="en-US" dirty="0" smtClean="0"/>
          </a:p>
          <a:p>
            <a:pPr>
              <a:buNone/>
            </a:pPr>
            <a:endParaRPr lang="el-GR" sz="1800" dirty="0" smtClean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η αντίδραση του οργανισμού                                                                                     στο συσσωρευμένο εργασιακό άγχος</a:t>
            </a:r>
          </a:p>
          <a:p>
            <a:pPr>
              <a:buNone/>
            </a:pPr>
            <a:r>
              <a:rPr lang="el-GR" sz="2000" dirty="0" smtClean="0"/>
              <a:t>και στους έντονους ρυθμούς δουλειάς</a:t>
            </a:r>
          </a:p>
          <a:p>
            <a:pPr>
              <a:buNone/>
            </a:pPr>
            <a:endParaRPr lang="el-GR" sz="2000" dirty="0" smtClean="0"/>
          </a:p>
        </p:txBody>
      </p:sp>
      <p:pic>
        <p:nvPicPr>
          <p:cNvPr id="39938" name="Picture 2" descr="http://www.socialtextjournal.org/periscope/Andrews--Top%20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143248"/>
            <a:ext cx="3647641" cy="3209925"/>
          </a:xfrm>
          <a:prstGeom prst="rect">
            <a:avLst/>
          </a:prstGeom>
          <a:noFill/>
        </p:spPr>
      </p:pic>
      <p:sp>
        <p:nvSpPr>
          <p:cNvPr id="6" name="Down Arrow 5"/>
          <p:cNvSpPr/>
          <p:nvPr/>
        </p:nvSpPr>
        <p:spPr>
          <a:xfrm>
            <a:off x="3071802" y="2571744"/>
            <a:ext cx="21431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Having a job burnout…</a:t>
            </a:r>
            <a:endParaRPr lang="el-GR" dirty="0"/>
          </a:p>
        </p:txBody>
      </p:sp>
      <p:pic>
        <p:nvPicPr>
          <p:cNvPr id="4" name="Having a job burnout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85852" y="1357298"/>
            <a:ext cx="6429420" cy="4822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Burnout = </a:t>
            </a:r>
            <a:r>
              <a:rPr lang="el-GR" dirty="0" smtClean="0"/>
              <a:t>κάψιμο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785926"/>
            <a:ext cx="3833806" cy="3833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χαρακτηριστικά του φαινομένου...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937760"/>
          </a:xfrm>
        </p:spPr>
        <p:txBody>
          <a:bodyPr>
            <a:normAutofit/>
          </a:bodyPr>
          <a:lstStyle/>
          <a:p>
            <a:r>
              <a:rPr lang="el-GR" dirty="0" smtClean="0"/>
              <a:t>Σωματική εξουθένωση , σωματικά ενοχλήματα</a:t>
            </a:r>
          </a:p>
          <a:p>
            <a:r>
              <a:rPr lang="el-GR" dirty="0" smtClean="0"/>
              <a:t>Συναισθηματική κούραση</a:t>
            </a:r>
          </a:p>
          <a:p>
            <a:r>
              <a:rPr lang="el-GR" dirty="0" smtClean="0"/>
              <a:t>Ανεξέλεγκτες διακυμάνσεις της διάθεσης                       </a:t>
            </a:r>
            <a:r>
              <a:rPr lang="el-GR" sz="2000" dirty="0" smtClean="0"/>
              <a:t>(</a:t>
            </a:r>
            <a:r>
              <a:rPr lang="el-GR" sz="2000" dirty="0" smtClean="0">
                <a:sym typeface="Wingdings" pitchFamily="2" charset="2"/>
              </a:rPr>
              <a:t>ε</a:t>
            </a:r>
            <a:r>
              <a:rPr lang="el-GR" sz="2000" dirty="0" smtClean="0"/>
              <a:t>κρήξεις θυμού εναλλασσόμενες με απάθεια)</a:t>
            </a:r>
          </a:p>
          <a:p>
            <a:endParaRPr lang="el-GR" sz="2000" dirty="0" smtClean="0"/>
          </a:p>
          <a:p>
            <a:r>
              <a:rPr lang="el-GR" dirty="0" smtClean="0"/>
              <a:t>Απομόνωση / καυγάδες με τους συναδέλφους</a:t>
            </a:r>
          </a:p>
          <a:p>
            <a:r>
              <a:rPr lang="el-GR" dirty="0" smtClean="0"/>
              <a:t>Μειωμένη παραγωγικότητα και ενεργητικότητα</a:t>
            </a:r>
          </a:p>
          <a:p>
            <a:r>
              <a:rPr lang="el-GR" dirty="0" smtClean="0"/>
              <a:t>Περιορισμένες (ή και ανύπαρκτες) φιλοδοξίες</a:t>
            </a:r>
          </a:p>
          <a:p>
            <a:r>
              <a:rPr lang="el-GR" dirty="0" smtClean="0"/>
              <a:t>Αρνητική αυτο-εικόνα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στην ελληνική πραγματικότητα περισσότερο ευάλωτοι είναι: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513910"/>
          </a:xfrm>
        </p:spPr>
        <p:txBody>
          <a:bodyPr/>
          <a:lstStyle/>
          <a:p>
            <a:r>
              <a:rPr lang="el-GR" i="1" dirty="0" smtClean="0"/>
              <a:t>Δημόσιοι Υπάλληλοι</a:t>
            </a:r>
          </a:p>
          <a:p>
            <a:r>
              <a:rPr lang="el-GR" i="1" dirty="0" smtClean="0"/>
              <a:t>Νοσηλευτές</a:t>
            </a:r>
          </a:p>
          <a:p>
            <a:r>
              <a:rPr lang="el-GR" i="1" dirty="0" smtClean="0"/>
              <a:t>Εκπαιδευτικοί</a:t>
            </a:r>
          </a:p>
          <a:p>
            <a:r>
              <a:rPr lang="el-GR" i="1" dirty="0" smtClean="0"/>
              <a:t>Αστυνομικοί</a:t>
            </a:r>
          </a:p>
          <a:p>
            <a:r>
              <a:rPr lang="el-GR" i="1" dirty="0" smtClean="0"/>
              <a:t>Επαγγελματίες του χώρου Ψυχικής Υγείας</a:t>
            </a:r>
          </a:p>
          <a:p>
            <a:endParaRPr lang="el-GR" i="1" dirty="0" smtClean="0"/>
          </a:p>
          <a:p>
            <a:endParaRPr lang="en-US" i="1" dirty="0" smtClean="0"/>
          </a:p>
          <a:p>
            <a:pPr>
              <a:buNone/>
            </a:pPr>
            <a:endParaRPr lang="el-GR" i="1" dirty="0" smtClean="0"/>
          </a:p>
          <a:p>
            <a:pPr>
              <a:buNone/>
            </a:pPr>
            <a:r>
              <a:rPr lang="en-US" sz="2000" dirty="0" smtClean="0"/>
              <a:t>(</a:t>
            </a:r>
            <a:r>
              <a:rPr lang="el-GR" sz="2000" dirty="0" smtClean="0"/>
              <a:t>πηγή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burnout,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Δ. </a:t>
            </a:r>
            <a:r>
              <a:rPr lang="el-GR" sz="2000" dirty="0" smtClean="0"/>
              <a:t>Σταύρου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i="1" dirty="0" smtClean="0"/>
              <a:t>εξήγηση...</a:t>
            </a:r>
            <a:endParaRPr lang="el-GR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442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Το σύνδρομο </a:t>
            </a:r>
            <a:r>
              <a:rPr lang="en-US" sz="2000" dirty="0" smtClean="0"/>
              <a:t>burnout</a:t>
            </a:r>
            <a:r>
              <a:rPr lang="el-GR" sz="2000" dirty="0" smtClean="0"/>
              <a:t> δεν προκαλείται μόνο από συσσωρευμένο άγχος, αλλά και από</a:t>
            </a:r>
            <a:r>
              <a:rPr lang="en-US" sz="2000" dirty="0" smtClean="0"/>
              <a:t>: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την έλλειψη ηθικής επιβράβευσης</a:t>
            </a:r>
          </a:p>
          <a:p>
            <a:r>
              <a:rPr lang="el-GR" dirty="0" smtClean="0"/>
              <a:t>την αίσθηση ότι η προσπάθεια είναι μάταιη, παγιωμένο εργασιακό περιβάλλον                             </a:t>
            </a:r>
          </a:p>
          <a:p>
            <a:r>
              <a:rPr lang="el-GR" dirty="0" smtClean="0"/>
              <a:t>το πόσο μονότονη, βαρετή είναι η εργασία</a:t>
            </a:r>
          </a:p>
          <a:p>
            <a:r>
              <a:rPr lang="el-GR" dirty="0" smtClean="0"/>
              <a:t>το να μην έχει κανείς αντικείμενο εργασίας     </a:t>
            </a:r>
          </a:p>
          <a:p>
            <a:endParaRPr lang="el-GR" sz="2000" dirty="0" smtClean="0"/>
          </a:p>
          <a:p>
            <a:endParaRPr lang="el-GR" sz="2800" dirty="0" smtClean="0"/>
          </a:p>
          <a:p>
            <a:endParaRPr lang="el-GR" sz="2800" dirty="0" smtClean="0"/>
          </a:p>
          <a:p>
            <a:pPr>
              <a:buNone/>
            </a:pPr>
            <a:endParaRPr lang="el-GR" sz="28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ποσοστά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29600" cy="4937760"/>
          </a:xfrm>
        </p:spPr>
        <p:txBody>
          <a:bodyPr/>
          <a:lstStyle/>
          <a:p>
            <a:r>
              <a:rPr lang="el-GR" dirty="0" smtClean="0"/>
              <a:t>1 στους 4 εργαζομένους </a:t>
            </a:r>
          </a:p>
          <a:p>
            <a:r>
              <a:rPr lang="el-GR" dirty="0" smtClean="0"/>
              <a:t>50% έως 60% του συνόλου των χαμένων εργάσιμων ημερών σχετίζονται με το εργασιακό άγχος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  τεράστια επιβάρυνση για την υγεία &amp; την οικονομία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l-GR" sz="1800" dirty="0" smtClean="0"/>
              <a:t> Πηγή</a:t>
            </a:r>
            <a:r>
              <a:rPr lang="en-US" sz="1800" dirty="0" smtClean="0"/>
              <a:t>: </a:t>
            </a:r>
            <a:r>
              <a:rPr lang="el-GR" sz="1800" dirty="0" smtClean="0"/>
              <a:t>Ευρωπαϊκός Οργανισμός για την Ασφάλεια </a:t>
            </a:r>
            <a:r>
              <a:rPr lang="en-US" sz="1800" dirty="0" smtClean="0"/>
              <a:t>                                                                             </a:t>
            </a:r>
            <a:r>
              <a:rPr lang="el-GR" sz="1800" dirty="0" smtClean="0"/>
              <a:t>και την Υγεία στην Εργασία (EU-OSHA)</a:t>
            </a:r>
            <a:r>
              <a:rPr lang="en-US" sz="1800" dirty="0" smtClean="0"/>
              <a:t> </a:t>
            </a:r>
            <a:endParaRPr lang="el-GR" sz="1800" dirty="0" smtClean="0"/>
          </a:p>
          <a:p>
            <a:endParaRPr lang="el-GR" dirty="0"/>
          </a:p>
        </p:txBody>
      </p:sp>
      <p:pic>
        <p:nvPicPr>
          <p:cNvPr id="4" name="Picture 3" descr="https://osha.europa.eu/logo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286256"/>
            <a:ext cx="207170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C:\Users\IRINI\Desktop\burnout photos\εργασιακό άγχος\dimosioiypalliloifromhe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85728"/>
            <a:ext cx="4295798" cy="6234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000240"/>
            <a:ext cx="8143932" cy="2286016"/>
          </a:xfrm>
        </p:spPr>
        <p:txBody>
          <a:bodyPr>
            <a:normAutofit/>
          </a:bodyPr>
          <a:lstStyle/>
          <a:p>
            <a:r>
              <a:rPr lang="el-GR" sz="2400" b="1" i="1" dirty="0" smtClean="0"/>
              <a:t>Κλίμακα Αξιολόγησης της Επαγγελματικής Εξουθένωσης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i="1" dirty="0" smtClean="0"/>
              <a:t>(</a:t>
            </a:r>
            <a:r>
              <a:rPr lang="el-GR" sz="2400" b="1" i="1" dirty="0" err="1" smtClean="0"/>
              <a:t>Maslach</a:t>
            </a:r>
            <a:r>
              <a:rPr lang="el-GR" sz="2400" b="1" i="1" dirty="0" smtClean="0"/>
              <a:t> </a:t>
            </a:r>
            <a:r>
              <a:rPr lang="el-GR" sz="2400" b="1" i="1" dirty="0" err="1" smtClean="0"/>
              <a:t>Burnout</a:t>
            </a:r>
            <a:r>
              <a:rPr lang="el-GR" sz="2400" b="1" i="1" dirty="0" smtClean="0"/>
              <a:t> </a:t>
            </a:r>
            <a:r>
              <a:rPr lang="el-GR" sz="2400" b="1" i="1" dirty="0" err="1" smtClean="0"/>
              <a:t>Inventory</a:t>
            </a:r>
            <a:r>
              <a:rPr lang="el-GR" sz="2400" b="1" i="1" dirty="0" smtClean="0"/>
              <a:t> – MBI)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Επαγγελματική Ικανοποίηση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401080" cy="4228158"/>
          </a:xfrm>
        </p:spPr>
        <p:txBody>
          <a:bodyPr/>
          <a:lstStyle/>
          <a:p>
            <a:pPr>
              <a:buNone/>
            </a:pPr>
            <a:r>
              <a:rPr lang="el-GR" sz="2800" dirty="0" smtClean="0"/>
              <a:t>    μας </a:t>
            </a:r>
            <a:r>
              <a:rPr lang="el-GR" sz="2800" dirty="0" smtClean="0"/>
              <a:t>προφυλάσσει από το </a:t>
            </a:r>
            <a:r>
              <a:rPr lang="en-US" sz="2800" dirty="0" smtClean="0"/>
              <a:t>burn-out</a:t>
            </a:r>
            <a:endParaRPr lang="el-GR" dirty="0"/>
          </a:p>
        </p:txBody>
      </p:sp>
      <p:pic>
        <p:nvPicPr>
          <p:cNvPr id="54274" name="Picture 2" descr="C:\Users\IRINI\Desktop\burnout photos\εργασιακό άγχος\job-satisfaction-be-happy-at-wor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071810"/>
            <a:ext cx="405765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Παράγοντες που προωθούν την επαγγελματική ικανοποίηση...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714488"/>
            <a:ext cx="8229600" cy="4572032"/>
          </a:xfrm>
        </p:spPr>
        <p:txBody>
          <a:bodyPr>
            <a:normAutofit/>
          </a:bodyPr>
          <a:lstStyle/>
          <a:p>
            <a:r>
              <a:rPr lang="el-GR" dirty="0" smtClean="0"/>
              <a:t>πρόκληση, όχι ανιαρή</a:t>
            </a:r>
          </a:p>
          <a:p>
            <a:r>
              <a:rPr lang="el-GR" dirty="0" smtClean="0"/>
              <a:t>η καλή απόδοση να αμείβεται </a:t>
            </a:r>
          </a:p>
          <a:p>
            <a:r>
              <a:rPr lang="el-GR" dirty="0" smtClean="0"/>
              <a:t>θετική ενίσχυση, λεκτική αναγνώριση, έπαινος</a:t>
            </a:r>
          </a:p>
          <a:p>
            <a:r>
              <a:rPr lang="el-GR" dirty="0" smtClean="0"/>
              <a:t>καλές συνθήκες εργασίας</a:t>
            </a:r>
          </a:p>
          <a:p>
            <a:r>
              <a:rPr lang="el-GR" dirty="0" smtClean="0"/>
              <a:t>σωστή εποπτεία</a:t>
            </a:r>
          </a:p>
          <a:p>
            <a:r>
              <a:rPr lang="el-GR" dirty="0" smtClean="0"/>
              <a:t>αποτελεσματική </a:t>
            </a:r>
            <a:r>
              <a:rPr lang="el-GR" dirty="0" smtClean="0"/>
              <a:t>πολιτική από τη πλευρά της επιχείρησης</a:t>
            </a:r>
          </a:p>
          <a:p>
            <a:r>
              <a:rPr lang="el-GR" dirty="0" smtClean="0"/>
              <a:t>αίσθημα ότι δεν κινδυνεύουν να χάσουν τη δουλειά τους</a:t>
            </a:r>
          </a:p>
          <a:p>
            <a:r>
              <a:rPr lang="el-GR" dirty="0" smtClean="0"/>
              <a:t>οι χρηματικές αμοιβές να μοιράζονται δίκαια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Παράγοντες που προωθούν την επαγγελματική ικανοποίηση...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29600" cy="4714908"/>
          </a:xfrm>
        </p:spPr>
        <p:txBody>
          <a:bodyPr>
            <a:normAutofit/>
          </a:bodyPr>
          <a:lstStyle/>
          <a:p>
            <a:r>
              <a:rPr lang="el-GR" dirty="0" smtClean="0"/>
              <a:t>δυνατότητα συμμετοχής των εργαζομένων στη λήψη αποφάσεων</a:t>
            </a:r>
          </a:p>
          <a:p>
            <a:r>
              <a:rPr lang="el-GR" dirty="0" smtClean="0"/>
              <a:t>αίσθηση ελέγχου, αυτονομίας και υπευθυνότητας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σαφήνεια ρόλων</a:t>
            </a:r>
          </a:p>
          <a:p>
            <a:r>
              <a:rPr lang="el-GR" dirty="0" smtClean="0"/>
              <a:t>ρεαλιστικές προσδοκίες</a:t>
            </a:r>
          </a:p>
          <a:p>
            <a:r>
              <a:rPr lang="el-GR" dirty="0" smtClean="0"/>
              <a:t>το πόσο σημαντική θεωρούν τη δουλειά </a:t>
            </a:r>
            <a:r>
              <a:rPr lang="el-GR" dirty="0" smtClean="0"/>
              <a:t>τους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θετικές διαπροσωπικές </a:t>
            </a:r>
            <a:r>
              <a:rPr lang="el-GR" dirty="0" smtClean="0">
                <a:solidFill>
                  <a:srgbClr val="C00000"/>
                </a:solidFill>
              </a:rPr>
              <a:t>σχέσεις</a:t>
            </a:r>
            <a:endParaRPr lang="el-GR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συγκρούσεις στον εργασιακό χώρο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634488"/>
            <a:ext cx="8229600" cy="5223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l-GR" dirty="0" smtClean="0"/>
              <a:t>                                  παραγωγική                 </a:t>
            </a:r>
          </a:p>
          <a:p>
            <a:r>
              <a:rPr lang="el-GR" dirty="0" smtClean="0"/>
              <a:t>σύγκρουση                        </a:t>
            </a:r>
            <a:r>
              <a:rPr lang="en-US" dirty="0" smtClean="0"/>
              <a:t> </a:t>
            </a:r>
            <a:r>
              <a:rPr lang="el-GR" dirty="0" smtClean="0"/>
              <a:t>                                                                                                          </a:t>
            </a:r>
          </a:p>
          <a:p>
            <a:pPr>
              <a:buNone/>
            </a:pPr>
            <a:r>
              <a:rPr lang="el-GR" dirty="0" smtClean="0"/>
              <a:t>                                  </a:t>
            </a:r>
            <a:r>
              <a:rPr lang="en-US" dirty="0" smtClean="0"/>
              <a:t>    </a:t>
            </a:r>
            <a:r>
              <a:rPr lang="el-GR" dirty="0" smtClean="0"/>
              <a:t> μη παραγωγική</a:t>
            </a:r>
          </a:p>
          <a:p>
            <a:endParaRPr lang="el-GR" dirty="0" smtClean="0"/>
          </a:p>
          <a:p>
            <a:r>
              <a:rPr lang="el-GR" dirty="0" smtClean="0"/>
              <a:t>υγιής ανταγωνισμός, διαφωνία = ανταλλαγή απόψεων, διεύρυνση οπτικής</a:t>
            </a:r>
          </a:p>
          <a:p>
            <a:r>
              <a:rPr lang="el-GR" dirty="0" smtClean="0"/>
              <a:t>αθέμιτος ανταγωνισμός, υπονόμευση, επιβουλή, διαμάχες </a:t>
            </a:r>
            <a:r>
              <a:rPr lang="el-GR" sz="2000" dirty="0" smtClean="0">
                <a:sym typeface="Wingdings" pitchFamily="2" charset="2"/>
              </a:rPr>
              <a:t></a:t>
            </a:r>
            <a:r>
              <a:rPr lang="el-GR" dirty="0" smtClean="0">
                <a:sym typeface="Wingdings" pitchFamily="2" charset="2"/>
              </a:rPr>
              <a:t> </a:t>
            </a:r>
            <a:r>
              <a:rPr lang="el-GR" dirty="0" smtClean="0"/>
              <a:t>εκνευρίζουν, αναστατώνουν, καταστρέφουν τη συνεργατικότητα, τη γαλήνη και την οργάνωση, εκμηδενίζουν τη συναδελφικότητα και την αλληλεγγύη</a:t>
            </a:r>
          </a:p>
          <a:p>
            <a:pPr>
              <a:buNone/>
            </a:pPr>
            <a:endParaRPr lang="el-GR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500298" y="1928802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500298" y="2571744"/>
            <a:ext cx="85725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Role-play 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29600" cy="4728224"/>
          </a:xfrm>
        </p:spPr>
        <p:txBody>
          <a:bodyPr/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σενάριο 1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   «Ο υπάλληλος αργεί να φτάσει στη δουλειά.                              Ο διευθυντής τον καλεί στο γραφείο του».</a:t>
            </a:r>
          </a:p>
          <a:p>
            <a:pPr>
              <a:buNone/>
            </a:pP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σενάριο 2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l-GR" dirty="0" smtClean="0"/>
              <a:t>    «Ένας πολίτης έρχεται πολύ θυμωμένος, γιατί δεν έγινε η δουλειά του. Ο υπάλληλος καλείται να διαχειριστεί την κατάσταση».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Ατομικές διαφορές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56786"/>
          </a:xfrm>
        </p:spPr>
        <p:txBody>
          <a:bodyPr/>
          <a:lstStyle/>
          <a:p>
            <a:r>
              <a:rPr lang="el-GR" dirty="0" smtClean="0"/>
              <a:t>Στοιχεία προσωπικότητας</a:t>
            </a:r>
            <a:r>
              <a:rPr lang="en-US" dirty="0" smtClean="0"/>
              <a:t> </a:t>
            </a:r>
            <a:r>
              <a:rPr lang="en-US" sz="2000" dirty="0" smtClean="0"/>
              <a:t>(</a:t>
            </a:r>
            <a:r>
              <a:rPr lang="el-GR" sz="2000" dirty="0" smtClean="0"/>
              <a:t>π.χ. τελειομανία</a:t>
            </a:r>
            <a:r>
              <a:rPr lang="el-GR" sz="2000" smtClean="0"/>
              <a:t>, αίσθημα ευθύνης, φιλοδοξίες</a:t>
            </a:r>
            <a:r>
              <a:rPr lang="en-US" sz="2000" smtClean="0"/>
              <a:t>)</a:t>
            </a:r>
            <a:endParaRPr lang="el-GR" sz="2000" smtClean="0"/>
          </a:p>
          <a:p>
            <a:endParaRPr lang="el-GR" sz="2000" dirty="0" smtClean="0"/>
          </a:p>
          <a:p>
            <a:r>
              <a:rPr lang="el-GR" smtClean="0"/>
              <a:t>Η  προσωπική ιστορία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smtClean="0"/>
              <a:t>Η οικογενειακή ιστορία </a:t>
            </a:r>
            <a:r>
              <a:rPr lang="el-GR" dirty="0" smtClean="0"/>
              <a:t>(</a:t>
            </a:r>
            <a:r>
              <a:rPr lang="en-US" smtClean="0"/>
              <a:t>background</a:t>
            </a:r>
            <a:r>
              <a:rPr lang="el-GR" smtClean="0"/>
              <a:t>)</a:t>
            </a:r>
          </a:p>
          <a:p>
            <a:endParaRPr lang="el-GR" smtClean="0"/>
          </a:p>
          <a:p>
            <a:r>
              <a:rPr lang="el-GR" smtClean="0"/>
              <a:t>Πολιτισμικές διαφορές</a:t>
            </a:r>
          </a:p>
          <a:p>
            <a:endParaRPr lang="el-GR" smtClean="0"/>
          </a:p>
          <a:p>
            <a:r>
              <a:rPr lang="el-GR" smtClean="0"/>
              <a:t>Ηλικιακές διαφορές/ διαφορές φύλου</a:t>
            </a:r>
            <a:endParaRPr lang="el-GR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Νοημοσύνη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29600" cy="5366388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                                      Νοημοσύνη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    </a:t>
            </a:r>
          </a:p>
          <a:p>
            <a:pPr>
              <a:buNone/>
            </a:pPr>
            <a:r>
              <a:rPr lang="el-GR" dirty="0" smtClean="0"/>
              <a:t>                       διανοητική                συναισθηματική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Διανοητική </a:t>
            </a:r>
            <a:r>
              <a:rPr lang="el-GR" sz="1600" dirty="0" smtClean="0">
                <a:sym typeface="Wingdings" pitchFamily="2" charset="2"/>
              </a:rPr>
              <a:t> </a:t>
            </a:r>
            <a:r>
              <a:rPr lang="en-US" sz="2200" dirty="0" smtClean="0"/>
              <a:t>IQ </a:t>
            </a:r>
            <a:r>
              <a:rPr lang="en-US" dirty="0" smtClean="0"/>
              <a:t>(</a:t>
            </a:r>
            <a:r>
              <a:rPr lang="el-GR" dirty="0" smtClean="0"/>
              <a:t>Νοητικό Πηλίκο</a:t>
            </a:r>
            <a:r>
              <a:rPr lang="en-US" dirty="0" smtClean="0"/>
              <a:t>)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θεωρείται καθοριστικός παράγοντας πρόβλεψης της ακαδημαϊκής και επαγγελματικής επιτυχίας</a:t>
            </a:r>
            <a:endParaRPr lang="en-US" dirty="0" smtClean="0"/>
          </a:p>
          <a:p>
            <a:endParaRPr lang="en-US" dirty="0" smtClean="0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4893471" y="2035959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571868" y="2000240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Συναισθηματική Νοημοσύνη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229600" cy="4937760"/>
          </a:xfrm>
        </p:spPr>
        <p:txBody>
          <a:bodyPr/>
          <a:lstStyle/>
          <a:p>
            <a:r>
              <a:rPr lang="el-GR" dirty="0" smtClean="0"/>
              <a:t>«Η ικανότητα να αναγνωρίζει κανείς τα δικά του συναισθήματα, να τα κατανοεί και να τα ελέγχει.                 Είναι επίσης </a:t>
            </a:r>
            <a:r>
              <a:rPr lang="el-GR" b="1" dirty="0" smtClean="0"/>
              <a:t>η ικανότητα να αναγνωρίζει και να κατανοεί </a:t>
            </a:r>
            <a:r>
              <a:rPr lang="el-GR" dirty="0" smtClean="0"/>
              <a:t>τα </a:t>
            </a:r>
            <a:r>
              <a:rPr lang="el-GR" b="1" dirty="0" smtClean="0"/>
              <a:t>συναισθήματα</a:t>
            </a:r>
            <a:r>
              <a:rPr lang="el-GR" dirty="0" smtClean="0"/>
              <a:t> των ανθρώπων γύρω του και να μπορεί να χειρίζεται αποτελεσματικά τόσο τα συναισθήματά του όσο και τις διαπροσωπικές του σχέσεις». </a:t>
            </a:r>
          </a:p>
          <a:p>
            <a:pPr algn="r">
              <a:buNone/>
            </a:pPr>
            <a:endParaRPr lang="el-GR" sz="1800" dirty="0" smtClean="0"/>
          </a:p>
          <a:p>
            <a:pPr algn="r">
              <a:buNone/>
            </a:pPr>
            <a:r>
              <a:rPr lang="el-GR" sz="1800" dirty="0" smtClean="0"/>
              <a:t>Daniel Goleman</a:t>
            </a:r>
            <a:endParaRPr 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2.bp.blogspot.com/-BdtfXD2aSn0/UHsmPtl9y6I/AAAAAAAABs0/vQG-4wWdk4w/s1600/PJ-BK125_WORKFA_G_20121009213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857496"/>
            <a:ext cx="4000496" cy="30003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καθολικός χαρακτήρας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229600" cy="4937760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αφορά οποιονδήποτε εργαζόμενο ανεξάρτητα από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το μέγεθος της εταιρείας</a:t>
            </a:r>
          </a:p>
          <a:p>
            <a:r>
              <a:rPr lang="el-GR" dirty="0" smtClean="0"/>
              <a:t>τον τομέα </a:t>
            </a:r>
            <a:r>
              <a:rPr lang="el-GR" dirty="0" smtClean="0"/>
              <a:t>δραστηριότητας</a:t>
            </a:r>
            <a:endParaRPr lang="el-GR" dirty="0" smtClean="0"/>
          </a:p>
          <a:p>
            <a:r>
              <a:rPr lang="el-GR" dirty="0" smtClean="0"/>
              <a:t>την εξειδίκευση του εργαζόμενου </a:t>
            </a:r>
          </a:p>
          <a:p>
            <a:r>
              <a:rPr lang="el-GR" dirty="0" smtClean="0"/>
              <a:t>τη μορφή της εργασιακής σχέσης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Τί βοηθάει στη διαχείριση του εργασιακού άγχους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937760"/>
          </a:xfrm>
        </p:spPr>
        <p:txBody>
          <a:bodyPr/>
          <a:lstStyle/>
          <a:p>
            <a:r>
              <a:rPr lang="el-GR" dirty="0" smtClean="0"/>
              <a:t>κοινωνική υποστήριξη, μέτρα από την </a:t>
            </a:r>
            <a:r>
              <a:rPr lang="el-GR" dirty="0" smtClean="0"/>
              <a:t>πολιτεία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αλλαγές στην επιχείρηση/οργανισμό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ατομικές αλλαγές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Στρατηγικές αυτο-ρύθμισης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937760"/>
          </a:xfrm>
        </p:spPr>
        <p:txBody>
          <a:bodyPr/>
          <a:lstStyle/>
          <a:p>
            <a:r>
              <a:rPr lang="el-GR" dirty="0" smtClean="0"/>
              <a:t>Διατροφή</a:t>
            </a:r>
          </a:p>
          <a:p>
            <a:r>
              <a:rPr lang="el-GR" dirty="0" smtClean="0"/>
              <a:t>Γυμναστική</a:t>
            </a:r>
          </a:p>
          <a:p>
            <a:r>
              <a:rPr lang="el-GR" dirty="0" smtClean="0"/>
              <a:t>Η</a:t>
            </a:r>
            <a:r>
              <a:rPr lang="en-US" dirty="0" smtClean="0"/>
              <a:t>obbys</a:t>
            </a:r>
            <a:endParaRPr lang="el-GR" dirty="0" smtClean="0"/>
          </a:p>
          <a:p>
            <a:r>
              <a:rPr lang="el-GR" dirty="0" smtClean="0"/>
              <a:t>Τεχνικές χαλάρωσης (ασκήσεις αναπνοής)</a:t>
            </a:r>
            <a:endParaRPr lang="en-US" dirty="0" smtClean="0"/>
          </a:p>
          <a:p>
            <a:r>
              <a:rPr lang="el-GR" dirty="0" smtClean="0"/>
              <a:t>Θετική σκέψη</a:t>
            </a:r>
          </a:p>
          <a:p>
            <a:r>
              <a:rPr lang="el-GR" dirty="0" smtClean="0"/>
              <a:t>Ψυχοθεραπεία</a:t>
            </a:r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1026" name="Picture 2" descr="C:\Users\IRINI\Desktop\burnout photos\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500438"/>
            <a:ext cx="2428892" cy="26200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σχήμα </a:t>
            </a:r>
            <a:r>
              <a:rPr lang="en-US" dirty="0" smtClean="0"/>
              <a:t>Beck</a:t>
            </a:r>
            <a:endParaRPr lang="el-GR" dirty="0"/>
          </a:p>
        </p:txBody>
      </p:sp>
      <p:sp>
        <p:nvSpPr>
          <p:cNvPr id="4" name="Oval 3"/>
          <p:cNvSpPr/>
          <p:nvPr/>
        </p:nvSpPr>
        <p:spPr>
          <a:xfrm>
            <a:off x="3500430" y="1714488"/>
            <a:ext cx="2714644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Oval 4"/>
          <p:cNvSpPr/>
          <p:nvPr/>
        </p:nvSpPr>
        <p:spPr>
          <a:xfrm>
            <a:off x="857224" y="3286124"/>
            <a:ext cx="250033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Oval 5"/>
          <p:cNvSpPr/>
          <p:nvPr/>
        </p:nvSpPr>
        <p:spPr>
          <a:xfrm>
            <a:off x="6215074" y="3286124"/>
            <a:ext cx="2286016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Oval 6"/>
          <p:cNvSpPr/>
          <p:nvPr/>
        </p:nvSpPr>
        <p:spPr>
          <a:xfrm>
            <a:off x="3428992" y="4786322"/>
            <a:ext cx="278608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4286248" y="207167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Σκέψη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364331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</a:t>
            </a:r>
            <a:r>
              <a:rPr lang="el-GR" dirty="0" smtClean="0"/>
              <a:t>υναίσθημα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6715140" y="371475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</a:t>
            </a:r>
            <a:r>
              <a:rPr lang="el-GR" dirty="0" smtClean="0"/>
              <a:t>υμπεριφορά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4143372" y="5072074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Σωματικές αντιδράσεις</a:t>
            </a:r>
            <a:endParaRPr lang="el-GR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4037009" y="3821115"/>
            <a:ext cx="150019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71868" y="3857628"/>
            <a:ext cx="235745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928926" y="2643182"/>
            <a:ext cx="714380" cy="5715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143636" y="2643182"/>
            <a:ext cx="714380" cy="5715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714612" y="4500570"/>
            <a:ext cx="714380" cy="5715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6215074" y="4643446"/>
            <a:ext cx="642942" cy="5715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143636" y="1500174"/>
            <a:ext cx="31499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/>
              <a:t>       «πρέπει να προλάβω,</a:t>
            </a:r>
          </a:p>
          <a:p>
            <a:r>
              <a:rPr lang="el-GR" i="1" dirty="0" smtClean="0"/>
              <a:t>αλλά δεν μου φτάνει ο χρόνος»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928802"/>
            <a:ext cx="8229600" cy="2286016"/>
          </a:xfrm>
        </p:spPr>
        <p:txBody>
          <a:bodyPr>
            <a:normAutofit/>
          </a:bodyPr>
          <a:lstStyle/>
          <a:p>
            <a:pPr algn="r"/>
            <a:r>
              <a:rPr lang="el-GR" dirty="0" smtClean="0"/>
              <a:t>Ηταν μια φορά ένας ξυλοκόπος...</a:t>
            </a:r>
            <a:br>
              <a:rPr lang="el-GR" dirty="0" smtClean="0"/>
            </a:br>
            <a:r>
              <a:rPr lang="el-GR" sz="1800" dirty="0" smtClean="0"/>
              <a:t>Χ.Μπουκάι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4098" name="Picture 2" descr="http://4.bp.blogspot.com/_emVb5Xw3WS4/SqDhmxeKTKI/AAAAAAAAADI/MZT6xDzi7jI/s320/na+sou+pw+mai+istor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500306"/>
            <a:ext cx="2125628" cy="34142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85749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</a:t>
            </a:r>
            <a:r>
              <a:rPr lang="el-GR" dirty="0" smtClean="0"/>
              <a:t>Σας ευχαριστώ για την προσοχή σας</a:t>
            </a:r>
            <a:r>
              <a:rPr lang="en-US" dirty="0" smtClean="0"/>
              <a:t>!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μια έρευνα για την Ελλάδα...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8229600" cy="4937760"/>
          </a:xfrm>
        </p:spPr>
        <p:txBody>
          <a:bodyPr/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πό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τη σύγκριση των εργαζομένων στον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ιδιωτικό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και τον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δημόσιο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τομέα, φαίνεται πως οι δεύτεροι βιώνουν καλύτερες εργασιακές συνθήκες και εμφανίζουν λιγότερα συμπτώματα άγχους και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κατάθλιψης.</a:t>
            </a:r>
          </a:p>
          <a:p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r"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Ζωγοπούλου, 2011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</a:t>
            </a:r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άγχος γενικά...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4942538"/>
          </a:xfrm>
        </p:spPr>
        <p:txBody>
          <a:bodyPr>
            <a:normAutofit fontScale="92500" lnSpcReduction="20000"/>
          </a:bodyPr>
          <a:lstStyle/>
          <a:p>
            <a:endParaRPr lang="el-GR" dirty="0" smtClean="0"/>
          </a:p>
          <a:p>
            <a:r>
              <a:rPr lang="el-GR" sz="2800" dirty="0" smtClean="0"/>
              <a:t>συναίσθημα</a:t>
            </a:r>
          </a:p>
          <a:p>
            <a:endParaRPr lang="el-GR" sz="2800" dirty="0" smtClean="0"/>
          </a:p>
          <a:p>
            <a:r>
              <a:rPr lang="el-GR" sz="2800" dirty="0" smtClean="0"/>
              <a:t>λειτουργεί ως μηχανισμός προειδοποίησης/προετοιμασίας του οργανισμού                     για να αντιμετωπίσει ή να αποφύγει                               έναν επικείμενο κίνδυνο</a:t>
            </a:r>
          </a:p>
          <a:p>
            <a:endParaRPr lang="el-GR" sz="2800" dirty="0" smtClean="0"/>
          </a:p>
          <a:p>
            <a:r>
              <a:rPr lang="el-GR" sz="2800" dirty="0" smtClean="0">
                <a:sym typeface="Wingdings" pitchFamily="2" charset="2"/>
              </a:rPr>
              <a:t>σημαντικό για την επιβίωση (εξέλιξη) </a:t>
            </a:r>
          </a:p>
          <a:p>
            <a:endParaRPr lang="el-GR" sz="2800" dirty="0" smtClean="0">
              <a:sym typeface="Wingdings" pitchFamily="2" charset="2"/>
            </a:endParaRPr>
          </a:p>
          <a:p>
            <a:r>
              <a:rPr lang="el-GR" sz="2800" dirty="0" smtClean="0"/>
              <a:t>άρα </a:t>
            </a:r>
            <a:r>
              <a:rPr lang="el-GR" sz="1900" dirty="0" smtClean="0">
                <a:sym typeface="Wingdings" pitchFamily="2" charset="2"/>
              </a:rPr>
              <a:t> </a:t>
            </a:r>
            <a:r>
              <a:rPr lang="el-GR" sz="2800" dirty="0" smtClean="0"/>
              <a:t>χρήσιμο</a:t>
            </a:r>
          </a:p>
          <a:p>
            <a:pPr>
              <a:buNone/>
            </a:pPr>
            <a:r>
              <a:rPr lang="el-GR" sz="2800" dirty="0" smtClean="0"/>
              <a:t>    (προσαρμοστικός μηχανισμός, δημιουργικό, κινητήριο)</a:t>
            </a:r>
          </a:p>
          <a:p>
            <a:endParaRPr lang="el-GR" sz="28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Εργασιακό άγχος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229600" cy="493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Το άγχος συνιστά κίνδυνο για την υγεία και την ασφάλεια όταν είναι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υπερβολικό</a:t>
            </a:r>
          </a:p>
          <a:p>
            <a:r>
              <a:rPr lang="el-GR" dirty="0" smtClean="0"/>
              <a:t>παρατεταμένο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 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τότε </a:t>
            </a:r>
            <a:r>
              <a:rPr lang="el-GR" dirty="0" smtClean="0"/>
              <a:t>μας κάνει μη λειτουργικούς (επηρεάζει αρνητικά την υγεία, μειώνει την αποδοτικότητα του ατόμου στην εργασία)</a:t>
            </a:r>
            <a:endParaRPr lang="el-GR" dirty="0"/>
          </a:p>
        </p:txBody>
      </p:sp>
      <p:sp>
        <p:nvSpPr>
          <p:cNvPr id="4" name="Down Arrow 3"/>
          <p:cNvSpPr/>
          <p:nvPr/>
        </p:nvSpPr>
        <p:spPr>
          <a:xfrm>
            <a:off x="4357686" y="3286124"/>
            <a:ext cx="35719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:\Users\IRINI\Desktop\burnout photos\εργασιακό άγχος\str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428736"/>
            <a:ext cx="5072098" cy="45111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2.bp.blogspot.com/_EhAyHclSTIc/R4kMVl7IiDI/AAAAAAAAAJw/dw491Swc-9Y/s400/angel-devi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357430"/>
            <a:ext cx="3810000" cy="272415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καλό και το κακό </a:t>
            </a:r>
            <a:r>
              <a:rPr lang="en-US" dirty="0" smtClean="0"/>
              <a:t>stress</a:t>
            </a:r>
            <a:r>
              <a:rPr lang="el-GR" dirty="0" smtClean="0"/>
              <a:t> </a:t>
            </a:r>
            <a:r>
              <a:rPr lang="el-GR" sz="1800" dirty="0" smtClean="0"/>
              <a:t>(</a:t>
            </a:r>
            <a:r>
              <a:rPr lang="en-US" sz="1800" dirty="0" smtClean="0"/>
              <a:t>Hans Selye</a:t>
            </a:r>
            <a:r>
              <a:rPr lang="el-GR" sz="1800" dirty="0" smtClean="0"/>
              <a:t>)</a:t>
            </a:r>
            <a:endParaRPr lang="el-GR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5138758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r>
              <a:rPr lang="el-GR" b="1" dirty="0" smtClean="0"/>
              <a:t>το </a:t>
            </a:r>
            <a:r>
              <a:rPr lang="el-GR" b="1" dirty="0" smtClean="0"/>
              <a:t>«καλό» </a:t>
            </a:r>
            <a:r>
              <a:rPr lang="el-GR" sz="2000" dirty="0" smtClean="0">
                <a:sym typeface="Wingdings" pitchFamily="2" charset="2"/>
              </a:rPr>
              <a:t> </a:t>
            </a:r>
            <a:r>
              <a:rPr lang="el-GR" dirty="0" smtClean="0"/>
              <a:t>έχει βραχεία </a:t>
            </a:r>
            <a:r>
              <a:rPr lang="el-GR" dirty="0" smtClean="0"/>
              <a:t>διάρκεια, μας </a:t>
            </a:r>
            <a:r>
              <a:rPr lang="el-GR" dirty="0" smtClean="0"/>
              <a:t>βοηθά να ξεπεράσουμε εμπόδια τα οποία παρουσιάζονται στη καθημερινή ζωή 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b="1" dirty="0" smtClean="0"/>
              <a:t>το </a:t>
            </a:r>
            <a:r>
              <a:rPr lang="el-GR" b="1" dirty="0" smtClean="0"/>
              <a:t>«κακό» </a:t>
            </a:r>
            <a:r>
              <a:rPr lang="el-GR" sz="2000" dirty="0" smtClean="0">
                <a:sym typeface="Wingdings" pitchFamily="2" charset="2"/>
              </a:rPr>
              <a:t></a:t>
            </a:r>
            <a:r>
              <a:rPr lang="el-GR" dirty="0" smtClean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είναι </a:t>
            </a:r>
            <a:r>
              <a:rPr lang="el-GR" dirty="0" smtClean="0"/>
              <a:t>υπερβολικό, καταβάλλει </a:t>
            </a:r>
            <a:r>
              <a:rPr lang="el-GR" dirty="0" smtClean="0"/>
              <a:t>την ικανότητα μας να προσαρμοζόμαστε στις καινούργιες συνθήκες της ζωής</a:t>
            </a:r>
            <a:endParaRPr lang="el-GR" sz="1600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ενδείξεις εργασιακού άγχους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428736"/>
            <a:ext cx="8229600" cy="493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u="sng" dirty="0" smtClean="0">
                <a:solidFill>
                  <a:srgbClr val="C00000"/>
                </a:solidFill>
              </a:rPr>
              <a:t>αλλαγές στη διάθεση ή τη συμπεριφορά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όπως προβλήματα με συναδέλφους, αίσθημα οξυθυμίας ή αναποφασιστικότητας</a:t>
            </a:r>
          </a:p>
          <a:p>
            <a:pPr>
              <a:buNone/>
            </a:pPr>
            <a:r>
              <a:rPr lang="el-GR" dirty="0" smtClean="0"/>
              <a:t>ή προβλήματα στην απόδοση της εργασίας</a:t>
            </a:r>
          </a:p>
          <a:p>
            <a:endParaRPr lang="el-GR" dirty="0" smtClean="0"/>
          </a:p>
          <a:p>
            <a:r>
              <a:rPr lang="el-GR" dirty="0" smtClean="0"/>
              <a:t>Τα συμπτώματα μοιάζουν με αυτά της κατάθλιψης              (μία ύπουλη μορφή κατάθλιψης)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5317</TotalTime>
  <Words>922</Words>
  <Application>Microsoft Office PowerPoint</Application>
  <PresentationFormat>On-screen Show (4:3)</PresentationFormat>
  <Paragraphs>193</Paragraphs>
  <Slides>34</Slides>
  <Notes>2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Origin</vt:lpstr>
      <vt:lpstr>Εργασιακό άγχος</vt:lpstr>
      <vt:lpstr>ποσοστά</vt:lpstr>
      <vt:lpstr>καθολικός χαρακτήρας</vt:lpstr>
      <vt:lpstr>μια έρευνα για την Ελλάδα...</vt:lpstr>
      <vt:lpstr>το άγχος γενικά...</vt:lpstr>
      <vt:lpstr>Εργασιακό άγχος</vt:lpstr>
      <vt:lpstr>Slide 7</vt:lpstr>
      <vt:lpstr>Το καλό και το κακό stress (Hans Selye)</vt:lpstr>
      <vt:lpstr>ενδείξεις εργασιακού άγχους</vt:lpstr>
      <vt:lpstr>συμπτώματα</vt:lpstr>
      <vt:lpstr>αιτίες</vt:lpstr>
      <vt:lpstr>δυσκολία εξισορρόπησης εργασιακής και προσωπικής ζωής…</vt:lpstr>
      <vt:lpstr>δυσκολία εξισορρόπησης εργασιακής και προσωπικής ζωής…</vt:lpstr>
      <vt:lpstr>Το σύνδρομο Burn-out</vt:lpstr>
      <vt:lpstr>Having a job burnout…</vt:lpstr>
      <vt:lpstr>Burnout = κάψιμο</vt:lpstr>
      <vt:lpstr>Βασικά χαρακτηριστικά του φαινομένου...</vt:lpstr>
      <vt:lpstr>στην ελληνική πραγματικότητα περισσότερο ευάλωτοι είναι: </vt:lpstr>
      <vt:lpstr>εξήγηση...</vt:lpstr>
      <vt:lpstr>Slide 20</vt:lpstr>
      <vt:lpstr>Κλίμακα Αξιολόγησης της Επαγγελματικής Εξουθένωσης (Maslach Burnout Inventory – MBI)  </vt:lpstr>
      <vt:lpstr>Επαγγελματική Ικανοποίηση</vt:lpstr>
      <vt:lpstr>Παράγοντες που προωθούν την επαγγελματική ικανοποίηση...</vt:lpstr>
      <vt:lpstr>Παράγοντες που προωθούν την επαγγελματική ικανοποίηση...</vt:lpstr>
      <vt:lpstr>Οι συγκρούσεις στον εργασιακό χώρο</vt:lpstr>
      <vt:lpstr>Role-play </vt:lpstr>
      <vt:lpstr>Ατομικές διαφορές</vt:lpstr>
      <vt:lpstr>Νοημοσύνη </vt:lpstr>
      <vt:lpstr>Συναισθηματική Νοημοσύνη</vt:lpstr>
      <vt:lpstr>Τί βοηθάει στη διαχείριση του εργασιακού άγχους;</vt:lpstr>
      <vt:lpstr>Στρατηγικές αυτο-ρύθμισης</vt:lpstr>
      <vt:lpstr>σχήμα Beck</vt:lpstr>
      <vt:lpstr>Ηταν μια φορά ένας ξυλοκόπος... Χ.Μπουκάι </vt:lpstr>
      <vt:lpstr>        Σας ευχαριστώ για την προσοχή σας!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Εργασιακό άγχος</dc:title>
  <dc:creator>IRINI</dc:creator>
  <cp:lastModifiedBy>IRINI</cp:lastModifiedBy>
  <cp:revision>421</cp:revision>
  <dcterms:created xsi:type="dcterms:W3CDTF">2013-04-09T08:12:35Z</dcterms:created>
  <dcterms:modified xsi:type="dcterms:W3CDTF">2013-04-16T23:39:47Z</dcterms:modified>
</cp:coreProperties>
</file>