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71" r:id="rId8"/>
    <p:sldId id="270" r:id="rId9"/>
    <p:sldId id="265" r:id="rId10"/>
    <p:sldId id="266" r:id="rId11"/>
    <p:sldId id="267" r:id="rId12"/>
    <p:sldId id="269" r:id="rId13"/>
    <p:sldId id="262" r:id="rId14"/>
    <p:sldId id="285" r:id="rId15"/>
    <p:sldId id="276" r:id="rId16"/>
    <p:sldId id="277" r:id="rId17"/>
    <p:sldId id="284" r:id="rId18"/>
    <p:sldId id="283" r:id="rId19"/>
    <p:sldId id="286" r:id="rId20"/>
    <p:sldId id="281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CD9F"/>
    <a:srgbClr val="ACD4AC"/>
    <a:srgbClr val="A4D0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13" autoAdjust="0"/>
    <p:restoredTop sz="94660"/>
  </p:normalViewPr>
  <p:slideViewPr>
    <p:cSldViewPr>
      <p:cViewPr varScale="1">
        <p:scale>
          <a:sx n="78" d="100"/>
          <a:sy n="78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0"/>
            <a:ext cx="9143998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ound Single Corner Rectangle 7"/>
          <p:cNvSpPr/>
          <p:nvPr/>
        </p:nvSpPr>
        <p:spPr bwMode="ltGray">
          <a:xfrm rot="10800000" flipH="1" flipV="1">
            <a:off x="5196423" y="228598"/>
            <a:ext cx="3777274" cy="5715002"/>
          </a:xfrm>
          <a:prstGeom prst="round1Rect">
            <a:avLst>
              <a:gd name="adj" fmla="val 589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4"/>
            <a:ext cx="5196420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0" y="6172200"/>
            <a:ext cx="9144095" cy="6858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129" y="1703718"/>
            <a:ext cx="4344531" cy="3733800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5145" y="3429000"/>
            <a:ext cx="3429893" cy="1905000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95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8" name="Rectangle 17"/>
          <p:cNvSpPr/>
          <p:nvPr/>
        </p:nvSpPr>
        <p:spPr>
          <a:xfrm>
            <a:off x="5600968" y="4"/>
            <a:ext cx="3543032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3903" y="234351"/>
            <a:ext cx="2831135" cy="46424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sz="44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lvl="0">
              <a:lnSpc>
                <a:spcPct val="80000"/>
              </a:lnSpc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6240" y="5029200"/>
            <a:ext cx="2837678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6172200"/>
            <a:ext cx="9144095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ound Single Corner Rectangle 20"/>
          <p:cNvSpPr/>
          <p:nvPr/>
        </p:nvSpPr>
        <p:spPr bwMode="ltGray">
          <a:xfrm rot="10800000" flipV="1">
            <a:off x="170305" y="234352"/>
            <a:ext cx="5430663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342988" y="465284"/>
            <a:ext cx="5086486" cy="5249717"/>
          </a:xfrm>
          <a:prstGeom prst="round1Rect">
            <a:avLst>
              <a:gd name="adj" fmla="val 4287"/>
            </a:avLst>
          </a:prstGeo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5215850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371600">
              <a:defRPr/>
            </a:lvl6pPr>
            <a:lvl7pPr marL="1600200">
              <a:defRPr/>
            </a:lvl7pPr>
            <a:lvl8pPr marL="1828800">
              <a:defRPr baseline="0"/>
            </a:lvl8pPr>
            <a:lvl9pPr marL="205740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0613" y="582614"/>
            <a:ext cx="6139270" cy="5589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377" y="582614"/>
            <a:ext cx="1463659" cy="5589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95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0" y="4"/>
            <a:ext cx="3886021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0" y="6172200"/>
            <a:ext cx="9144095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129" y="914400"/>
            <a:ext cx="3144068" cy="3886200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466" y="4953001"/>
            <a:ext cx="3151731" cy="990599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3886022" y="228600"/>
            <a:ext cx="5087675" cy="5715000"/>
          </a:xfrm>
          <a:prstGeom prst="round1Rect">
            <a:avLst>
              <a:gd name="adj" fmla="val 5636"/>
            </a:avLst>
          </a:prstGeom>
          <a:solidFill>
            <a:schemeClr val="bg2"/>
          </a:solidFill>
        </p:spPr>
        <p:txBody>
          <a:bodyPr tIns="91440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871306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876"/>
            <a:ext cx="9144095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5589814" y="0"/>
            <a:ext cx="3554186" cy="64770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ound Single Corner Rectangle 9"/>
          <p:cNvSpPr/>
          <p:nvPr/>
        </p:nvSpPr>
        <p:spPr bwMode="ltGray">
          <a:xfrm rot="10800000" flipV="1">
            <a:off x="165023" y="234352"/>
            <a:ext cx="5429471" cy="60140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6477000"/>
            <a:ext cx="9144095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613" y="685800"/>
            <a:ext cx="4230202" cy="4191000"/>
          </a:xfrm>
        </p:spPr>
        <p:txBody>
          <a:bodyPr anchor="b">
            <a:no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612" y="5029200"/>
            <a:ext cx="4230202" cy="9144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0613" y="1981200"/>
            <a:ext cx="3487059" cy="4191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29" y="1981200"/>
            <a:ext cx="3487060" cy="4191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143000"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613" y="1981200"/>
            <a:ext cx="3484771" cy="7620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0613" y="2819400"/>
            <a:ext cx="3484771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 baseline="0"/>
            </a:lvl8pPr>
            <a:lvl9pPr marL="2057400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8618" y="1981200"/>
            <a:ext cx="3484771" cy="7620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8618" y="2819400"/>
            <a:ext cx="3484771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143000"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172200"/>
            <a:ext cx="9144095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2" y="0"/>
            <a:ext cx="9144095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0" name="Round Single Corner Rectangle 9"/>
          <p:cNvSpPr/>
          <p:nvPr/>
        </p:nvSpPr>
        <p:spPr bwMode="ltGray">
          <a:xfrm rot="10800000" flipH="1" flipV="1">
            <a:off x="3543033" y="234352"/>
            <a:ext cx="5429567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3543031" cy="61722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264" y="234351"/>
            <a:ext cx="2831135" cy="4642450"/>
          </a:xfrm>
        </p:spPr>
        <p:txBody>
          <a:bodyPr anchor="b">
            <a:normAutofit/>
          </a:bodyPr>
          <a:lstStyle>
            <a:lvl1pPr algn="l">
              <a:defRPr sz="4400" b="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6601" y="5029200"/>
            <a:ext cx="2837678" cy="9144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9821" y="465285"/>
            <a:ext cx="5091286" cy="524971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477000"/>
            <a:ext cx="8972601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8972601" y="6477000"/>
            <a:ext cx="171399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9144000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0" name="Round Single Corner Rectangle 9"/>
          <p:cNvSpPr/>
          <p:nvPr/>
        </p:nvSpPr>
        <p:spPr>
          <a:xfrm>
            <a:off x="0" y="228600"/>
            <a:ext cx="8973745" cy="6248400"/>
          </a:xfrm>
          <a:prstGeom prst="round1Rect">
            <a:avLst>
              <a:gd name="adj" fmla="val 458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0612" y="563562"/>
            <a:ext cx="7202776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613" y="1981200"/>
            <a:ext cx="7202777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7100" y="6248400"/>
            <a:ext cx="818807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DBB68CD-F591-4D9A-9C6C-DBC74BF39A82}" type="datetimeFigureOut">
              <a:rPr lang="el-GR" smtClean="0"/>
              <a:pPr/>
              <a:t>28/4/2013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0613" y="6248400"/>
            <a:ext cx="5602157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01738" y="6248400"/>
            <a:ext cx="571651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1336078-9C78-4D7D-A379-0DF58199D80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IRINI\Documents\New%20folder\&#917;&#957;&#948;&#959;&#963;&#967;&#959;&#955;&#953;&#954;&#942;%20&#914;&#943;&#945;%5b1%5d(ipad).mp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IRINI\Documents\New%20folder\&#914;&#953;&#945;...&#913;&#946;&#953;&#969;&#964;&#951;%20(&#964;&#945;&#953;&#957;&#953;&#945;%20&#956;&#953;&#954;&#961;&#959;&#965;%20&#956;&#951;&#954;&#959;&#965;&#962;)%202&#959;%20&#917;&#928;&#913;&#923;%20&#915;&#953;&#945;&#957;&#957;&#953;&#964;&#963;&#969;&#957;(ipad).mp4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214422"/>
            <a:ext cx="4615937" cy="2447916"/>
          </a:xfrm>
        </p:spPr>
        <p:txBody>
          <a:bodyPr>
            <a:normAutofit/>
          </a:bodyPr>
          <a:lstStyle/>
          <a:p>
            <a:r>
              <a:rPr lang="el-GR" sz="5400" dirty="0" smtClean="0"/>
              <a:t>Σχολικός Εκφοβισμός</a:t>
            </a:r>
            <a:r>
              <a:rPr lang="en-US" sz="5400" dirty="0" smtClean="0"/>
              <a:t> </a:t>
            </a:r>
            <a:r>
              <a:rPr lang="el-GR" sz="5400" dirty="0" smtClean="0"/>
              <a:t>(</a:t>
            </a:r>
            <a:r>
              <a:rPr lang="en-US" sz="5400" dirty="0" smtClean="0"/>
              <a:t>Bullying</a:t>
            </a:r>
            <a:r>
              <a:rPr lang="el-GR" sz="5400" dirty="0" smtClean="0"/>
              <a:t>)</a:t>
            </a:r>
            <a:endParaRPr lang="el-GR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14942" y="2786058"/>
            <a:ext cx="3786214" cy="3143272"/>
          </a:xfrm>
        </p:spPr>
        <p:txBody>
          <a:bodyPr/>
          <a:lstStyle/>
          <a:p>
            <a:r>
              <a:rPr lang="el-GR" dirty="0" smtClean="0"/>
              <a:t>Ειρήνη Κορδερά</a:t>
            </a:r>
          </a:p>
          <a:p>
            <a:r>
              <a:rPr lang="el-GR" dirty="0" smtClean="0"/>
              <a:t>Ψυχολόγος</a:t>
            </a:r>
          </a:p>
          <a:p>
            <a:endParaRPr lang="el-GR" dirty="0" smtClean="0"/>
          </a:p>
          <a:p>
            <a:r>
              <a:rPr lang="en-US" sz="1800" dirty="0" smtClean="0"/>
              <a:t>MSc </a:t>
            </a:r>
            <a:r>
              <a:rPr lang="el-GR" sz="1800" dirty="0" smtClean="0"/>
              <a:t>Ψυχολογία Υγείας, </a:t>
            </a:r>
          </a:p>
          <a:p>
            <a:r>
              <a:rPr lang="en-US" sz="1800" dirty="0" smtClean="0"/>
              <a:t>MSc </a:t>
            </a:r>
            <a:r>
              <a:rPr lang="el-GR" sz="1800" dirty="0" smtClean="0"/>
              <a:t>Ψυχολογία Παιδιού &amp; Εφήβου</a:t>
            </a:r>
            <a:endParaRPr lang="el-GR" sz="1800" dirty="0"/>
          </a:p>
        </p:txBody>
      </p:sp>
      <p:pic>
        <p:nvPicPr>
          <p:cNvPr id="17412" name="Picture 4" descr="http://4dim-n-moudan.chal.sch.gr/wp-content/uploads/2013/02/%CE%A3%CE%A7%CE%9F%CE%9B%CE%95%CE%99%CE%9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642918"/>
            <a:ext cx="3738562" cy="26860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714512"/>
          </a:xfrm>
        </p:spPr>
        <p:txBody>
          <a:bodyPr>
            <a:noAutofit/>
          </a:bodyPr>
          <a:lstStyle/>
          <a:p>
            <a:r>
              <a:rPr lang="el-GR" sz="4000" dirty="0" smtClean="0"/>
              <a:t>Για ποιους λόγους ένας μαθητής </a:t>
            </a:r>
            <a:r>
              <a:rPr lang="el-GR" sz="4000" u="sng" dirty="0" smtClean="0"/>
              <a:t>αναπτύσσει</a:t>
            </a:r>
            <a:r>
              <a:rPr lang="el-GR" sz="4000" dirty="0" smtClean="0"/>
              <a:t> εκφοβιστικές και βίαιες συμπεριφορές;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324228"/>
          </a:xfrm>
        </p:spPr>
        <p:txBody>
          <a:bodyPr>
            <a:normAutofit/>
          </a:bodyPr>
          <a:lstStyle/>
          <a:p>
            <a:r>
              <a:rPr lang="el-GR" dirty="0" smtClean="0"/>
              <a:t>μπορεί σε άλλο χώρο ή χρόνο να είναι και οι ίδιοι αποδέκτες εκφοβιστικών ή βίαιων συμπεριφορών</a:t>
            </a:r>
          </a:p>
          <a:p>
            <a:r>
              <a:rPr lang="el-GR" dirty="0" smtClean="0"/>
              <a:t>για να νιώσουν ανώτεροι από τους άλλους</a:t>
            </a:r>
          </a:p>
          <a:p>
            <a:r>
              <a:rPr lang="el-GR" dirty="0" smtClean="0"/>
              <a:t>για να τραβήξουν την προσοχή</a:t>
            </a:r>
          </a:p>
          <a:p>
            <a:r>
              <a:rPr lang="el-GR" dirty="0" smtClean="0"/>
              <a:t>για να τύχουν αποδοχής και να γίνουν περισσότερο δημοφιλείς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785950"/>
          </a:xfrm>
        </p:spPr>
        <p:txBody>
          <a:bodyPr>
            <a:noAutofit/>
          </a:bodyPr>
          <a:lstStyle/>
          <a:p>
            <a:r>
              <a:rPr lang="el-GR" sz="4000" dirty="0" smtClean="0"/>
              <a:t>Για ποιους λόγους ένας μαθητής </a:t>
            </a:r>
            <a:r>
              <a:rPr lang="el-GR" sz="4000" u="sng" dirty="0" smtClean="0"/>
              <a:t>αναπτύσσει</a:t>
            </a:r>
            <a:r>
              <a:rPr lang="el-GR" sz="4000" dirty="0" smtClean="0"/>
              <a:t> εκφοβιστικές και βίαιες συμπεριφορές;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324228"/>
          </a:xfrm>
        </p:spPr>
        <p:txBody>
          <a:bodyPr>
            <a:normAutofit/>
          </a:bodyPr>
          <a:lstStyle/>
          <a:p>
            <a:r>
              <a:rPr lang="el-GR" dirty="0" smtClean="0"/>
              <a:t>λόγω ζήλιας για τον αποδέκτη της εκφοβιστικής συμπεριφοράς</a:t>
            </a:r>
          </a:p>
          <a:p>
            <a:r>
              <a:rPr lang="el-GR" dirty="0" smtClean="0"/>
              <a:t>μπορεί να έχουν κακοποιηθεί, να έχουν συναισθήματα ανασφάλειας, και δυστυχίας και να μεγαλώνουν σε ένα απορριπτικό και βίαιο περιβάλλον από το οποίο απουσιάζει η ενσυναίσθηση και η αποδοχή.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Τι να κάνω?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/>
          <a:lstStyle/>
          <a:p>
            <a:r>
              <a:rPr lang="el-GR" dirty="0" smtClean="0"/>
              <a:t>Μιλάω, όχι σιωπή!</a:t>
            </a:r>
          </a:p>
          <a:p>
            <a:pPr>
              <a:buNone/>
            </a:pPr>
            <a:r>
              <a:rPr lang="el-GR" dirty="0" smtClean="0"/>
              <a:t>   Για να μπορέσει να σε βοηθήσει κάποιος, χρειάζεται να ξέρει τι συμβαίνει.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Στηρίζω, δεν αφήνω αβοήθητο!</a:t>
            </a:r>
          </a:p>
          <a:p>
            <a:pPr>
              <a:buNone/>
            </a:pPr>
            <a:r>
              <a:rPr lang="el-GR" dirty="0" smtClean="0"/>
              <a:t>   Προστατεύω τον άλλο που κινδυνεύει.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διαφορετικότητα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Τα ιδιαίτερα γνωρίσματα που έχει το κάθε παιδί και γενικότερα ο κάθε άνθρωπος είναι και αυτά που τον κάνουν ξεχωριστό και μοναδικό μεταξύ δισεκατομμυρίων ανθρώπων.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357430"/>
            <a:ext cx="7202776" cy="153831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http://www.onevibefilms.com/bullying/greek/index.html#/?snu=48235</a:t>
            </a:r>
            <a:endParaRPr lang="el-GR" u="sng" dirty="0"/>
          </a:p>
        </p:txBody>
      </p:sp>
      <p:pic>
        <p:nvPicPr>
          <p:cNvPr id="32770" name="Picture 2" descr="http://www.onevibefilms.com/bullying/greek/data/images/E_ABC-LOGO-FIN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500570"/>
            <a:ext cx="1623071" cy="114300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601916" cy="1189038"/>
          </a:xfrm>
        </p:spPr>
        <p:txBody>
          <a:bodyPr>
            <a:normAutofit/>
          </a:bodyPr>
          <a:lstStyle/>
          <a:p>
            <a:r>
              <a:rPr lang="el-GR" dirty="0" smtClean="0"/>
              <a:t>«Ενδοσχολική Βία»  </a:t>
            </a:r>
            <a:r>
              <a:rPr lang="el-GR" sz="2800" i="1" dirty="0" smtClean="0"/>
              <a:t>2</a:t>
            </a:r>
            <a:r>
              <a:rPr lang="el-GR" sz="2800" i="1" baseline="30000" dirty="0" smtClean="0"/>
              <a:t>ο</a:t>
            </a:r>
            <a:r>
              <a:rPr lang="el-GR" sz="2800" i="1" dirty="0" smtClean="0"/>
              <a:t> Γυμνάσιο Αιγίου</a:t>
            </a:r>
            <a:endParaRPr lang="el-GR" sz="2800" i="1" dirty="0"/>
          </a:p>
        </p:txBody>
      </p:sp>
      <p:pic>
        <p:nvPicPr>
          <p:cNvPr id="6" name="Ενδοσχολική Βία[1](ipad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85852" y="1571612"/>
            <a:ext cx="6715172" cy="503638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«Βία…Αβίωτη»  </a:t>
            </a:r>
            <a:r>
              <a:rPr lang="el-GR" sz="2800" i="1" dirty="0" smtClean="0"/>
              <a:t>2</a:t>
            </a:r>
            <a:r>
              <a:rPr lang="el-GR" sz="2800" i="1" baseline="30000" dirty="0" smtClean="0"/>
              <a:t>ο</a:t>
            </a:r>
            <a:r>
              <a:rPr lang="el-GR" sz="2800" i="1" dirty="0" smtClean="0"/>
              <a:t> ΕΠΑΛ Γιαννιτσών</a:t>
            </a:r>
            <a:endParaRPr lang="el-GR" sz="2800" i="1" dirty="0"/>
          </a:p>
        </p:txBody>
      </p:sp>
      <p:pic>
        <p:nvPicPr>
          <p:cNvPr id="4" name="Βια...Αβιωτη (ταινια μικρου μηκους) 2ο ΕΠΑΛ Γιαννιτσων(ipad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85852" y="1500174"/>
            <a:ext cx="6786610" cy="5089517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Τι να κάνω?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/>
          <a:lstStyle/>
          <a:p>
            <a:r>
              <a:rPr lang="el-GR" dirty="0" smtClean="0"/>
              <a:t>Μιλάω, όχι σιωπή!</a:t>
            </a:r>
          </a:p>
          <a:p>
            <a:pPr>
              <a:buNone/>
            </a:pPr>
            <a:r>
              <a:rPr lang="el-GR" dirty="0" smtClean="0"/>
              <a:t>   Για να μπορέσει να </a:t>
            </a:r>
            <a:r>
              <a:rPr lang="el-GR" dirty="0" smtClean="0"/>
              <a:t>μας </a:t>
            </a:r>
            <a:r>
              <a:rPr lang="el-GR" dirty="0" smtClean="0"/>
              <a:t>βοηθήσει κάποιος, χρειάζεται να ξέρει τι συμβαίνει.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Στηρίζω, δεν αφήνω τον άλλο αβοήθητο!</a:t>
            </a:r>
          </a:p>
          <a:p>
            <a:pPr>
              <a:buNone/>
            </a:pPr>
            <a:r>
              <a:rPr lang="el-GR" dirty="0" smtClean="0"/>
              <a:t>   Προστατεύω αυτόν που κινδυνεύει.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blogs.sch.gr/2dimalive/files/2013/02/afis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928670"/>
            <a:ext cx="7713736" cy="513874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4.bp.blogspot.com/-LkfXaUnb10k/UQqXeUuKjQI/AAAAAAAAB0Q/y3WmUIt7hl4/s1600/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85794"/>
            <a:ext cx="7572584" cy="568254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 smtClean="0"/>
              <a:t>εσκεμμένη</a:t>
            </a:r>
            <a:r>
              <a:rPr lang="el-GR" dirty="0" smtClean="0"/>
              <a:t>, </a:t>
            </a:r>
            <a:r>
              <a:rPr lang="el-GR" u="sng" dirty="0" smtClean="0"/>
              <a:t>απρόκλητη</a:t>
            </a:r>
            <a:r>
              <a:rPr lang="el-GR" dirty="0" smtClean="0"/>
              <a:t>, συστηματική και </a:t>
            </a:r>
            <a:r>
              <a:rPr lang="el-GR" u="sng" dirty="0" smtClean="0"/>
              <a:t>επαναλαμβανόμενη</a:t>
            </a:r>
            <a:r>
              <a:rPr lang="el-GR" dirty="0" smtClean="0"/>
              <a:t> βία και επιθετική συμπεριφορά με σκοπό την επιβολή, την καταδυνάστευση και την πρόκληση σωματικού και ψυχικού πόνου σε μαθητές από συμμαθητές τους, εντός και εκτός σχολείου.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r">
              <a:buNone/>
            </a:pPr>
            <a:r>
              <a:rPr lang="el-GR" dirty="0" smtClean="0"/>
              <a:t>Πηγή</a:t>
            </a:r>
            <a:r>
              <a:rPr lang="en-US" dirty="0" smtClean="0"/>
              <a:t>: </a:t>
            </a:r>
            <a:r>
              <a:rPr lang="el-GR" dirty="0" smtClean="0"/>
              <a:t>Ε.Ψ.Υ.Π.Ε.</a:t>
            </a:r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2198" y="3714752"/>
            <a:ext cx="2831135" cy="1570616"/>
          </a:xfrm>
        </p:spPr>
        <p:txBody>
          <a:bodyPr/>
          <a:lstStyle/>
          <a:p>
            <a:r>
              <a:rPr lang="el-GR" dirty="0" smtClean="0"/>
              <a:t>Τέλος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1000100" y="2571744"/>
            <a:ext cx="3714776" cy="1428760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 smtClean="0">
                <a:solidFill>
                  <a:srgbClr val="9FCD9F"/>
                </a:solidFill>
              </a:rPr>
              <a:t>Σας ευχαριστώ για την προσοχή σας!</a:t>
            </a:r>
            <a:endParaRPr lang="el-GR" sz="3200" b="1" dirty="0">
              <a:solidFill>
                <a:srgbClr val="9FCD9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ομαδικό φαινόμενο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389120"/>
          </a:xfrm>
        </p:spPr>
        <p:txBody>
          <a:bodyPr/>
          <a:lstStyle/>
          <a:p>
            <a:r>
              <a:rPr lang="el-GR" dirty="0" smtClean="0"/>
              <a:t>Μαθητής που εκφοβίζει</a:t>
            </a:r>
          </a:p>
          <a:p>
            <a:r>
              <a:rPr lang="el-GR" dirty="0" smtClean="0"/>
              <a:t>Μαθητής που εκφοβίζεται</a:t>
            </a:r>
          </a:p>
          <a:p>
            <a:r>
              <a:rPr lang="el-GR" dirty="0" smtClean="0"/>
              <a:t>Παρατηρητές (όσοι είναι παρόντες ή γνωρίζουν την ύπαρξη του φαινομένου, είτε μαθητές, είτε ενήλικες)</a:t>
            </a:r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ποσοστά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Στην Ελλάδα…</a:t>
            </a:r>
          </a:p>
          <a:p>
            <a:pPr>
              <a:buNone/>
            </a:pPr>
            <a:endParaRPr lang="el-GR" sz="2000" dirty="0" smtClean="0"/>
          </a:p>
          <a:p>
            <a:r>
              <a:rPr lang="el-GR" sz="2000" b="1" dirty="0" smtClean="0"/>
              <a:t>Το 10-15 % </a:t>
            </a:r>
            <a:r>
              <a:rPr lang="el-GR" sz="2000" dirty="0" smtClean="0"/>
              <a:t>των μαθητών </a:t>
            </a:r>
            <a:r>
              <a:rPr lang="el-GR" sz="2000" b="1" dirty="0" smtClean="0"/>
              <a:t>πέφτει θύμα </a:t>
            </a:r>
            <a:r>
              <a:rPr lang="el-GR" sz="2000" dirty="0" smtClean="0"/>
              <a:t>διαφόρων μορφών εκφοβισμού και βίας στο σχολείο</a:t>
            </a:r>
            <a:r>
              <a:rPr lang="en-US" sz="2000" dirty="0" smtClean="0"/>
              <a:t>.</a:t>
            </a:r>
          </a:p>
          <a:p>
            <a:r>
              <a:rPr lang="el-GR" sz="2000" dirty="0" smtClean="0"/>
              <a:t>Οι μαθητές που </a:t>
            </a:r>
            <a:r>
              <a:rPr lang="el-GR" sz="2000" b="1" dirty="0" smtClean="0"/>
              <a:t>ασκούν εκφοβισμό </a:t>
            </a:r>
            <a:r>
              <a:rPr lang="el-GR" sz="2000" dirty="0" smtClean="0"/>
              <a:t>και βία στο σχολείο υπολογίζεται ότι ξεπερνούν </a:t>
            </a:r>
            <a:r>
              <a:rPr lang="el-GR" sz="2000" b="1" dirty="0" smtClean="0"/>
              <a:t>το 5% </a:t>
            </a:r>
            <a:r>
              <a:rPr lang="el-GR" sz="2000" dirty="0" smtClean="0"/>
              <a:t>του συνόλου των μαθητών.</a:t>
            </a:r>
            <a:endParaRPr lang="en-US" sz="2000" dirty="0" smtClean="0"/>
          </a:p>
          <a:p>
            <a:r>
              <a:rPr lang="el-GR" sz="2000" dirty="0" smtClean="0"/>
              <a:t>Έχει παρατηρηθεί ότι τα</a:t>
            </a:r>
            <a:r>
              <a:rPr lang="el-GR" sz="2000" b="1" dirty="0" smtClean="0"/>
              <a:t> αγόρια </a:t>
            </a:r>
            <a:r>
              <a:rPr lang="el-GR" sz="2000" dirty="0" smtClean="0"/>
              <a:t>εμπλέκονται περισσότερο σε περιστατικά </a:t>
            </a:r>
            <a:r>
              <a:rPr lang="el-GR" sz="2000" b="1" dirty="0" smtClean="0"/>
              <a:t>σωματικής βίας </a:t>
            </a:r>
            <a:r>
              <a:rPr lang="el-GR" sz="2000" dirty="0" smtClean="0"/>
              <a:t>σε σύγκριση με τα </a:t>
            </a:r>
            <a:r>
              <a:rPr lang="el-GR" sz="2000" b="1" dirty="0" smtClean="0"/>
              <a:t>κορίτσια</a:t>
            </a:r>
            <a:r>
              <a:rPr lang="el-GR" sz="2000" dirty="0" smtClean="0"/>
              <a:t>, τα οποία φαίνεται να εμπλέκονται πιο συχνά σε περιστατικά </a:t>
            </a:r>
            <a:r>
              <a:rPr lang="el-GR" sz="2000" b="1" dirty="0" smtClean="0"/>
              <a:t>λεκτικής βίας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endParaRPr lang="en-US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l-GR" sz="1600" dirty="0" smtClean="0"/>
              <a:t>Πηγή</a:t>
            </a:r>
            <a:r>
              <a:rPr lang="en-US" sz="1600" dirty="0" smtClean="0"/>
              <a:t>: </a:t>
            </a:r>
            <a:r>
              <a:rPr lang="el-GR" sz="1600" dirty="0" smtClean="0"/>
              <a:t>Ε.Ψ.Υ.Π.Ε.</a:t>
            </a:r>
            <a:r>
              <a:rPr lang="en-US" sz="1600" dirty="0" smtClean="0"/>
              <a:t> </a:t>
            </a:r>
            <a:r>
              <a:rPr lang="el-GR" sz="1600" dirty="0" smtClean="0"/>
              <a:t>(Εταιρεία Ψυχοκοινωνικής Υγείας του Παιδιού και του Εφήβου) </a:t>
            </a:r>
            <a:endParaRPr lang="el-GR" sz="16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ποσοστά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r>
              <a:rPr lang="el-GR" sz="2000" b="1" dirty="0" smtClean="0"/>
              <a:t>Τα αγόρια σε σχέση με τα κορίτσια </a:t>
            </a:r>
            <a:r>
              <a:rPr lang="el-GR" sz="2000" dirty="0" smtClean="0"/>
              <a:t>εμπλέκονται πιο συχνά σε περιστατικά βίας, σε αναλογία </a:t>
            </a:r>
            <a:r>
              <a:rPr lang="el-GR" sz="2000" b="1" dirty="0" smtClean="0"/>
              <a:t>3 προς 1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r>
              <a:rPr lang="el-GR" sz="2000" dirty="0" smtClean="0"/>
              <a:t>Τα περιστατικά ενδοσχολικής βίας και εκφοβισμού εκδηλώνονται με μεγαλύτερη συχνότητα στο δημοτικό και στο γυμνάσιο, ενώ </a:t>
            </a:r>
            <a:r>
              <a:rPr lang="el-GR" sz="2000" b="1" dirty="0" smtClean="0"/>
              <a:t>στο λύκειο μειώνονται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r>
              <a:rPr lang="el-GR" sz="2000" b="1" dirty="0" smtClean="0"/>
              <a:t>Οι μισοί</a:t>
            </a:r>
            <a:r>
              <a:rPr lang="el-GR" sz="2000" dirty="0" smtClean="0"/>
              <a:t> από τους μαθητές που δέχονται επιθέσεις εκφοβισμού και βίας στο σχολείο </a:t>
            </a:r>
            <a:r>
              <a:rPr lang="el-GR" sz="2000" b="1" dirty="0" smtClean="0"/>
              <a:t>δεν αναφέρουν πουθενά το γεγονός</a:t>
            </a:r>
            <a:r>
              <a:rPr lang="el-GR" sz="2000" dirty="0" smtClean="0"/>
              <a:t>, ενώ οι υπόλοιποι μισοί συνήθως το αναφέρουν σε φίλους τους και σπανιότερα στους εκπαιδευτικούς ή τους γονείς τους.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μορφές</a:t>
            </a:r>
            <a:r>
              <a:rPr lang="el-GR" b="1" dirty="0" smtClean="0"/>
              <a:t> </a:t>
            </a:r>
            <a:r>
              <a:rPr lang="el-GR" dirty="0" smtClean="0"/>
              <a:t>εκφοβισμού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l-GR" dirty="0" smtClean="0"/>
          </a:p>
          <a:p>
            <a:r>
              <a:rPr lang="el-GR" dirty="0" smtClean="0"/>
              <a:t>Σωματικός</a:t>
            </a:r>
          </a:p>
          <a:p>
            <a:r>
              <a:rPr lang="el-GR" dirty="0" smtClean="0"/>
              <a:t>Λεκτικός</a:t>
            </a:r>
          </a:p>
          <a:p>
            <a:r>
              <a:rPr lang="el-GR" dirty="0" smtClean="0"/>
              <a:t>Εκφοβισμός με εκβιασμό</a:t>
            </a:r>
          </a:p>
          <a:p>
            <a:r>
              <a:rPr lang="el-GR" dirty="0" smtClean="0"/>
              <a:t>Έμμεσος ή κοινωνικός</a:t>
            </a:r>
          </a:p>
          <a:p>
            <a:r>
              <a:rPr lang="el-GR" dirty="0" smtClean="0"/>
              <a:t>Ηλεκτρονικός</a:t>
            </a:r>
          </a:p>
          <a:p>
            <a:r>
              <a:rPr lang="el-GR" dirty="0" smtClean="0"/>
              <a:t>Ρατσιστικός</a:t>
            </a:r>
          </a:p>
          <a:p>
            <a:r>
              <a:rPr lang="el-GR" dirty="0" smtClean="0"/>
              <a:t>Σεξουαλικός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84708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Τα βασικά γνωρίσματα των πράξεων εκφοβισμού και βίας στο σχολείο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pPr>
              <a:buNone/>
            </a:pPr>
            <a:r>
              <a:rPr lang="el-GR" dirty="0" smtClean="0"/>
              <a:t>i) Η ανισορροπία της δύναμης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ii) Η πρόθεση πρόκλησης πόνου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iii) Η επανάληψη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2285992"/>
            <a:ext cx="7772400" cy="1362456"/>
          </a:xfrm>
        </p:spPr>
        <p:txBody>
          <a:bodyPr/>
          <a:lstStyle/>
          <a:p>
            <a:pPr algn="ctr"/>
            <a:r>
              <a:rPr lang="el-GR" dirty="0" smtClean="0"/>
              <a:t>Γιατί συμβαίνει</a:t>
            </a:r>
            <a:r>
              <a:rPr smtClean="0"/>
              <a:t>?</a:t>
            </a:r>
            <a:endParaRPr lang="el-GR" dirty="0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158162" cy="1643074"/>
          </a:xfrm>
        </p:spPr>
        <p:txBody>
          <a:bodyPr>
            <a:noAutofit/>
          </a:bodyPr>
          <a:lstStyle/>
          <a:p>
            <a:r>
              <a:rPr lang="el-GR" dirty="0" smtClean="0"/>
              <a:t>Για ποιούς λόγους ένα παιδί μπορεί να </a:t>
            </a:r>
            <a:r>
              <a:rPr lang="el-GR" u="sng" dirty="0" smtClean="0"/>
              <a:t>δέχεται</a:t>
            </a:r>
            <a:r>
              <a:rPr lang="el-GR" dirty="0" smtClean="0"/>
              <a:t> επιθέσεις εκφοβισμού και βίας στο σχολείο;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786082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δεν σημαίνει ότι έχει κάνει κάτι λάθος</a:t>
            </a:r>
          </a:p>
          <a:p>
            <a:endParaRPr lang="el-GR" sz="2400" dirty="0" smtClean="0"/>
          </a:p>
          <a:p>
            <a:r>
              <a:rPr lang="el-GR" dirty="0" smtClean="0"/>
              <a:t>π</a:t>
            </a:r>
            <a:r>
              <a:rPr lang="el-GR" sz="2400" dirty="0" smtClean="0"/>
              <a:t>ολλές φορές </a:t>
            </a:r>
            <a:r>
              <a:rPr lang="el-GR" sz="2400" b="1" dirty="0" smtClean="0"/>
              <a:t>στόχος γίνεται το “διαφορετικό”</a:t>
            </a:r>
            <a:r>
              <a:rPr lang="el-GR" sz="2400" dirty="0" smtClean="0"/>
              <a:t>,</a:t>
            </a:r>
            <a:r>
              <a:rPr lang="el-GR" sz="2400" b="1" dirty="0" smtClean="0"/>
              <a:t> </a:t>
            </a:r>
            <a:r>
              <a:rPr lang="el-GR" sz="2400" dirty="0" smtClean="0"/>
              <a:t>το οποίο μπορεί να αφορά σε οποιοδήποτε ανθρώπινο γνώρισμα, είτε εξωτερικό είτε εσωτερικό.</a:t>
            </a:r>
            <a:endParaRPr lang="el-GR" sz="2400" dirty="0"/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o Living 16x9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tint val="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 sz="24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1</Template>
  <TotalTime>1407</TotalTime>
  <Words>545</Words>
  <Application>Microsoft Office PowerPoint</Application>
  <PresentationFormat>On-screen Show (4:3)</PresentationFormat>
  <Paragraphs>83</Paragraphs>
  <Slides>20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Eco Living 16x9</vt:lpstr>
      <vt:lpstr>Σχολικός Εκφοβισμός (Bullying)</vt:lpstr>
      <vt:lpstr>ορισμός</vt:lpstr>
      <vt:lpstr>ομαδικό φαινόμενο</vt:lpstr>
      <vt:lpstr>ποσοστά</vt:lpstr>
      <vt:lpstr>ποσοστά (συνέχεια)</vt:lpstr>
      <vt:lpstr>μορφές εκφοβισμού</vt:lpstr>
      <vt:lpstr> Τα βασικά γνωρίσματα των πράξεων εκφοβισμού και βίας στο σχολείο</vt:lpstr>
      <vt:lpstr>Γιατί συμβαίνει?</vt:lpstr>
      <vt:lpstr>Για ποιούς λόγους ένα παιδί μπορεί να δέχεται επιθέσεις εκφοβισμού και βίας στο σχολείο;</vt:lpstr>
      <vt:lpstr>Για ποιους λόγους ένας μαθητής αναπτύσσει εκφοβιστικές και βίαιες συμπεριφορές;</vt:lpstr>
      <vt:lpstr>Για ποιους λόγους ένας μαθητής αναπτύσσει εκφοβιστικές και βίαιες συμπεριφορές;</vt:lpstr>
      <vt:lpstr>  Τι να κάνω? </vt:lpstr>
      <vt:lpstr>Η διαφορετικότητα</vt:lpstr>
      <vt:lpstr>http://www.onevibefilms.com/bullying/greek/index.html#/?snu=48235</vt:lpstr>
      <vt:lpstr>«Ενδοσχολική Βία»  2ο Γυμνάσιο Αιγίου</vt:lpstr>
      <vt:lpstr>«Βία…Αβίωτη»  2ο ΕΠΑΛ Γιαννιτσών</vt:lpstr>
      <vt:lpstr>  Τι να κάνω? </vt:lpstr>
      <vt:lpstr>Slide 18</vt:lpstr>
      <vt:lpstr>Slide 19</vt:lpstr>
      <vt:lpstr>Τέλος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Σχολικός εκφοβισμός/ Bullying</dc:title>
  <dc:creator>IRINI</dc:creator>
  <cp:lastModifiedBy>IRINI</cp:lastModifiedBy>
  <cp:revision>48</cp:revision>
  <dcterms:created xsi:type="dcterms:W3CDTF">2013-04-20T08:50:10Z</dcterms:created>
  <dcterms:modified xsi:type="dcterms:W3CDTF">2013-04-28T20:11:19Z</dcterms:modified>
</cp:coreProperties>
</file>