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552" r:id="rId2"/>
    <p:sldId id="420" r:id="rId3"/>
    <p:sldId id="417" r:id="rId4"/>
    <p:sldId id="416" r:id="rId5"/>
    <p:sldId id="504" r:id="rId6"/>
    <p:sldId id="294" r:id="rId7"/>
    <p:sldId id="295" r:id="rId8"/>
    <p:sldId id="532" r:id="rId9"/>
    <p:sldId id="523" r:id="rId10"/>
    <p:sldId id="524" r:id="rId11"/>
    <p:sldId id="525" r:id="rId12"/>
    <p:sldId id="550" r:id="rId13"/>
    <p:sldId id="567" r:id="rId14"/>
    <p:sldId id="556" r:id="rId15"/>
    <p:sldId id="557" r:id="rId16"/>
    <p:sldId id="560" r:id="rId17"/>
    <p:sldId id="561" r:id="rId18"/>
    <p:sldId id="562" r:id="rId19"/>
    <p:sldId id="571" r:id="rId20"/>
    <p:sldId id="564" r:id="rId21"/>
    <p:sldId id="565" r:id="rId22"/>
    <p:sldId id="566" r:id="rId23"/>
    <p:sldId id="572" r:id="rId24"/>
    <p:sldId id="555" r:id="rId25"/>
    <p:sldId id="300" r:id="rId26"/>
    <p:sldId id="454" r:id="rId27"/>
    <p:sldId id="526" r:id="rId28"/>
    <p:sldId id="527" r:id="rId29"/>
    <p:sldId id="528" r:id="rId30"/>
    <p:sldId id="529" r:id="rId31"/>
    <p:sldId id="530" r:id="rId32"/>
    <p:sldId id="531" r:id="rId33"/>
    <p:sldId id="479" r:id="rId34"/>
    <p:sldId id="480" r:id="rId35"/>
    <p:sldId id="481" r:id="rId36"/>
    <p:sldId id="464" r:id="rId37"/>
    <p:sldId id="575" r:id="rId38"/>
    <p:sldId id="576"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9779" autoAdjust="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815BCC-1A80-464E-89D2-949C1C3E1F47}" type="datetimeFigureOut">
              <a:rPr lang="el-GR" smtClean="0"/>
              <a:pPr/>
              <a:t>23/3/2015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516B46-F7A3-4CE9-BAA0-167985FFF502}" type="slidenum">
              <a:rPr lang="el-GR" smtClean="0"/>
              <a:pPr/>
              <a:t>‹#›</a:t>
            </a:fld>
            <a:endParaRPr 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910EF-699A-4072-98F0-FAFF92D795E1}" type="datetimeFigureOut">
              <a:rPr lang="el-GR" smtClean="0"/>
              <a:pPr/>
              <a:t>23/3/2015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42BAE-C375-47A8-9048-A98E139DC892}" type="slidenum">
              <a:rPr lang="el-GR" smtClean="0"/>
              <a:pPr/>
              <a:t>‹#›</a:t>
            </a:fld>
            <a:endParaRPr lang="el-G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81FD06-1551-4603-9D41-5B478C6B1414}" type="slidenum">
              <a:rPr lang="el-GR"/>
              <a:pPr fontAlgn="base">
                <a:spcBef>
                  <a:spcPct val="0"/>
                </a:spcBef>
                <a:spcAft>
                  <a:spcPct val="0"/>
                </a:spcAft>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1842BAE-C375-47A8-9048-A98E139DC892}"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3F81DCFC-F29D-4681-AC38-2D70CE78A879}" type="datetime1">
              <a:rPr lang="el-GR" smtClean="0"/>
              <a:pPr/>
              <a:t>23/3/2015</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r>
              <a:rPr lang="en-US" smtClean="0"/>
              <a:t>www.psychologos-kordera.gr</a:t>
            </a:r>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C16D42D7-35D7-48FF-B8F4-FFF31D2414F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30750C2-8F82-485E-8C40-F0D9C1BAF4F1}" type="datetime1">
              <a:rPr lang="el-GR" smtClean="0"/>
              <a:pPr/>
              <a:t>23/3/2015</a:t>
            </a:fld>
            <a:endParaRPr lang="el-GR"/>
          </a:p>
        </p:txBody>
      </p:sp>
      <p:sp>
        <p:nvSpPr>
          <p:cNvPr id="5" name="4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6" name="5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5F363DB-FFA7-49CF-904D-A0520D30FC4E}" type="datetime1">
              <a:rPr lang="el-GR" smtClean="0"/>
              <a:pPr/>
              <a:t>23/3/2015</a:t>
            </a:fld>
            <a:endParaRPr lang="el-GR"/>
          </a:p>
        </p:txBody>
      </p:sp>
      <p:sp>
        <p:nvSpPr>
          <p:cNvPr id="5" name="4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6" name="5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2D9FB65-6F17-4B3C-9AD6-53BA7BD8380F}" type="datetime1">
              <a:rPr lang="el-GR" smtClean="0"/>
              <a:pPr/>
              <a:t>23/3/2015</a:t>
            </a:fld>
            <a:endParaRPr lang="el-GR"/>
          </a:p>
        </p:txBody>
      </p:sp>
      <p:sp>
        <p:nvSpPr>
          <p:cNvPr id="5" name="4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6" name="5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E9E09F0-BF87-43BA-8298-93C59CB9149D}" type="datetime1">
              <a:rPr lang="el-GR" smtClean="0"/>
              <a:pPr/>
              <a:t>23/3/2015</a:t>
            </a:fld>
            <a:endParaRPr lang="el-GR"/>
          </a:p>
        </p:txBody>
      </p:sp>
      <p:sp>
        <p:nvSpPr>
          <p:cNvPr id="5" name="4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6" name="5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A4C4EBD7-D489-4CBF-B48B-494533BD4874}" type="datetime1">
              <a:rPr lang="el-GR" smtClean="0"/>
              <a:pPr/>
              <a:t>23/3/2015</a:t>
            </a:fld>
            <a:endParaRPr lang="el-GR"/>
          </a:p>
        </p:txBody>
      </p:sp>
      <p:sp>
        <p:nvSpPr>
          <p:cNvPr id="6" name="5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7" name="6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FACE93E7-D4A7-40AA-9C8A-225E7546389F}" type="datetime1">
              <a:rPr lang="el-GR" smtClean="0"/>
              <a:pPr/>
              <a:t>23/3/2015</a:t>
            </a:fld>
            <a:endParaRPr lang="el-GR"/>
          </a:p>
        </p:txBody>
      </p:sp>
      <p:sp>
        <p:nvSpPr>
          <p:cNvPr id="8" name="7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9" name="8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D2EC17AD-B9FB-40E2-A0A9-BA9618A89E43}" type="datetime1">
              <a:rPr lang="el-GR" smtClean="0"/>
              <a:pPr/>
              <a:t>23/3/2015</a:t>
            </a:fld>
            <a:endParaRPr lang="el-GR"/>
          </a:p>
        </p:txBody>
      </p:sp>
      <p:sp>
        <p:nvSpPr>
          <p:cNvPr id="4" name="3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5" name="4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B63740B8-132D-478A-BDAB-1E2EDCD7E0F8}" type="datetime1">
              <a:rPr lang="el-GR" smtClean="0"/>
              <a:pPr/>
              <a:t>23/3/2015</a:t>
            </a:fld>
            <a:endParaRPr lang="el-GR"/>
          </a:p>
        </p:txBody>
      </p:sp>
      <p:sp>
        <p:nvSpPr>
          <p:cNvPr id="3" name="2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4" name="3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CB67A8F7-D6FA-490C-A9FD-CADDA7D57588}" type="datetime1">
              <a:rPr lang="el-GR" smtClean="0"/>
              <a:pPr/>
              <a:t>23/3/2015</a:t>
            </a:fld>
            <a:endParaRPr lang="el-GR"/>
          </a:p>
        </p:txBody>
      </p:sp>
      <p:sp>
        <p:nvSpPr>
          <p:cNvPr id="6" name="5 - Θέση υποσέλιδου"/>
          <p:cNvSpPr>
            <a:spLocks noGrp="1"/>
          </p:cNvSpPr>
          <p:nvPr>
            <p:ph type="ftr" sz="quarter" idx="11"/>
          </p:nvPr>
        </p:nvSpPr>
        <p:spPr/>
        <p:txBody>
          <a:bodyPr/>
          <a:lstStyle>
            <a:extLst/>
          </a:lstStyle>
          <a:p>
            <a:r>
              <a:rPr lang="en-US" smtClean="0"/>
              <a:t>www.psychologos-kordera.gr</a:t>
            </a:r>
            <a:endParaRPr lang="el-GR"/>
          </a:p>
        </p:txBody>
      </p:sp>
      <p:sp>
        <p:nvSpPr>
          <p:cNvPr id="7" name="6 - Θέση αριθμού διαφάνειας"/>
          <p:cNvSpPr>
            <a:spLocks noGrp="1"/>
          </p:cNvSpPr>
          <p:nvPr>
            <p:ph type="sldNum" sz="quarter" idx="12"/>
          </p:nvPr>
        </p:nvSpPr>
        <p:spPr/>
        <p:txBody>
          <a:bodyPr/>
          <a:lstStyle>
            <a:extLst/>
          </a:lstStyle>
          <a:p>
            <a:fld id="{C16D42D7-35D7-48FF-B8F4-FFF31D2414FF}"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975D875E-E678-4F08-A76D-F5AEFA5EF944}" type="datetime1">
              <a:rPr lang="el-GR" smtClean="0"/>
              <a:pPr/>
              <a:t>23/3/2015</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www.psychologos-kordera.gr</a:t>
            </a:r>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C16D42D7-35D7-48FF-B8F4-FFF31D2414FF}"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411F067-D867-421B-AE8B-BEA1655FE429}" type="datetime1">
              <a:rPr lang="el-GR" smtClean="0"/>
              <a:pPr/>
              <a:t>23/3/2015</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www.psychologos-kordera.gr</a:t>
            </a:r>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16D42D7-35D7-48FF-B8F4-FFF31D2414F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Irini\Desktop\bullying.gif"/>
          <p:cNvPicPr>
            <a:picLocks noChangeAspect="1" noChangeArrowheads="1"/>
          </p:cNvPicPr>
          <p:nvPr/>
        </p:nvPicPr>
        <p:blipFill>
          <a:blip r:embed="rId3"/>
          <a:srcRect/>
          <a:stretch>
            <a:fillRect/>
          </a:stretch>
        </p:blipFill>
        <p:spPr bwMode="auto">
          <a:xfrm>
            <a:off x="0" y="1428736"/>
            <a:ext cx="3633813" cy="3406700"/>
          </a:xfrm>
          <a:prstGeom prst="rect">
            <a:avLst/>
          </a:prstGeom>
          <a:noFill/>
        </p:spPr>
      </p:pic>
      <p:sp>
        <p:nvSpPr>
          <p:cNvPr id="8" name="Title 7"/>
          <p:cNvSpPr>
            <a:spLocks noGrp="1"/>
          </p:cNvSpPr>
          <p:nvPr>
            <p:ph type="ctrTitle"/>
          </p:nvPr>
        </p:nvSpPr>
        <p:spPr>
          <a:xfrm>
            <a:off x="1285852" y="1500174"/>
            <a:ext cx="7529522" cy="1928826"/>
          </a:xfrm>
        </p:spPr>
        <p:txBody>
          <a:bodyPr>
            <a:noAutofit/>
          </a:bodyPr>
          <a:lstStyle/>
          <a:p>
            <a:pPr fontAlgn="auto">
              <a:spcAft>
                <a:spcPts val="0"/>
              </a:spcAft>
              <a:defRPr/>
            </a:pPr>
            <a:r>
              <a:rPr lang="el-GR" sz="4000" dirty="0" smtClean="0"/>
              <a:t>Αντιμετωπίζοντας τον</a:t>
            </a:r>
            <a:br>
              <a:rPr lang="el-GR" sz="4000" dirty="0" smtClean="0"/>
            </a:br>
            <a:r>
              <a:rPr lang="el-GR" sz="4000" dirty="0" smtClean="0"/>
              <a:t> Σχολικό Εκφοβισμό</a:t>
            </a:r>
            <a:br>
              <a:rPr lang="el-GR" sz="4000" dirty="0" smtClean="0"/>
            </a:br>
            <a:r>
              <a:rPr lang="el-GR" sz="4000" dirty="0" smtClean="0"/>
              <a:t>(</a:t>
            </a:r>
            <a:r>
              <a:rPr lang="en-US" sz="4000" dirty="0" smtClean="0"/>
              <a:t>Bullying</a:t>
            </a:r>
            <a:r>
              <a:rPr lang="el-GR" sz="4000" dirty="0" smtClean="0"/>
              <a:t>)</a:t>
            </a:r>
            <a:endParaRPr lang="el-GR" sz="4000" dirty="0">
              <a:effectLst/>
            </a:endParaRPr>
          </a:p>
        </p:txBody>
      </p:sp>
      <p:sp>
        <p:nvSpPr>
          <p:cNvPr id="9" name="Subtitle 8"/>
          <p:cNvSpPr>
            <a:spLocks noGrp="1"/>
          </p:cNvSpPr>
          <p:nvPr>
            <p:ph type="subTitle" idx="1"/>
          </p:nvPr>
        </p:nvSpPr>
        <p:spPr>
          <a:xfrm>
            <a:off x="1928813" y="3357562"/>
            <a:ext cx="6643687" cy="3500438"/>
          </a:xfrm>
        </p:spPr>
        <p:txBody>
          <a:bodyPr>
            <a:noAutofit/>
          </a:bodyPr>
          <a:lstStyle/>
          <a:p>
            <a:pPr marR="0"/>
            <a:endParaRPr lang="el-GR" sz="2000" dirty="0" smtClean="0"/>
          </a:p>
          <a:p>
            <a:pPr marR="0"/>
            <a:endParaRPr lang="el-GR" sz="2000" dirty="0" smtClean="0"/>
          </a:p>
          <a:p>
            <a:pPr marR="0"/>
            <a:endParaRPr lang="el-GR" sz="2000" dirty="0" smtClean="0"/>
          </a:p>
          <a:p>
            <a:pPr marR="0"/>
            <a:r>
              <a:rPr lang="el-GR" sz="2000" b="1" dirty="0" smtClean="0">
                <a:latin typeface="Constantia" pitchFamily="18" charset="0"/>
              </a:rPr>
              <a:t>Κορδερά Ειρήνη                                                         Ψυχολόγος</a:t>
            </a:r>
            <a:endParaRPr lang="el-GR" sz="2000" b="1" dirty="0" smtClean="0">
              <a:solidFill>
                <a:srgbClr val="D9D9D9"/>
              </a:solidFill>
              <a:latin typeface="Constantia" pitchFamily="18" charset="0"/>
            </a:endParaRPr>
          </a:p>
          <a:p>
            <a:pPr marR="0"/>
            <a:endParaRPr lang="el-GR" sz="1400" i="1" dirty="0" smtClean="0">
              <a:solidFill>
                <a:srgbClr val="D9D9D9"/>
              </a:solidFill>
            </a:endParaRPr>
          </a:p>
          <a:p>
            <a:pPr marR="0"/>
            <a:endParaRPr lang="el-GR" sz="1400" i="1" dirty="0" smtClean="0">
              <a:solidFill>
                <a:srgbClr val="D9D9D9"/>
              </a:solidFill>
            </a:endParaRPr>
          </a:p>
          <a:p>
            <a:pPr marR="0"/>
            <a:r>
              <a:rPr lang="en-US" sz="1800" b="1" i="1" dirty="0" smtClean="0">
                <a:solidFill>
                  <a:srgbClr val="D9D9D9"/>
                </a:solidFill>
                <a:latin typeface="Constantia" pitchFamily="18" charset="0"/>
              </a:rPr>
              <a:t>MSc </a:t>
            </a:r>
            <a:r>
              <a:rPr lang="el-GR" sz="1800" b="1" i="1" dirty="0" smtClean="0">
                <a:solidFill>
                  <a:srgbClr val="D9D9D9"/>
                </a:solidFill>
                <a:latin typeface="Constantia" pitchFamily="18" charset="0"/>
              </a:rPr>
              <a:t>Ψυχολογία Υγείας </a:t>
            </a:r>
          </a:p>
          <a:p>
            <a:pPr marR="0"/>
            <a:r>
              <a:rPr lang="en-US" sz="1800" b="1" i="1" dirty="0" smtClean="0">
                <a:solidFill>
                  <a:srgbClr val="D9D9D9"/>
                </a:solidFill>
                <a:latin typeface="Constantia" pitchFamily="18" charset="0"/>
              </a:rPr>
              <a:t>MSc </a:t>
            </a:r>
            <a:r>
              <a:rPr lang="el-GR" sz="1800" b="1" i="1" dirty="0" smtClean="0">
                <a:solidFill>
                  <a:srgbClr val="D9D9D9"/>
                </a:solidFill>
                <a:latin typeface="Constantia" pitchFamily="18" charset="0"/>
              </a:rPr>
              <a:t>Ψυχολογία Παιδιού &amp; Εφήβου</a:t>
            </a:r>
          </a:p>
          <a:p>
            <a:pPr marR="0"/>
            <a:r>
              <a:rPr lang="el-GR" sz="1800" b="1" i="1" dirty="0" smtClean="0">
                <a:solidFill>
                  <a:srgbClr val="D9D9D9"/>
                </a:solidFill>
                <a:latin typeface="Constantia" pitchFamily="18" charset="0"/>
              </a:rPr>
              <a:t>Συστημική Ψυχοθεραπεία</a:t>
            </a:r>
          </a:p>
          <a:p>
            <a:pPr marR="0"/>
            <a:endParaRPr lang="el-GR" sz="1400" b="1"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rini\Desktop\ΣΧΟΛΙΚΟΣ ΕΚΦΟΒΙΣΜΟΣ\Bullying, Μάρτιος 2010, Λύκειο Ιερισσού\Bullying photos\signs-your-child-is-being-bullied-1024x700.jpg"/>
          <p:cNvPicPr>
            <a:picLocks noChangeAspect="1" noChangeArrowheads="1"/>
          </p:cNvPicPr>
          <p:nvPr/>
        </p:nvPicPr>
        <p:blipFill>
          <a:blip r:embed="rId2" cstate="print"/>
          <a:srcRect/>
          <a:stretch>
            <a:fillRect/>
          </a:stretch>
        </p:blipFill>
        <p:spPr bwMode="auto">
          <a:xfrm>
            <a:off x="5643570" y="4500570"/>
            <a:ext cx="3143272" cy="2148721"/>
          </a:xfrm>
          <a:prstGeom prst="rect">
            <a:avLst/>
          </a:prstGeom>
          <a:noFill/>
        </p:spPr>
      </p:pic>
      <p:sp>
        <p:nvSpPr>
          <p:cNvPr id="4" name="3 - Θέση περιεχομένου"/>
          <p:cNvSpPr>
            <a:spLocks noGrp="1"/>
          </p:cNvSpPr>
          <p:nvPr>
            <p:ph idx="1"/>
          </p:nvPr>
        </p:nvSpPr>
        <p:spPr>
          <a:xfrm>
            <a:off x="428596" y="2000240"/>
            <a:ext cx="8229600" cy="3786213"/>
          </a:xfrm>
        </p:spPr>
        <p:txBody>
          <a:bodyPr>
            <a:normAutofit lnSpcReduction="10000"/>
          </a:bodyPr>
          <a:lstStyle/>
          <a:p>
            <a:pPr marL="509778" indent="-400050">
              <a:buFont typeface="+mj-lt"/>
              <a:buAutoNum type="arabicPeriod"/>
            </a:pPr>
            <a:r>
              <a:rPr lang="el-GR" sz="1700" dirty="0" smtClean="0"/>
              <a:t>Αλλαγές στη συμπεριφορά ή /και στη διάθεση.</a:t>
            </a:r>
          </a:p>
          <a:p>
            <a:pPr marL="509778" indent="-400050">
              <a:buFont typeface="+mj-lt"/>
              <a:buAutoNum type="arabicPeriod"/>
            </a:pPr>
            <a:r>
              <a:rPr lang="el-GR" sz="1700" b="1" dirty="0" smtClean="0"/>
              <a:t>Άρνηση να πάει στο σχολείο.</a:t>
            </a:r>
          </a:p>
          <a:p>
            <a:pPr marL="509778" indent="-400050">
              <a:buFont typeface="+mj-lt"/>
              <a:buAutoNum type="arabicPeriod"/>
            </a:pPr>
            <a:r>
              <a:rPr lang="el-GR" sz="1700" dirty="0" smtClean="0"/>
              <a:t>Ψυχοσωματικά συμπτώματα.</a:t>
            </a:r>
          </a:p>
          <a:p>
            <a:pPr marL="509778" indent="-400050">
              <a:buFont typeface="+mj-lt"/>
              <a:buAutoNum type="arabicPeriod"/>
            </a:pPr>
            <a:r>
              <a:rPr lang="el-GR" sz="1700" b="1" dirty="0" smtClean="0"/>
              <a:t>Φοβάται να πάει στο σχολείο.</a:t>
            </a:r>
            <a:endParaRPr lang="el-GR" sz="1700" i="1" dirty="0" smtClean="0"/>
          </a:p>
          <a:p>
            <a:pPr marL="509778" indent="-400050">
              <a:buFont typeface="+mj-lt"/>
              <a:buAutoNum type="arabicPeriod"/>
            </a:pPr>
            <a:r>
              <a:rPr lang="el-GR" sz="1700" dirty="0" smtClean="0"/>
              <a:t>Αποφεύγει τη βλεμματική επαφή.</a:t>
            </a:r>
          </a:p>
          <a:p>
            <a:pPr marL="509778" indent="-400050">
              <a:buFont typeface="+mj-lt"/>
              <a:buAutoNum type="arabicPeriod"/>
            </a:pPr>
            <a:r>
              <a:rPr lang="el-GR" sz="1700" dirty="0" smtClean="0"/>
              <a:t>Καθυστερεί να φτάσει στο σχολείο ή αργεί να επιστρέψει στο σπίτι.</a:t>
            </a:r>
          </a:p>
          <a:p>
            <a:pPr marL="509778" indent="-400050">
              <a:buFont typeface="+mj-lt"/>
              <a:buAutoNum type="arabicPeriod"/>
            </a:pPr>
            <a:r>
              <a:rPr lang="el-GR" sz="1700" dirty="0" smtClean="0"/>
              <a:t>Κάνει αδικαιολόγητες απουσίες – κοπάνες.</a:t>
            </a:r>
          </a:p>
          <a:p>
            <a:pPr marL="509778" indent="-400050">
              <a:buFont typeface="+mj-lt"/>
              <a:buAutoNum type="arabicPeriod"/>
            </a:pPr>
            <a:r>
              <a:rPr lang="el-GR" sz="1700" dirty="0" smtClean="0"/>
              <a:t>Πέφτει η σχολική του επίδοση.</a:t>
            </a:r>
          </a:p>
          <a:p>
            <a:pPr marL="509778" indent="-400050">
              <a:buFont typeface="+mj-lt"/>
              <a:buAutoNum type="arabicPeriod"/>
            </a:pPr>
            <a:r>
              <a:rPr lang="el-GR" sz="1700" b="1" dirty="0" smtClean="0"/>
              <a:t>Στα διαλείμματα περνά το χρόνο του                                             μέσα στην τάξη, γύρω από τους                                        εκπαιδευτικούς ή τα γραφεία.</a:t>
            </a:r>
          </a:p>
          <a:p>
            <a:pPr marL="509778" indent="-400050">
              <a:buFont typeface="+mj-lt"/>
              <a:buAutoNum type="arabicPeriod"/>
            </a:pPr>
            <a:r>
              <a:rPr lang="el-GR" sz="1700" dirty="0" smtClean="0"/>
              <a:t>Περιορισμένες κοινωνικές επαφές.</a:t>
            </a:r>
          </a:p>
          <a:p>
            <a:pPr marL="509778" indent="-400050">
              <a:buFont typeface="+mj-lt"/>
              <a:buAutoNum type="arabicPeriod"/>
            </a:pPr>
            <a:endParaRPr lang="el-GR" sz="1800" b="1" dirty="0" smtClean="0"/>
          </a:p>
          <a:p>
            <a:endParaRPr lang="el-GR" sz="5000" dirty="0" smtClean="0"/>
          </a:p>
          <a:p>
            <a:endParaRPr lang="el-GR" sz="5600" dirty="0" smtClean="0"/>
          </a:p>
          <a:p>
            <a:endParaRPr lang="el-GR" dirty="0"/>
          </a:p>
        </p:txBody>
      </p:sp>
      <p:sp>
        <p:nvSpPr>
          <p:cNvPr id="3" name="2 - Τίτλος"/>
          <p:cNvSpPr>
            <a:spLocks noGrp="1"/>
          </p:cNvSpPr>
          <p:nvPr>
            <p:ph type="title"/>
          </p:nvPr>
        </p:nvSpPr>
        <p:spPr/>
        <p:txBody>
          <a:bodyPr>
            <a:normAutofit fontScale="90000"/>
          </a:bodyPr>
          <a:lstStyle/>
          <a:p>
            <a:pPr algn="ctr"/>
            <a:r>
              <a:rPr lang="el-GR" dirty="0" smtClean="0"/>
              <a:t>Ενδείξεις ότι το παιδί έχει πέσει θύμα εκφοβισμού</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28596" y="2000240"/>
            <a:ext cx="8229600" cy="3857652"/>
          </a:xfrm>
        </p:spPr>
        <p:txBody>
          <a:bodyPr>
            <a:normAutofit/>
          </a:bodyPr>
          <a:lstStyle/>
          <a:p>
            <a:pPr marL="452628" indent="-342900">
              <a:buFont typeface="+mj-lt"/>
              <a:buAutoNum type="arabicPeriod" startAt="11"/>
            </a:pPr>
            <a:r>
              <a:rPr lang="el-GR" sz="1700" b="1" dirty="0" smtClean="0"/>
              <a:t>Δεν θέλει να συμμετέχει σε πάρτι ή εκδηλώσεις που βρίσκονται οι συμμαθητές του.</a:t>
            </a:r>
          </a:p>
          <a:p>
            <a:pPr marL="452628" indent="-342900">
              <a:buFont typeface="+mj-lt"/>
              <a:buAutoNum type="arabicPeriod" startAt="11"/>
            </a:pPr>
            <a:r>
              <a:rPr lang="el-GR" sz="1700" dirty="0" smtClean="0"/>
              <a:t>Ρούχα ή βιβλία σκισμένα/κατεστραμμένα.</a:t>
            </a:r>
          </a:p>
          <a:p>
            <a:pPr marL="452628" indent="-342900">
              <a:buFont typeface="+mj-lt"/>
              <a:buAutoNum type="arabicPeriod" startAt="11"/>
            </a:pPr>
            <a:r>
              <a:rPr lang="el-GR" sz="1700" b="1" dirty="0" smtClean="0"/>
              <a:t>Σημάδια και μελανιές στο σώμα.</a:t>
            </a:r>
          </a:p>
          <a:p>
            <a:pPr marL="452628" indent="-342900">
              <a:buFont typeface="+mj-lt"/>
              <a:buAutoNum type="arabicPeriod" startAt="11"/>
            </a:pPr>
            <a:r>
              <a:rPr lang="el-GR" sz="1700" b="1" dirty="0" smtClean="0"/>
              <a:t>Συχνά χάνει πράγματα, κολατσιό, χρήματα.</a:t>
            </a:r>
          </a:p>
          <a:p>
            <a:pPr marL="452628" indent="-342900">
              <a:buFont typeface="+mj-lt"/>
              <a:buAutoNum type="arabicPeriod" startAt="11"/>
            </a:pPr>
            <a:r>
              <a:rPr lang="el-GR" sz="1700" dirty="0" smtClean="0"/>
              <a:t>Φοβάται να χρησιμοποιήσει το κινητό του ή τον υπολογιστή.</a:t>
            </a:r>
          </a:p>
          <a:p>
            <a:pPr marL="452628" indent="-342900">
              <a:buFont typeface="+mj-lt"/>
              <a:buAutoNum type="arabicPeriod" startAt="11"/>
            </a:pPr>
            <a:r>
              <a:rPr lang="el-GR" sz="1700" dirty="0" smtClean="0"/>
              <a:t>Νιώθει ότι τον απορρίπτουν ή δεν τον συμπαθούν.</a:t>
            </a:r>
          </a:p>
          <a:p>
            <a:pPr marL="452628" indent="-342900">
              <a:buFont typeface="+mj-lt"/>
              <a:buAutoNum type="arabicPeriod" startAt="11"/>
            </a:pPr>
            <a:r>
              <a:rPr lang="el-GR" sz="1700" dirty="0" smtClean="0"/>
              <a:t>Χάνει την αυτό-πεποίθησή του.</a:t>
            </a:r>
          </a:p>
          <a:p>
            <a:pPr marL="452628" indent="-342900">
              <a:buFont typeface="+mj-lt"/>
              <a:buAutoNum type="arabicPeriod" startAt="11"/>
            </a:pPr>
            <a:r>
              <a:rPr lang="el-GR" sz="1700" dirty="0" smtClean="0"/>
              <a:t>Προβλήματα στον ύπνο </a:t>
            </a:r>
          </a:p>
          <a:p>
            <a:pPr marL="452628" indent="-342900">
              <a:buFont typeface="+mj-lt"/>
              <a:buAutoNum type="arabicPeriod" startAt="11"/>
            </a:pPr>
            <a:r>
              <a:rPr lang="el-GR" sz="1700" dirty="0" smtClean="0"/>
              <a:t>Προβλήματα στο φαγητό.</a:t>
            </a:r>
          </a:p>
          <a:p>
            <a:pPr marL="452628" indent="-342900">
              <a:buFont typeface="+mj-lt"/>
              <a:buAutoNum type="arabicPeriod" startAt="11"/>
            </a:pPr>
            <a:r>
              <a:rPr lang="el-GR" sz="1700" dirty="0" smtClean="0"/>
              <a:t>Απειλεί συχνά ότι θα φύγει ή                                                                            ότι θα αυτοκτονήσει.</a:t>
            </a:r>
          </a:p>
          <a:p>
            <a:endParaRPr lang="el-GR" dirty="0"/>
          </a:p>
        </p:txBody>
      </p:sp>
      <p:sp>
        <p:nvSpPr>
          <p:cNvPr id="3" name="2 - Τίτλος"/>
          <p:cNvSpPr>
            <a:spLocks noGrp="1"/>
          </p:cNvSpPr>
          <p:nvPr>
            <p:ph type="title"/>
          </p:nvPr>
        </p:nvSpPr>
        <p:spPr/>
        <p:txBody>
          <a:bodyPr>
            <a:normAutofit fontScale="90000"/>
          </a:bodyPr>
          <a:lstStyle/>
          <a:p>
            <a:pPr algn="ctr"/>
            <a:r>
              <a:rPr lang="el-GR" dirty="0" smtClean="0"/>
              <a:t>Ενδείξεις ότι το παιδί έχει πέσει θύμα εκφοβισμού</a:t>
            </a:r>
            <a:endParaRPr lang="el-GR" dirty="0"/>
          </a:p>
        </p:txBody>
      </p:sp>
      <p:pic>
        <p:nvPicPr>
          <p:cNvPr id="7172" name="Picture 4" descr="C:\Users\Irini\Desktop\ΣΧΟΛΙΚΟΣ ΕΚΦΟΒΙΣΜΟΣ\Bullying, Μάρτιος 2010, Λύκειο Ιερισσού\Bullying photos\thumbnail.jpg"/>
          <p:cNvPicPr>
            <a:picLocks noChangeAspect="1" noChangeArrowheads="1"/>
          </p:cNvPicPr>
          <p:nvPr/>
        </p:nvPicPr>
        <p:blipFill>
          <a:blip r:embed="rId2"/>
          <a:srcRect/>
          <a:stretch>
            <a:fillRect/>
          </a:stretch>
        </p:blipFill>
        <p:spPr bwMode="auto">
          <a:xfrm>
            <a:off x="5643570" y="4429132"/>
            <a:ext cx="3071834" cy="20398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1071538" y="3071810"/>
            <a:ext cx="7715304" cy="1829761"/>
          </a:xfrm>
        </p:spPr>
        <p:txBody>
          <a:bodyPr>
            <a:normAutofit/>
          </a:bodyPr>
          <a:lstStyle/>
          <a:p>
            <a:r>
              <a:rPr lang="el-GR" sz="4200" dirty="0" smtClean="0"/>
              <a:t>αιτίες του φαινομένου  </a:t>
            </a:r>
            <a:endParaRPr lang="el-GR" sz="4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500034" y="1857364"/>
            <a:ext cx="8229600" cy="3714776"/>
          </a:xfrm>
        </p:spPr>
        <p:txBody>
          <a:bodyPr>
            <a:normAutofit fontScale="85000" lnSpcReduction="20000"/>
          </a:bodyPr>
          <a:lstStyle/>
          <a:p>
            <a:pPr>
              <a:buFont typeface="Wingdings" pitchFamily="2" charset="2"/>
              <a:buChar char="q"/>
            </a:pPr>
            <a:r>
              <a:rPr lang="el-GR" sz="2000" b="1" dirty="0" smtClean="0"/>
              <a:t>Ατομικά Χαρακτηριστικά                                                                         </a:t>
            </a:r>
            <a:r>
              <a:rPr lang="el-GR" sz="2000" dirty="0" smtClean="0"/>
              <a:t>του Θύτη / του Θύματος/ των Παρατηρητών</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της Οικογένειας</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του Σχολείου</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της Κοινωνίας</a:t>
            </a:r>
          </a:p>
          <a:p>
            <a:pPr>
              <a:buFont typeface="Wingdings" pitchFamily="2" charset="2"/>
              <a:buChar char="q"/>
            </a:pPr>
            <a:endParaRPr lang="el-GR" sz="2000" dirty="0" smtClean="0"/>
          </a:p>
          <a:p>
            <a:pPr>
              <a:buFont typeface="Wingdings" pitchFamily="2" charset="2"/>
              <a:buChar char="q"/>
            </a:pPr>
            <a:r>
              <a:rPr lang="el-GR" sz="2000" dirty="0" smtClean="0"/>
              <a:t>Υπέρμετρη </a:t>
            </a:r>
            <a:r>
              <a:rPr lang="el-GR" sz="2000" b="1" dirty="0" smtClean="0"/>
              <a:t>Έκθεση σε Βία</a:t>
            </a:r>
          </a:p>
          <a:p>
            <a:pPr>
              <a:buFont typeface="Wingdings" pitchFamily="2" charset="2"/>
              <a:buChar char="q"/>
            </a:pPr>
            <a:endParaRPr lang="el-GR" sz="2000" b="1" dirty="0" smtClean="0"/>
          </a:p>
          <a:p>
            <a:pPr>
              <a:buFont typeface="Wingdings" pitchFamily="2" charset="2"/>
              <a:buChar char="q"/>
            </a:pPr>
            <a:r>
              <a:rPr lang="el-GR" sz="2000" b="1" dirty="0" smtClean="0"/>
              <a:t>ΜΜΕ</a:t>
            </a:r>
            <a:endParaRPr lang="el-GR" sz="2000" dirty="0" smtClean="0"/>
          </a:p>
          <a:p>
            <a:pPr>
              <a:buFont typeface="Wingdings" pitchFamily="2" charset="2"/>
              <a:buChar char="q"/>
            </a:pPr>
            <a:endParaRPr lang="el-GR" sz="2000" dirty="0" smtClean="0"/>
          </a:p>
          <a:p>
            <a:pPr>
              <a:buFont typeface="Wingdings" pitchFamily="2" charset="2"/>
              <a:buChar char="q"/>
            </a:pPr>
            <a:r>
              <a:rPr lang="el-GR" sz="2000" b="1" dirty="0" smtClean="0"/>
              <a:t>Στάση των γονιών απέναντι στους χειρισμούς του σχολείου</a:t>
            </a:r>
          </a:p>
          <a:p>
            <a:endParaRPr lang="el-GR" dirty="0" smtClean="0"/>
          </a:p>
          <a:p>
            <a:endParaRPr lang="el-GR" dirty="0"/>
          </a:p>
        </p:txBody>
      </p:sp>
      <p:sp>
        <p:nvSpPr>
          <p:cNvPr id="4" name="3 - Τίτλος"/>
          <p:cNvSpPr>
            <a:spLocks noGrp="1"/>
          </p:cNvSpPr>
          <p:nvPr>
            <p:ph type="title"/>
          </p:nvPr>
        </p:nvSpPr>
        <p:spPr/>
        <p:txBody>
          <a:bodyPr>
            <a:normAutofit fontScale="90000"/>
          </a:bodyPr>
          <a:lstStyle/>
          <a:p>
            <a:r>
              <a:rPr lang="el-GR" dirty="0" smtClean="0"/>
              <a:t>αιτίες του σχολικού εκφοβισμού</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2143116"/>
            <a:ext cx="8229600" cy="4525963"/>
          </a:xfrm>
        </p:spPr>
        <p:txBody>
          <a:bodyPr>
            <a:normAutofit/>
          </a:bodyPr>
          <a:lstStyle/>
          <a:p>
            <a:r>
              <a:rPr lang="el-GR" sz="1700" dirty="0" smtClean="0"/>
              <a:t>γιατί έχουν συναισθήματα </a:t>
            </a:r>
            <a:r>
              <a:rPr lang="el-GR" sz="1700" u="sng" dirty="0" smtClean="0"/>
              <a:t>ανασφάλειας</a:t>
            </a:r>
            <a:r>
              <a:rPr lang="el-GR" sz="1700" dirty="0" smtClean="0"/>
              <a:t> και θέλουν να νιώσουν ανώτεροι από τους άλλους.</a:t>
            </a:r>
          </a:p>
          <a:p>
            <a:r>
              <a:rPr lang="el-GR" sz="1700" dirty="0" smtClean="0"/>
              <a:t>για να τύχουν αποδοχής, να γίνουν περισσότερο δημοφιλείς, να κυριαρχήσουν στην ομάδα των συνομηλίκων, </a:t>
            </a:r>
            <a:r>
              <a:rPr lang="el-GR" sz="1700" u="sng" dirty="0" smtClean="0"/>
              <a:t>να γίνουν αρχηγοί</a:t>
            </a:r>
            <a:r>
              <a:rPr lang="el-GR" sz="1700" dirty="0" smtClean="0"/>
              <a:t>.</a:t>
            </a:r>
          </a:p>
          <a:p>
            <a:r>
              <a:rPr lang="el-GR" sz="1700" u="sng" dirty="0" smtClean="0"/>
              <a:t>λόγω ζήλιας </a:t>
            </a:r>
            <a:r>
              <a:rPr lang="el-GR" sz="1700" dirty="0" smtClean="0"/>
              <a:t>για τον αποδέκτη της εκφοβιστικής συμπεριφοράς.</a:t>
            </a:r>
            <a:endParaRPr lang="en-US" sz="1700" dirty="0" smtClean="0"/>
          </a:p>
          <a:p>
            <a:r>
              <a:rPr lang="el-GR" sz="1700" u="sng" dirty="0" smtClean="0"/>
              <a:t>για να κερδίσουν κάτι υλικό </a:t>
            </a:r>
            <a:r>
              <a:rPr lang="el-GR" sz="1700" dirty="0" smtClean="0"/>
              <a:t>(π.χ. χαρτζιλίκι, αντικείμενα).</a:t>
            </a:r>
          </a:p>
          <a:p>
            <a:pPr lvl="0"/>
            <a:r>
              <a:rPr lang="el-GR" sz="1700" dirty="0" smtClean="0"/>
              <a:t>για να σπάσουν τη μονοτονία τους.</a:t>
            </a:r>
          </a:p>
          <a:p>
            <a:r>
              <a:rPr lang="el-GR" sz="1700" u="sng" dirty="0" smtClean="0"/>
              <a:t>για να τραβήξουν την προσοχή</a:t>
            </a:r>
            <a:r>
              <a:rPr lang="el-GR" sz="1700" dirty="0" smtClean="0"/>
              <a:t>.</a:t>
            </a:r>
          </a:p>
          <a:p>
            <a:pPr lvl="0"/>
            <a:r>
              <a:rPr lang="el-GR" sz="1700" dirty="0" smtClean="0"/>
              <a:t>μπορεί να είναι </a:t>
            </a:r>
            <a:r>
              <a:rPr lang="el-GR" sz="1700" u="sng" dirty="0" smtClean="0"/>
              <a:t>ένας τρόπος να εκφράσουν το θυμό τους </a:t>
            </a:r>
            <a:r>
              <a:rPr lang="el-GR" sz="1700" dirty="0" smtClean="0"/>
              <a:t>για κάτι άλλο που συμβαίνει στην οικογένεια.</a:t>
            </a:r>
          </a:p>
          <a:p>
            <a:pPr lvl="0"/>
            <a:r>
              <a:rPr lang="el-GR" sz="1700" u="sng" dirty="0" smtClean="0"/>
              <a:t>μιμούνται</a:t>
            </a:r>
            <a:r>
              <a:rPr lang="el-GR" sz="1700" dirty="0" smtClean="0"/>
              <a:t> επιθετικές συμπεριφορές άλλων.</a:t>
            </a:r>
          </a:p>
          <a:p>
            <a:endParaRPr lang="el-GR" sz="2000" dirty="0" smtClean="0"/>
          </a:p>
          <a:p>
            <a:pPr>
              <a:buNone/>
            </a:pPr>
            <a:endParaRPr lang="el-GR" sz="2000" dirty="0" smtClean="0"/>
          </a:p>
          <a:p>
            <a:endParaRPr lang="el-GR" dirty="0" smtClean="0"/>
          </a:p>
          <a:p>
            <a:endParaRPr lang="el-GR" dirty="0"/>
          </a:p>
        </p:txBody>
      </p:sp>
      <p:sp>
        <p:nvSpPr>
          <p:cNvPr id="3" name="2 - Τίτλος"/>
          <p:cNvSpPr>
            <a:spLocks noGrp="1"/>
          </p:cNvSpPr>
          <p:nvPr>
            <p:ph type="title"/>
          </p:nvPr>
        </p:nvSpPr>
        <p:spPr>
          <a:xfrm>
            <a:off x="428596" y="357166"/>
            <a:ext cx="8229600" cy="1143000"/>
          </a:xfrm>
        </p:spPr>
        <p:txBody>
          <a:bodyPr>
            <a:normAutofit fontScale="90000"/>
          </a:bodyPr>
          <a:lstStyle/>
          <a:p>
            <a:pPr algn="ctr"/>
            <a:r>
              <a:rPr lang="el-GR" dirty="0" smtClean="0"/>
              <a:t>Για ποιούς λόγους τα παιδιά εκφοβίζουν;</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2143116"/>
            <a:ext cx="8229600" cy="4525963"/>
          </a:xfrm>
        </p:spPr>
        <p:txBody>
          <a:bodyPr>
            <a:normAutofit/>
          </a:bodyPr>
          <a:lstStyle/>
          <a:p>
            <a:pPr lvl="0"/>
            <a:r>
              <a:rPr lang="el-GR" sz="1700" u="sng" dirty="0" smtClean="0"/>
              <a:t>λόγω έντονης έκθεσης σε βία</a:t>
            </a:r>
            <a:r>
              <a:rPr lang="el-GR" sz="1700" dirty="0" smtClean="0"/>
              <a:t> μέσω τηλεόρασης, </a:t>
            </a:r>
            <a:r>
              <a:rPr lang="en-US" sz="1700" dirty="0" smtClean="0"/>
              <a:t>internet </a:t>
            </a:r>
            <a:r>
              <a:rPr lang="el-GR" sz="1700" dirty="0" smtClean="0"/>
              <a:t>ή </a:t>
            </a:r>
            <a:r>
              <a:rPr lang="en-US" sz="1700" dirty="0" smtClean="0"/>
              <a:t>video games</a:t>
            </a:r>
            <a:r>
              <a:rPr lang="el-GR" sz="1700" dirty="0" smtClean="0"/>
              <a:t>.</a:t>
            </a:r>
          </a:p>
          <a:p>
            <a:pPr lvl="0"/>
            <a:r>
              <a:rPr lang="el-GR" sz="1700" dirty="0" smtClean="0"/>
              <a:t>δεν έχουν μάθει να αποδέχονται τη διαφορετικότητα.</a:t>
            </a:r>
          </a:p>
          <a:p>
            <a:pPr lvl="0"/>
            <a:r>
              <a:rPr lang="el-GR" sz="1700" dirty="0" smtClean="0"/>
              <a:t>δεν έχουν μάθει να δέχονται τη ματαίωση των επιθυμιών τους.</a:t>
            </a:r>
          </a:p>
          <a:p>
            <a:pPr lvl="0"/>
            <a:r>
              <a:rPr lang="el-GR" sz="1700" u="sng" dirty="0" smtClean="0"/>
              <a:t>πιέζονται από την ομάδα των συνομηλίκων</a:t>
            </a:r>
            <a:r>
              <a:rPr lang="el-GR" sz="1700" dirty="0" smtClean="0"/>
              <a:t> ή υπακούν στις εντολές άλλων παιδιών δυνατότερων από αυτά.</a:t>
            </a:r>
          </a:p>
          <a:p>
            <a:r>
              <a:rPr lang="el-GR" sz="1700" dirty="0" smtClean="0"/>
              <a:t>μπορεί σε άλλο χώρο ή χρόνο να είναι </a:t>
            </a:r>
            <a:r>
              <a:rPr lang="el-GR" sz="1700" u="sng" dirty="0" smtClean="0"/>
              <a:t>και οι ίδιοι αποδέκτες εκφοβιστικών ή βίαιων συμπεριφορών</a:t>
            </a:r>
            <a:r>
              <a:rPr lang="el-GR" sz="1700" dirty="0" smtClean="0"/>
              <a:t>, μπορεί να έχουν κακοποιηθεί.</a:t>
            </a:r>
          </a:p>
          <a:p>
            <a:pPr lvl="0"/>
            <a:r>
              <a:rPr lang="el-GR" sz="1700" dirty="0" smtClean="0"/>
              <a:t>μπορεί να μεγαλώνουν σε ένα απορριπτικό και βίαιο περιβάλλον από το οποίο απουσιάζει η ενσυναίσθηση και η αποδοχή.</a:t>
            </a:r>
          </a:p>
          <a:p>
            <a:endParaRPr lang="el-GR" dirty="0" smtClean="0"/>
          </a:p>
          <a:p>
            <a:endParaRPr lang="el-GR" dirty="0"/>
          </a:p>
        </p:txBody>
      </p:sp>
      <p:sp>
        <p:nvSpPr>
          <p:cNvPr id="3" name="2 - Τίτλος"/>
          <p:cNvSpPr>
            <a:spLocks noGrp="1"/>
          </p:cNvSpPr>
          <p:nvPr>
            <p:ph type="title"/>
          </p:nvPr>
        </p:nvSpPr>
        <p:spPr>
          <a:xfrm>
            <a:off x="428596" y="357166"/>
            <a:ext cx="8229600" cy="1143000"/>
          </a:xfrm>
        </p:spPr>
        <p:txBody>
          <a:bodyPr>
            <a:normAutofit fontScale="90000"/>
          </a:bodyPr>
          <a:lstStyle/>
          <a:p>
            <a:pPr algn="ctr"/>
            <a:r>
              <a:rPr lang="el-GR" dirty="0" smtClean="0"/>
              <a:t>Για ποιούς λόγους τα παιδιά εκφοβίζουν</a:t>
            </a:r>
            <a:r>
              <a:rPr lang="en-US" dirty="0" smtClean="0"/>
              <a:t>;</a:t>
            </a:r>
            <a:r>
              <a:rPr lang="el-GR" dirty="0" smtClean="0"/>
              <a:t> (συνέχεια)</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158162" cy="1643074"/>
          </a:xfrm>
        </p:spPr>
        <p:txBody>
          <a:bodyPr>
            <a:noAutofit/>
          </a:bodyPr>
          <a:lstStyle/>
          <a:p>
            <a:pPr algn="ctr"/>
            <a:r>
              <a:rPr lang="el-GR" sz="3600" dirty="0" smtClean="0"/>
              <a:t>Για ποιούς λόγους ένα παιδί δέχεται εκφοβισμό;</a:t>
            </a:r>
            <a:endParaRPr lang="el-GR" sz="3600" dirty="0"/>
          </a:p>
        </p:txBody>
      </p:sp>
      <p:sp>
        <p:nvSpPr>
          <p:cNvPr id="3" name="Content Placeholder 2"/>
          <p:cNvSpPr>
            <a:spLocks noGrp="1"/>
          </p:cNvSpPr>
          <p:nvPr>
            <p:ph idx="1"/>
          </p:nvPr>
        </p:nvSpPr>
        <p:spPr>
          <a:xfrm>
            <a:off x="428596" y="3071810"/>
            <a:ext cx="8229600" cy="2786082"/>
          </a:xfrm>
        </p:spPr>
        <p:txBody>
          <a:bodyPr>
            <a:normAutofit/>
          </a:bodyPr>
          <a:lstStyle/>
          <a:p>
            <a:r>
              <a:rPr lang="el-GR" sz="2000" dirty="0" smtClean="0"/>
              <a:t>δεν σημαίνει ότι έχει κάνει κάτι λάθος</a:t>
            </a:r>
          </a:p>
          <a:p>
            <a:endParaRPr lang="el-GR" sz="2000" dirty="0" smtClean="0"/>
          </a:p>
          <a:p>
            <a:r>
              <a:rPr lang="el-GR" sz="2000" dirty="0" smtClean="0"/>
              <a:t>πολλές φορές </a:t>
            </a:r>
            <a:r>
              <a:rPr lang="el-GR" sz="2000" b="1" dirty="0" smtClean="0"/>
              <a:t>στόχος γίνεται το “διαφορετικό”</a:t>
            </a:r>
            <a:r>
              <a:rPr lang="el-GR" sz="2000" dirty="0" smtClean="0"/>
              <a:t>,</a:t>
            </a:r>
            <a:r>
              <a:rPr lang="el-GR" sz="2000" b="1" dirty="0" smtClean="0"/>
              <a:t> </a:t>
            </a:r>
            <a:r>
              <a:rPr lang="el-GR" sz="2000" dirty="0" smtClean="0"/>
              <a:t>το οποίο μπορεί να αφορά σε οποιοδήποτε ανθρώπινο γνώρισμα, είτε εξωτερικό είτε εσωτερικό.</a:t>
            </a:r>
            <a:endParaRPr lang="el-GR" sz="2000"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214414" y="1500174"/>
            <a:ext cx="7158030" cy="857248"/>
          </a:xfrm>
        </p:spPr>
        <p:txBody>
          <a:bodyPr>
            <a:normAutofit fontScale="90000"/>
          </a:bodyPr>
          <a:lstStyle/>
          <a:p>
            <a:r>
              <a:rPr lang="el-GR" dirty="0" smtClean="0"/>
              <a:t>παιδιά-θύματα εκφοβισμού</a:t>
            </a:r>
            <a:endParaRPr lang="el-GR" dirty="0"/>
          </a:p>
        </p:txBody>
      </p:sp>
      <p:sp>
        <p:nvSpPr>
          <p:cNvPr id="12" name="11 - Αριστερό-δεξιό-άνω βέλος"/>
          <p:cNvSpPr/>
          <p:nvPr/>
        </p:nvSpPr>
        <p:spPr>
          <a:xfrm>
            <a:off x="3286116" y="2857496"/>
            <a:ext cx="2643206" cy="2000264"/>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642910" y="4071942"/>
            <a:ext cx="2414444" cy="707886"/>
          </a:xfrm>
          <a:prstGeom prst="rect">
            <a:avLst/>
          </a:prstGeom>
        </p:spPr>
        <p:txBody>
          <a:bodyPr wrap="none">
            <a:spAutoFit/>
          </a:bodyPr>
          <a:lstStyle/>
          <a:p>
            <a:r>
              <a:rPr lang="el-GR" sz="2000" b="1" dirty="0" smtClean="0"/>
              <a:t>με «προκλητική» </a:t>
            </a:r>
          </a:p>
          <a:p>
            <a:r>
              <a:rPr lang="el-GR" sz="2000" b="1" dirty="0" smtClean="0"/>
              <a:t>συμπεριφορά </a:t>
            </a:r>
            <a:endParaRPr lang="el-GR" sz="2000" dirty="0"/>
          </a:p>
        </p:txBody>
      </p:sp>
      <p:sp>
        <p:nvSpPr>
          <p:cNvPr id="17" name="16 - Ορθογώνιο"/>
          <p:cNvSpPr/>
          <p:nvPr/>
        </p:nvSpPr>
        <p:spPr>
          <a:xfrm>
            <a:off x="6429388" y="4000504"/>
            <a:ext cx="2148345" cy="707886"/>
          </a:xfrm>
          <a:prstGeom prst="rect">
            <a:avLst/>
          </a:prstGeom>
        </p:spPr>
        <p:txBody>
          <a:bodyPr wrap="none">
            <a:spAutoFit/>
          </a:bodyPr>
          <a:lstStyle/>
          <a:p>
            <a:r>
              <a:rPr lang="el-GR" sz="2000" b="1" dirty="0" smtClean="0"/>
              <a:t>με «παθητική» </a:t>
            </a:r>
          </a:p>
          <a:p>
            <a:r>
              <a:rPr lang="el-GR" sz="2000" b="1" dirty="0" smtClean="0"/>
              <a:t>συμπεριφορά </a:t>
            </a:r>
            <a:endParaRPr lang="el-G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85804" y="2071678"/>
            <a:ext cx="8229600" cy="4292803"/>
          </a:xfrm>
        </p:spPr>
        <p:txBody>
          <a:bodyPr>
            <a:normAutofit/>
          </a:bodyPr>
          <a:lstStyle/>
          <a:p>
            <a:pPr lvl="0"/>
            <a:r>
              <a:rPr lang="el-GR" sz="2000" dirty="0" smtClean="0"/>
              <a:t>έντονο άγχος και ανασφάλεια</a:t>
            </a:r>
          </a:p>
          <a:p>
            <a:pPr lvl="0"/>
            <a:r>
              <a:rPr lang="el-GR" sz="2000" dirty="0" smtClean="0"/>
              <a:t>υπερβολικά ήσυχα και ευαίσθητα στα πειράγματα</a:t>
            </a:r>
          </a:p>
          <a:p>
            <a:pPr lvl="0"/>
            <a:r>
              <a:rPr lang="el-GR" sz="2000" dirty="0" smtClean="0"/>
              <a:t>εσωστρεφή και ντροπαλά</a:t>
            </a:r>
          </a:p>
          <a:p>
            <a:pPr lvl="0"/>
            <a:r>
              <a:rPr lang="el-GR" sz="2000" dirty="0" smtClean="0"/>
              <a:t>χαμηλή αυτοεκτίμηση </a:t>
            </a:r>
            <a:r>
              <a:rPr lang="el-GR" sz="2000" dirty="0" smtClean="0">
                <a:sym typeface="Wingdings" pitchFamily="2" charset="2"/>
              </a:rPr>
              <a:t> </a:t>
            </a:r>
            <a:r>
              <a:rPr lang="el-GR" sz="2000" dirty="0" smtClean="0"/>
              <a:t>δεν πιστεύουν πολύ στον εαυτό τους</a:t>
            </a:r>
          </a:p>
          <a:p>
            <a:pPr lvl="0"/>
            <a:r>
              <a:rPr lang="el-GR" sz="2000" dirty="0" smtClean="0"/>
              <a:t>δυσκολία να υπερασπιστούν τον εαυτό τους</a:t>
            </a:r>
          </a:p>
          <a:p>
            <a:r>
              <a:rPr lang="el-GR" sz="2000" dirty="0" smtClean="0"/>
              <a:t>δεν διεκδικούν αυτό που θέλουν, υποχωρούν εύκολα</a:t>
            </a:r>
          </a:p>
          <a:p>
            <a:r>
              <a:rPr lang="el-GR" sz="2000" dirty="0" smtClean="0"/>
              <a:t>ελλιπείς κοινωνικές δεξιότητες &amp; δυνατότητα επίλυσης προβλημάτων</a:t>
            </a:r>
          </a:p>
          <a:p>
            <a:pPr lvl="0">
              <a:buNone/>
            </a:pPr>
            <a:r>
              <a:rPr lang="el-GR" sz="2000" dirty="0" smtClean="0"/>
              <a:t/>
            </a:r>
            <a:br>
              <a:rPr lang="el-GR" sz="2000" dirty="0" smtClean="0"/>
            </a:br>
            <a:r>
              <a:rPr lang="el-GR" sz="2000" dirty="0" smtClean="0"/>
              <a:t/>
            </a:r>
            <a:br>
              <a:rPr lang="el-GR" sz="2000" dirty="0" smtClean="0"/>
            </a:br>
            <a:endParaRPr lang="el-GR" sz="2000" dirty="0" smtClean="0"/>
          </a:p>
          <a:p>
            <a:pPr lvl="0"/>
            <a:endParaRPr lang="el-GR" sz="2200" dirty="0" smtClean="0"/>
          </a:p>
          <a:p>
            <a:pPr lvl="0"/>
            <a:endParaRPr lang="el-GR" sz="2200" dirty="0" smtClean="0"/>
          </a:p>
          <a:p>
            <a:endParaRPr lang="el-GR" dirty="0"/>
          </a:p>
        </p:txBody>
      </p:sp>
      <p:sp>
        <p:nvSpPr>
          <p:cNvPr id="3" name="2 - Τίτλος"/>
          <p:cNvSpPr>
            <a:spLocks noGrp="1"/>
          </p:cNvSpPr>
          <p:nvPr>
            <p:ph type="title"/>
          </p:nvPr>
        </p:nvSpPr>
        <p:spPr>
          <a:xfrm>
            <a:off x="428596" y="714356"/>
            <a:ext cx="8229600" cy="1143000"/>
          </a:xfrm>
        </p:spPr>
        <p:txBody>
          <a:bodyPr>
            <a:normAutofit fontScale="90000"/>
          </a:bodyPr>
          <a:lstStyle/>
          <a:p>
            <a:pPr algn="ctr"/>
            <a:r>
              <a:rPr lang="el-GR" sz="3900" dirty="0" smtClean="0"/>
              <a:t>Ατομικά χαρακτηριστικά</a:t>
            </a:r>
            <a:r>
              <a:rPr lang="en-US" sz="3900" dirty="0" smtClean="0"/>
              <a:t> </a:t>
            </a:r>
            <a:r>
              <a:rPr lang="el-GR" sz="3900" dirty="0" smtClean="0"/>
              <a:t>                   </a:t>
            </a:r>
            <a:r>
              <a:rPr lang="el-GR" sz="3100" dirty="0" smtClean="0"/>
              <a:t>των παιδιών που εκφοβίζονται</a:t>
            </a:r>
            <a:br>
              <a:rPr lang="el-GR" sz="3100" dirty="0" smtClean="0"/>
            </a:br>
            <a:endParaRPr lang="el-GR" sz="3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2000240"/>
            <a:ext cx="8229600" cy="4292803"/>
          </a:xfrm>
        </p:spPr>
        <p:txBody>
          <a:bodyPr>
            <a:normAutofit fontScale="25000" lnSpcReduction="20000"/>
          </a:bodyPr>
          <a:lstStyle/>
          <a:p>
            <a:r>
              <a:rPr lang="el-GR" sz="8000" dirty="0" smtClean="0"/>
              <a:t>μοναχικά</a:t>
            </a:r>
          </a:p>
          <a:p>
            <a:r>
              <a:rPr lang="el-GR" sz="8000" dirty="0" smtClean="0"/>
              <a:t>προτιμούν να μένουν στο περιθώριο και να μη συμμετέχουν σε σχολικές δραστηριότητες</a:t>
            </a:r>
          </a:p>
          <a:p>
            <a:r>
              <a:rPr lang="el-GR" sz="8000" dirty="0" smtClean="0"/>
              <a:t>κλαίνε συχνά</a:t>
            </a:r>
          </a:p>
          <a:p>
            <a:pPr lvl="0"/>
            <a:r>
              <a:rPr lang="el-GR" sz="8000" dirty="0" smtClean="0"/>
              <a:t>έχουν κάποια ιδιαιτερότητα ή κάποιο χαρακτηριστικό που τα διαφοροποιεί από το μέσο όρο</a:t>
            </a:r>
          </a:p>
          <a:p>
            <a:pPr lvl="0"/>
            <a:r>
              <a:rPr lang="el-GR" sz="8000" dirty="0" smtClean="0"/>
              <a:t>συχνά προέρχονται από υπερπροστατευτικές οικογένειες</a:t>
            </a:r>
          </a:p>
          <a:p>
            <a:pPr lvl="0"/>
            <a:r>
              <a:rPr lang="el-GR" sz="8000" dirty="0" smtClean="0"/>
              <a:t>σύγχυση, απόγνωση</a:t>
            </a:r>
          </a:p>
          <a:p>
            <a:pPr lvl="0"/>
            <a:r>
              <a:rPr lang="el-GR" sz="8000" dirty="0" smtClean="0"/>
              <a:t>κατάθλιψη, απόπειρες αυτοκτονίας</a:t>
            </a:r>
          </a:p>
          <a:p>
            <a:pPr lvl="0">
              <a:buNone/>
            </a:pPr>
            <a:r>
              <a:rPr lang="el-GR" sz="6400" dirty="0" smtClean="0"/>
              <a:t/>
            </a:r>
            <a:br>
              <a:rPr lang="el-GR" sz="6400" dirty="0" smtClean="0"/>
            </a:br>
            <a:r>
              <a:rPr lang="el-GR" sz="2200" dirty="0" smtClean="0"/>
              <a:t/>
            </a:r>
            <a:br>
              <a:rPr lang="el-GR" sz="2200" dirty="0" smtClean="0"/>
            </a:br>
            <a:endParaRPr lang="el-GR" sz="2200" dirty="0" smtClean="0"/>
          </a:p>
          <a:p>
            <a:pPr lvl="0"/>
            <a:endParaRPr lang="el-GR" sz="2200" dirty="0" smtClean="0"/>
          </a:p>
          <a:p>
            <a:pPr lvl="0"/>
            <a:endParaRPr lang="el-GR" sz="2200" dirty="0" smtClean="0"/>
          </a:p>
          <a:p>
            <a:endParaRPr lang="el-GR" dirty="0"/>
          </a:p>
        </p:txBody>
      </p:sp>
      <p:sp>
        <p:nvSpPr>
          <p:cNvPr id="3" name="2 - Τίτλος"/>
          <p:cNvSpPr>
            <a:spLocks noGrp="1"/>
          </p:cNvSpPr>
          <p:nvPr>
            <p:ph type="title"/>
          </p:nvPr>
        </p:nvSpPr>
        <p:spPr>
          <a:xfrm>
            <a:off x="428596" y="714356"/>
            <a:ext cx="8229600" cy="1143000"/>
          </a:xfrm>
        </p:spPr>
        <p:txBody>
          <a:bodyPr>
            <a:normAutofit fontScale="90000"/>
          </a:bodyPr>
          <a:lstStyle/>
          <a:p>
            <a:pPr algn="ctr"/>
            <a:r>
              <a:rPr lang="el-GR" sz="3900" dirty="0" smtClean="0"/>
              <a:t>Ατομικά χαρακτηριστικά</a:t>
            </a:r>
            <a:r>
              <a:rPr lang="en-US" sz="3900" dirty="0" smtClean="0"/>
              <a:t> </a:t>
            </a:r>
            <a:r>
              <a:rPr lang="el-GR" sz="3900" dirty="0" smtClean="0"/>
              <a:t>                   </a:t>
            </a:r>
            <a:r>
              <a:rPr lang="el-GR" sz="3100" dirty="0" smtClean="0"/>
              <a:t>των παιδιών που εκφοβίζονται</a:t>
            </a:r>
            <a:br>
              <a:rPr lang="el-GR" sz="3100" dirty="0" smtClean="0"/>
            </a:br>
            <a:endParaRPr lang="el-GR" sz="3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571612"/>
            <a:ext cx="8229600" cy="4525963"/>
          </a:xfrm>
        </p:spPr>
        <p:txBody>
          <a:bodyPr/>
          <a:lstStyle/>
          <a:p>
            <a:pPr>
              <a:buNone/>
            </a:pPr>
            <a:endParaRPr lang="en-US" sz="2000" dirty="0" smtClean="0"/>
          </a:p>
          <a:p>
            <a:endParaRPr lang="el-GR" sz="2000" dirty="0" smtClean="0"/>
          </a:p>
          <a:p>
            <a:endParaRPr lang="el-GR" dirty="0" smtClean="0"/>
          </a:p>
          <a:p>
            <a:r>
              <a:rPr lang="el-GR" sz="2400" i="1" dirty="0" smtClean="0"/>
              <a:t>Πώς καταλαβαίνουμε ότι μια πράξη συνιστά εκφοβισμό;</a:t>
            </a:r>
            <a:endParaRPr lang="el-GR" dirty="0"/>
          </a:p>
        </p:txBody>
      </p:sp>
      <p:sp>
        <p:nvSpPr>
          <p:cNvPr id="3" name="2 - Τίτλος"/>
          <p:cNvSpPr>
            <a:spLocks noGrp="1"/>
          </p:cNvSpPr>
          <p:nvPr>
            <p:ph type="title"/>
          </p:nvPr>
        </p:nvSpPr>
        <p:spPr>
          <a:xfrm>
            <a:off x="500034" y="642918"/>
            <a:ext cx="8229600" cy="1143000"/>
          </a:xfrm>
        </p:spPr>
        <p:txBody>
          <a:bodyPr>
            <a:normAutofit fontScale="90000"/>
          </a:bodyPr>
          <a:lstStyle/>
          <a:p>
            <a:pPr algn="ctr"/>
            <a:r>
              <a:rPr lang="el-GR" sz="3800" dirty="0" smtClean="0"/>
              <a:t>σχολικός εκφοβισμός/</a:t>
            </a:r>
            <a:r>
              <a:rPr lang="en-US" sz="3800" dirty="0" smtClean="0"/>
              <a:t/>
            </a:r>
            <a:br>
              <a:rPr lang="en-US" sz="3800" dirty="0" smtClean="0"/>
            </a:br>
            <a:r>
              <a:rPr lang="el-GR" sz="3800" dirty="0" smtClean="0"/>
              <a:t>ενδοσχολική βία</a:t>
            </a:r>
            <a:endParaRPr lang="el-GR" sz="3800" dirty="0"/>
          </a:p>
        </p:txBody>
      </p:sp>
      <p:pic>
        <p:nvPicPr>
          <p:cNvPr id="4098" name="Picture 2" descr="C:\Users\Irini\Desktop\ΣΧΟΛΙΚΟΣ ΕΚΦΟΒΙΣΜΟΣ\Bullying, Μάρτιος 2010, Λύκειο Ιερισσού\Bullying photos\bullying5.png"/>
          <p:cNvPicPr>
            <a:picLocks noChangeAspect="1" noChangeArrowheads="1"/>
          </p:cNvPicPr>
          <p:nvPr/>
        </p:nvPicPr>
        <p:blipFill>
          <a:blip r:embed="rId3"/>
          <a:srcRect/>
          <a:stretch>
            <a:fillRect/>
          </a:stretch>
        </p:blipFill>
        <p:spPr bwMode="auto">
          <a:xfrm>
            <a:off x="3714744" y="4071942"/>
            <a:ext cx="4224347" cy="234374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571612"/>
            <a:ext cx="8215370" cy="4572032"/>
          </a:xfrm>
        </p:spPr>
        <p:txBody>
          <a:bodyPr>
            <a:normAutofit/>
          </a:bodyPr>
          <a:lstStyle/>
          <a:p>
            <a:pPr>
              <a:buNone/>
            </a:pPr>
            <a:r>
              <a:rPr lang="el-GR" sz="1900" b="1" dirty="0" smtClean="0"/>
              <a:t>Τα παιδιά-παρατηρητές </a:t>
            </a:r>
            <a:r>
              <a:rPr lang="el-GR" sz="1900" dirty="0" smtClean="0"/>
              <a:t>είναι η μεγαλύτερη ομάδα </a:t>
            </a:r>
            <a:r>
              <a:rPr lang="el-GR" sz="1900" b="1" dirty="0" smtClean="0"/>
              <a:t>(φτάνουν το 80% περίπου) </a:t>
            </a:r>
            <a:r>
              <a:rPr lang="el-GR" sz="1900" dirty="0" smtClean="0"/>
              <a:t>και βρίσκονται μπροστά στα περισσότερα περιστατικά εκφοβισμού. </a:t>
            </a:r>
          </a:p>
          <a:p>
            <a:pPr>
              <a:buNone/>
            </a:pPr>
            <a:endParaRPr lang="el-GR" sz="1900" dirty="0" smtClean="0"/>
          </a:p>
          <a:p>
            <a:pPr>
              <a:buNone/>
            </a:pPr>
            <a:endParaRPr lang="el-GR" sz="1900" dirty="0" smtClean="0"/>
          </a:p>
          <a:p>
            <a:pPr>
              <a:buNone/>
            </a:pPr>
            <a:r>
              <a:rPr lang="el-GR" sz="1900" dirty="0" smtClean="0"/>
              <a:t>Τα παιδιά παρατηρητές διαχωρίζονται σε εκείνα που:</a:t>
            </a:r>
          </a:p>
          <a:p>
            <a:pPr>
              <a:buNone/>
            </a:pPr>
            <a:endParaRPr lang="el-GR" sz="2100" dirty="0" smtClean="0"/>
          </a:p>
          <a:p>
            <a:pPr marL="624078" indent="-514350">
              <a:buFont typeface="+mj-lt"/>
              <a:buAutoNum type="romanLcPeriod"/>
            </a:pPr>
            <a:r>
              <a:rPr lang="el-GR" sz="1700" dirty="0" smtClean="0"/>
              <a:t>επιδοκιμάζουν το θύτη </a:t>
            </a:r>
            <a:r>
              <a:rPr lang="el-GR" sz="1700" i="1" dirty="0" smtClean="0"/>
              <a:t>(π.χ. με γέλια, χειροκροτήματα)</a:t>
            </a:r>
          </a:p>
          <a:p>
            <a:pPr marL="624078" indent="-514350">
              <a:buFont typeface="+mj-lt"/>
              <a:buAutoNum type="romanLcPeriod"/>
            </a:pPr>
            <a:r>
              <a:rPr lang="el-GR" sz="1700" dirty="0" smtClean="0"/>
              <a:t>απομακρύνονται από τη σκηνή και κάνουν ότι δεν είδαν τίποτα </a:t>
            </a:r>
          </a:p>
          <a:p>
            <a:pPr marL="624078" indent="-514350">
              <a:buFont typeface="+mj-lt"/>
              <a:buAutoNum type="romanLcPeriod"/>
            </a:pPr>
            <a:r>
              <a:rPr lang="el-GR" sz="1700" dirty="0" smtClean="0"/>
              <a:t>τρομοκρατούνται, «παγώνουν», θυματοποιούνται</a:t>
            </a:r>
          </a:p>
          <a:p>
            <a:pPr marL="624078" indent="-514350">
              <a:buFont typeface="+mj-lt"/>
              <a:buAutoNum type="romanLcPeriod"/>
            </a:pPr>
            <a:r>
              <a:rPr lang="el-GR" sz="1700" dirty="0" smtClean="0"/>
              <a:t>δεν ξέρουν τι να κάνουν, είναι σε αμφιθυμία και δεν παίρνουν θέση</a:t>
            </a:r>
          </a:p>
          <a:p>
            <a:pPr marL="624078" indent="-514350">
              <a:buFont typeface="+mj-lt"/>
              <a:buAutoNum type="romanLcPeriod"/>
            </a:pPr>
            <a:r>
              <a:rPr lang="el-GR" sz="1700" dirty="0" smtClean="0"/>
              <a:t>προσπαθούν να βοηθήσουν το θύμα, αποδοκιμάζουν το θύτη και τρέχουν να φέρουν βοήθεια</a:t>
            </a:r>
          </a:p>
          <a:p>
            <a:pPr>
              <a:buNone/>
            </a:pPr>
            <a:endParaRPr lang="el-GR" dirty="0" smtClean="0"/>
          </a:p>
          <a:p>
            <a:pPr>
              <a:buNone/>
            </a:pPr>
            <a:endParaRPr lang="el-GR" dirty="0" smtClean="0"/>
          </a:p>
          <a:p>
            <a:pPr>
              <a:buNone/>
            </a:pPr>
            <a:endParaRPr lang="el-GR" dirty="0" smtClean="0"/>
          </a:p>
          <a:p>
            <a:endParaRPr lang="el-GR" dirty="0" smtClean="0"/>
          </a:p>
          <a:p>
            <a:endParaRPr lang="el-GR" dirty="0" smtClean="0"/>
          </a:p>
          <a:p>
            <a:endParaRPr lang="el-GR" dirty="0" smtClean="0"/>
          </a:p>
          <a:p>
            <a:endParaRPr lang="el-GR" dirty="0"/>
          </a:p>
        </p:txBody>
      </p:sp>
      <p:sp>
        <p:nvSpPr>
          <p:cNvPr id="3" name="2 - Τίτλος"/>
          <p:cNvSpPr>
            <a:spLocks noGrp="1"/>
          </p:cNvSpPr>
          <p:nvPr>
            <p:ph type="title"/>
          </p:nvPr>
        </p:nvSpPr>
        <p:spPr/>
        <p:txBody>
          <a:bodyPr/>
          <a:lstStyle/>
          <a:p>
            <a:r>
              <a:rPr lang="el-GR" dirty="0" smtClean="0"/>
              <a:t>τα παιδιά-παρατηρητές</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571612"/>
            <a:ext cx="8229600" cy="4525963"/>
          </a:xfrm>
        </p:spPr>
        <p:txBody>
          <a:bodyPr>
            <a:normAutofit lnSpcReduction="10000"/>
          </a:bodyPr>
          <a:lstStyle/>
          <a:p>
            <a:pPr>
              <a:buNone/>
            </a:pPr>
            <a:r>
              <a:rPr lang="el-GR" sz="1900" dirty="0" smtClean="0"/>
              <a:t>Πολύ λίγα όμως παιδιά </a:t>
            </a:r>
            <a:r>
              <a:rPr lang="el-GR" sz="1900" b="1" dirty="0" smtClean="0"/>
              <a:t>(μόνο το 10%) παρεμβαίνουν </a:t>
            </a:r>
            <a:r>
              <a:rPr lang="el-GR" sz="1900" dirty="0" smtClean="0"/>
              <a:t>για να σταματήσει ο εκφοβισμός. Τα περισσότερα δεν κάνουν τίποτα!</a:t>
            </a:r>
          </a:p>
          <a:p>
            <a:pPr>
              <a:buNone/>
            </a:pPr>
            <a:endParaRPr lang="el-GR" sz="1900" b="1" dirty="0" smtClean="0"/>
          </a:p>
          <a:p>
            <a:pPr>
              <a:buNone/>
            </a:pPr>
            <a:endParaRPr lang="el-GR" sz="1900" b="1" dirty="0" smtClean="0"/>
          </a:p>
          <a:p>
            <a:pPr>
              <a:buNone/>
            </a:pPr>
            <a:r>
              <a:rPr lang="el-GR" sz="1900" b="1" dirty="0" smtClean="0"/>
              <a:t>Κι αυτό μπορεί να συμβαίνει γιατί: </a:t>
            </a:r>
          </a:p>
          <a:p>
            <a:r>
              <a:rPr lang="el-GR" sz="1700" dirty="0" smtClean="0"/>
              <a:t>φοβούνται μήπως γίνουν στόχος </a:t>
            </a:r>
          </a:p>
          <a:p>
            <a:r>
              <a:rPr lang="el-GR" sz="1700" dirty="0" smtClean="0"/>
              <a:t>δεν ξέρουν τι να κάνουν </a:t>
            </a:r>
          </a:p>
          <a:p>
            <a:r>
              <a:rPr lang="el-GR" sz="1700" dirty="0" smtClean="0"/>
              <a:t>πιστεύουν πως θα βοηθήσει κάποιος άλλος </a:t>
            </a:r>
          </a:p>
          <a:p>
            <a:r>
              <a:rPr lang="el-GR" sz="1700" dirty="0" smtClean="0"/>
              <a:t>δεν θέλουν να ταυτιστούν με τον «αδύναμο» </a:t>
            </a:r>
          </a:p>
          <a:p>
            <a:r>
              <a:rPr lang="el-GR" sz="1700" dirty="0" smtClean="0"/>
              <a:t>δικαιολογούν αυτό που γίνεται </a:t>
            </a:r>
          </a:p>
          <a:p>
            <a:r>
              <a:rPr lang="el-GR" sz="1700" dirty="0" smtClean="0"/>
              <a:t>πιέζονται από ομάδες συνομηλίκων </a:t>
            </a:r>
          </a:p>
          <a:p>
            <a:r>
              <a:rPr lang="el-GR" sz="1700" dirty="0" smtClean="0"/>
              <a:t>δεν καταλαβαίνουν πως ο εκφοβισμός είναι υπόθεση όλων μας και πως χρειάζεται όλοι να μάθουμε να αντιστεκόμαστε και να υπολογίζουμε ο ένας στην υποστήριξη του άλλου. </a:t>
            </a:r>
          </a:p>
          <a:p>
            <a:endParaRPr lang="el-GR" dirty="0"/>
          </a:p>
        </p:txBody>
      </p:sp>
      <p:sp>
        <p:nvSpPr>
          <p:cNvPr id="3" name="2 - Τίτλος"/>
          <p:cNvSpPr>
            <a:spLocks noGrp="1"/>
          </p:cNvSpPr>
          <p:nvPr>
            <p:ph type="title"/>
          </p:nvPr>
        </p:nvSpPr>
        <p:spPr/>
        <p:txBody>
          <a:bodyPr/>
          <a:lstStyle/>
          <a:p>
            <a:r>
              <a:rPr lang="el-GR" dirty="0" smtClean="0"/>
              <a:t>τα παιδιά-παρατηρητές</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857364"/>
            <a:ext cx="8229600" cy="4525963"/>
          </a:xfrm>
        </p:spPr>
        <p:txBody>
          <a:bodyPr>
            <a:normAutofit/>
          </a:bodyPr>
          <a:lstStyle/>
          <a:p>
            <a:pPr algn="just">
              <a:buNone/>
            </a:pPr>
            <a:r>
              <a:rPr lang="el-GR" sz="2000" i="1" dirty="0" smtClean="0"/>
              <a:t>Κι όμως οι δράστες ενδιαφέρονται περισσότερο για τη γνώμη των συμμαθητών και συμμαθητριών τους παρά για τη γνώμη των δασκάλων και των γονιών τους. Αν οι παρατηρητές πάρουν το μέρος των θυμάτων, υποστηρίζοντάς τα και προστατεύοντάς τα, τότε μπορούν να σταματήσουν τον εκφοβισμό! </a:t>
            </a:r>
            <a:endParaRPr lang="el-GR" sz="20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500034" y="1857364"/>
            <a:ext cx="8229600" cy="3714776"/>
          </a:xfrm>
        </p:spPr>
        <p:txBody>
          <a:bodyPr>
            <a:normAutofit fontScale="85000" lnSpcReduction="20000"/>
          </a:bodyPr>
          <a:lstStyle/>
          <a:p>
            <a:pPr>
              <a:buFont typeface="Wingdings" pitchFamily="2" charset="2"/>
              <a:buChar char="q"/>
            </a:pPr>
            <a:r>
              <a:rPr lang="el-GR" sz="2000" b="1" dirty="0" smtClean="0"/>
              <a:t>Ατομικά Χαρακτηριστικά                                                                         </a:t>
            </a:r>
            <a:r>
              <a:rPr lang="el-GR" sz="2000" dirty="0" smtClean="0"/>
              <a:t>του Θύτη / του Θύματος/ των Παρατηρητών</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της Οικογένειας</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του Σχολείου</a:t>
            </a:r>
          </a:p>
          <a:p>
            <a:pPr>
              <a:buFont typeface="Wingdings" pitchFamily="2" charset="2"/>
              <a:buChar char="q"/>
            </a:pPr>
            <a:endParaRPr lang="el-GR" sz="2000" dirty="0" smtClean="0"/>
          </a:p>
          <a:p>
            <a:pPr>
              <a:buFont typeface="Wingdings" pitchFamily="2" charset="2"/>
              <a:buChar char="q"/>
            </a:pPr>
            <a:r>
              <a:rPr lang="el-GR" sz="2000" dirty="0" smtClean="0"/>
              <a:t>χαρακτηριστικά </a:t>
            </a:r>
            <a:r>
              <a:rPr lang="el-GR" sz="2000" b="1" dirty="0" smtClean="0"/>
              <a:t>της Κοινωνίας</a:t>
            </a:r>
          </a:p>
          <a:p>
            <a:pPr>
              <a:buFont typeface="Wingdings" pitchFamily="2" charset="2"/>
              <a:buChar char="q"/>
            </a:pPr>
            <a:endParaRPr lang="el-GR" sz="2000" dirty="0" smtClean="0"/>
          </a:p>
          <a:p>
            <a:pPr>
              <a:buFont typeface="Wingdings" pitchFamily="2" charset="2"/>
              <a:buChar char="q"/>
            </a:pPr>
            <a:r>
              <a:rPr lang="el-GR" sz="2000" dirty="0" smtClean="0"/>
              <a:t>Υπέρμετρη </a:t>
            </a:r>
            <a:r>
              <a:rPr lang="el-GR" sz="2000" b="1" dirty="0" smtClean="0"/>
              <a:t>Έκθεση σε Βία</a:t>
            </a:r>
          </a:p>
          <a:p>
            <a:pPr>
              <a:buFont typeface="Wingdings" pitchFamily="2" charset="2"/>
              <a:buChar char="q"/>
            </a:pPr>
            <a:endParaRPr lang="el-GR" sz="2000" b="1" dirty="0" smtClean="0"/>
          </a:p>
          <a:p>
            <a:pPr>
              <a:buFont typeface="Wingdings" pitchFamily="2" charset="2"/>
              <a:buChar char="q"/>
            </a:pPr>
            <a:r>
              <a:rPr lang="el-GR" sz="2000" b="1" dirty="0" smtClean="0"/>
              <a:t>ΜΜΕ</a:t>
            </a:r>
            <a:endParaRPr lang="el-GR" sz="2000" dirty="0" smtClean="0"/>
          </a:p>
          <a:p>
            <a:pPr>
              <a:buFont typeface="Wingdings" pitchFamily="2" charset="2"/>
              <a:buChar char="q"/>
            </a:pPr>
            <a:endParaRPr lang="el-GR" sz="2000" dirty="0" smtClean="0"/>
          </a:p>
          <a:p>
            <a:pPr>
              <a:buFont typeface="Wingdings" pitchFamily="2" charset="2"/>
              <a:buChar char="q"/>
            </a:pPr>
            <a:r>
              <a:rPr lang="el-GR" sz="2000" b="1" dirty="0" smtClean="0"/>
              <a:t>Στάση των γονιών απέναντι στους χειρισμούς του σχολείου</a:t>
            </a:r>
          </a:p>
          <a:p>
            <a:endParaRPr lang="el-GR" dirty="0" smtClean="0"/>
          </a:p>
          <a:p>
            <a:endParaRPr lang="el-GR" dirty="0"/>
          </a:p>
        </p:txBody>
      </p:sp>
      <p:sp>
        <p:nvSpPr>
          <p:cNvPr id="4" name="3 - Τίτλος"/>
          <p:cNvSpPr>
            <a:spLocks noGrp="1"/>
          </p:cNvSpPr>
          <p:nvPr>
            <p:ph type="title"/>
          </p:nvPr>
        </p:nvSpPr>
        <p:spPr/>
        <p:txBody>
          <a:bodyPr>
            <a:normAutofit fontScale="90000"/>
          </a:bodyPr>
          <a:lstStyle/>
          <a:p>
            <a:r>
              <a:rPr lang="el-GR" dirty="0" smtClean="0"/>
              <a:t>αιτίες του σχολικού εκφοβισμού</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Irini\Desktop\ΣΧΟΛΙΚΟΣ ΕΚΦΟΒΙΣΜΟΣ\Bullying, Μάρτιος 2010, Λύκειο Ιερισσού\Bullying photos\Βαθμοί.jpg"/>
          <p:cNvPicPr>
            <a:picLocks noChangeAspect="1" noChangeArrowheads="1"/>
          </p:cNvPicPr>
          <p:nvPr/>
        </p:nvPicPr>
        <p:blipFill>
          <a:blip r:embed="rId2"/>
          <a:srcRect/>
          <a:stretch>
            <a:fillRect/>
          </a:stretch>
        </p:blipFill>
        <p:spPr bwMode="auto">
          <a:xfrm>
            <a:off x="1142976" y="928670"/>
            <a:ext cx="7219074" cy="490118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ctrTitle"/>
          </p:nvPr>
        </p:nvSpPr>
        <p:spPr>
          <a:xfrm>
            <a:off x="642910" y="3071810"/>
            <a:ext cx="7772400" cy="1829761"/>
          </a:xfrm>
        </p:spPr>
        <p:txBody>
          <a:bodyPr>
            <a:normAutofit/>
          </a:bodyPr>
          <a:lstStyle/>
          <a:p>
            <a:r>
              <a:rPr lang="el-GR" sz="4200" dirty="0" smtClean="0"/>
              <a:t>αντιμετώπιση</a:t>
            </a:r>
            <a:endParaRPr lang="el-GR" sz="4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normAutofit/>
          </a:bodyPr>
          <a:lstStyle/>
          <a:p>
            <a:pPr>
              <a:buNone/>
            </a:pPr>
            <a:r>
              <a:rPr lang="el-GR" sz="1800" i="1" dirty="0" smtClean="0"/>
              <a:t>Η αντιμετώπιση χρειάζεται να είναι πολυεπίπεδη και να τους εμπλέκει όλους</a:t>
            </a:r>
            <a:r>
              <a:rPr lang="en-US" sz="1800" i="1" dirty="0" smtClean="0"/>
              <a:t>:</a:t>
            </a:r>
            <a:endParaRPr lang="el-GR" sz="1800" i="1" dirty="0" smtClean="0"/>
          </a:p>
          <a:p>
            <a:pPr>
              <a:buNone/>
            </a:pPr>
            <a:endParaRPr lang="el-GR" sz="2000" dirty="0" smtClean="0"/>
          </a:p>
          <a:p>
            <a:r>
              <a:rPr lang="el-GR" sz="2000" dirty="0" smtClean="0"/>
              <a:t>διευθυντής</a:t>
            </a:r>
            <a:r>
              <a:rPr lang="en-US" sz="2000" dirty="0" smtClean="0"/>
              <a:t> </a:t>
            </a:r>
            <a:r>
              <a:rPr lang="el-GR" sz="2000" dirty="0" smtClean="0"/>
              <a:t>του σχολείου</a:t>
            </a:r>
          </a:p>
          <a:p>
            <a:r>
              <a:rPr lang="el-GR" sz="2000" dirty="0" smtClean="0"/>
              <a:t>εκπαιδευτικοί</a:t>
            </a:r>
          </a:p>
          <a:p>
            <a:r>
              <a:rPr lang="el-GR" sz="2000" dirty="0" smtClean="0"/>
              <a:t>συμμαθητές μέσα στην τάξη</a:t>
            </a:r>
          </a:p>
          <a:p>
            <a:r>
              <a:rPr lang="el-GR" sz="2000" dirty="0" smtClean="0"/>
              <a:t>γονείς του παιδιού που εκφοβίζεται</a:t>
            </a:r>
          </a:p>
          <a:p>
            <a:r>
              <a:rPr lang="el-GR" sz="2000" dirty="0" smtClean="0"/>
              <a:t>γονείς του παιδιού που εκφοβίζει</a:t>
            </a:r>
          </a:p>
          <a:p>
            <a:r>
              <a:rPr lang="el-GR" sz="2000" dirty="0" smtClean="0"/>
              <a:t>παιδί που εκφοβίζεται</a:t>
            </a:r>
          </a:p>
          <a:p>
            <a:r>
              <a:rPr lang="el-GR" sz="2000" dirty="0" smtClean="0"/>
              <a:t>παιδί που εκφοβίζει</a:t>
            </a:r>
          </a:p>
          <a:p>
            <a:r>
              <a:rPr lang="el-GR" sz="2000" dirty="0" smtClean="0"/>
              <a:t>παιδιά - παρατηρητές</a:t>
            </a:r>
          </a:p>
          <a:p>
            <a:endParaRPr lang="el-GR" dirty="0" smtClean="0"/>
          </a:p>
          <a:p>
            <a:pPr>
              <a:buNone/>
            </a:pPr>
            <a:endParaRPr lang="el-GR" dirty="0" smtClean="0"/>
          </a:p>
          <a:p>
            <a:pPr>
              <a:buNone/>
            </a:pPr>
            <a:endParaRPr lang="el-GR" dirty="0" smtClean="0"/>
          </a:p>
          <a:p>
            <a:endParaRPr lang="el-GR" dirty="0" smtClean="0"/>
          </a:p>
          <a:p>
            <a:endParaRPr lang="el-GR" dirty="0" smtClean="0"/>
          </a:p>
          <a:p>
            <a:endParaRPr lang="el-GR" dirty="0" smtClean="0"/>
          </a:p>
          <a:p>
            <a:endParaRPr lang="el-GR" dirty="0"/>
          </a:p>
        </p:txBody>
      </p:sp>
      <p:pic>
        <p:nvPicPr>
          <p:cNvPr id="3074" name="Picture 2" descr="C:\Users\Irini\Desktop\ΣΧΟΛΙΚΟΣ ΕΚΦΟΒΙΣΜΟΣ\Bullying, Μάρτιος 2010, Λύκειο Ιερισσού\Bullying photos\anti_bullying.gif"/>
          <p:cNvPicPr>
            <a:picLocks noChangeAspect="1" noChangeArrowheads="1"/>
          </p:cNvPicPr>
          <p:nvPr/>
        </p:nvPicPr>
        <p:blipFill>
          <a:blip r:embed="rId2"/>
          <a:srcRect/>
          <a:stretch>
            <a:fillRect/>
          </a:stretch>
        </p:blipFill>
        <p:spPr bwMode="auto">
          <a:xfrm>
            <a:off x="5643570" y="2356180"/>
            <a:ext cx="3057730" cy="3075560"/>
          </a:xfrm>
          <a:prstGeom prst="rect">
            <a:avLst/>
          </a:prstGeom>
          <a:noFill/>
        </p:spPr>
      </p:pic>
      <p:sp>
        <p:nvSpPr>
          <p:cNvPr id="4" name="3 - Τίτλος"/>
          <p:cNvSpPr>
            <a:spLocks noGrp="1"/>
          </p:cNvSpPr>
          <p:nvPr>
            <p:ph type="title"/>
          </p:nvPr>
        </p:nvSpPr>
        <p:spPr/>
        <p:txBody>
          <a:bodyPr/>
          <a:lstStyle/>
          <a:p>
            <a:r>
              <a:rPr lang="el-GR" dirty="0" smtClean="0"/>
              <a:t>αντιμετώπιση</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714348" y="3000372"/>
            <a:ext cx="7772400" cy="1829761"/>
          </a:xfrm>
        </p:spPr>
        <p:txBody>
          <a:bodyPr>
            <a:normAutofit/>
          </a:bodyPr>
          <a:lstStyle/>
          <a:p>
            <a:r>
              <a:rPr lang="el-GR" sz="4000" dirty="0" smtClean="0"/>
              <a:t>οι γονείς του παιδιού που εκφοβίζεται</a:t>
            </a:r>
            <a:endParaRPr lang="el-GR"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rini\Desktop\ΣΧΟΛΙΚΟΣ ΕΚΦΟΒΙΣΜΟΣ\Bullying, Μάρτιος 2010, Λύκειο Ιερισσού\Bullying photos\Cartoon-family-on-a-settee.jpg"/>
          <p:cNvPicPr>
            <a:picLocks noChangeAspect="1" noChangeArrowheads="1"/>
          </p:cNvPicPr>
          <p:nvPr/>
        </p:nvPicPr>
        <p:blipFill>
          <a:blip r:embed="rId2"/>
          <a:srcRect/>
          <a:stretch>
            <a:fillRect/>
          </a:stretch>
        </p:blipFill>
        <p:spPr bwMode="auto">
          <a:xfrm>
            <a:off x="6143636" y="4717541"/>
            <a:ext cx="2524126" cy="2140458"/>
          </a:xfrm>
          <a:prstGeom prst="rect">
            <a:avLst/>
          </a:prstGeom>
          <a:noFill/>
        </p:spPr>
      </p:pic>
      <p:sp>
        <p:nvSpPr>
          <p:cNvPr id="2" name="1 - Θέση περιεχομένου"/>
          <p:cNvSpPr>
            <a:spLocks noGrp="1"/>
          </p:cNvSpPr>
          <p:nvPr>
            <p:ph idx="1"/>
          </p:nvPr>
        </p:nvSpPr>
        <p:spPr>
          <a:xfrm>
            <a:off x="642910" y="1785926"/>
            <a:ext cx="8001056" cy="4311649"/>
          </a:xfrm>
        </p:spPr>
        <p:txBody>
          <a:bodyPr>
            <a:normAutofit/>
          </a:bodyPr>
          <a:lstStyle/>
          <a:p>
            <a:r>
              <a:rPr lang="el-GR" sz="1700" dirty="0" smtClean="0"/>
              <a:t>Ενημερωθείτε για τις προειδοποιητικές ενδείξεις του σχολικού εκφοβισμού.</a:t>
            </a:r>
          </a:p>
          <a:p>
            <a:r>
              <a:rPr lang="el-GR" sz="1700" b="1" dirty="0" smtClean="0"/>
              <a:t>Χτίστε μια ουσιαστική επικοινωνία </a:t>
            </a:r>
            <a:r>
              <a:rPr lang="el-GR" sz="1700" dirty="0" smtClean="0"/>
              <a:t>με τα παιδιά σας.</a:t>
            </a:r>
            <a:endParaRPr lang="el-GR" sz="1700" dirty="0" smtClean="0">
              <a:sym typeface="Wingdings" pitchFamily="2" charset="2"/>
            </a:endParaRPr>
          </a:p>
          <a:p>
            <a:r>
              <a:rPr lang="el-GR" sz="1700" b="1" dirty="0" smtClean="0"/>
              <a:t>Πάρτε στα σοβαρά </a:t>
            </a:r>
            <a:r>
              <a:rPr lang="el-GR" sz="1700" dirty="0" smtClean="0"/>
              <a:t>όταν το παιδί σας αναφέρει τέτοιες συμπεριφορές.</a:t>
            </a:r>
          </a:p>
          <a:p>
            <a:r>
              <a:rPr lang="el-GR" sz="1700" b="1" dirty="0" smtClean="0"/>
              <a:t>Παραμείνετε ψύχραιμοι</a:t>
            </a:r>
            <a:r>
              <a:rPr lang="el-GR" sz="1700" dirty="0" smtClean="0"/>
              <a:t>, δείξτε κατανόηση και ενδιαφέρον.</a:t>
            </a:r>
          </a:p>
          <a:p>
            <a:r>
              <a:rPr lang="el-GR" sz="1700" b="1" dirty="0" smtClean="0"/>
              <a:t>Μάθετε όσα περισσότερα μπορείτε </a:t>
            </a:r>
            <a:r>
              <a:rPr lang="el-GR" sz="1700" dirty="0" smtClean="0"/>
              <a:t>σχετικά με την κατάσταση.</a:t>
            </a:r>
          </a:p>
          <a:p>
            <a:r>
              <a:rPr lang="el-GR" sz="1700" dirty="0" smtClean="0"/>
              <a:t>Ενθαρρύνεται το παιδί να μοιραστεί μαζί σας τα συναισθήματά του.</a:t>
            </a:r>
          </a:p>
          <a:p>
            <a:pPr lvl="0"/>
            <a:r>
              <a:rPr lang="el-GR" sz="1700" dirty="0" smtClean="0"/>
              <a:t>Ανακαλύψτε τι έχει ήδη δοκιμάσει το παιδί σας για να σταματήσει τον εκφοβισμό.</a:t>
            </a:r>
          </a:p>
          <a:p>
            <a:r>
              <a:rPr lang="el-GR" sz="1700" b="1" dirty="0" smtClean="0"/>
              <a:t>Τονίστε στο παιδί ότι δεν ευθύνεται το ίδιο</a:t>
            </a:r>
            <a:r>
              <a:rPr lang="el-GR" sz="1700" dirty="0" smtClean="0"/>
              <a:t>.</a:t>
            </a:r>
          </a:p>
          <a:p>
            <a:endParaRPr lang="el-GR" sz="5500" dirty="0" smtClean="0"/>
          </a:p>
          <a:p>
            <a:endParaRPr lang="el-GR" dirty="0"/>
          </a:p>
        </p:txBody>
      </p:sp>
      <p:sp>
        <p:nvSpPr>
          <p:cNvPr id="3" name="2 - Τίτλος"/>
          <p:cNvSpPr>
            <a:spLocks noGrp="1"/>
          </p:cNvSpPr>
          <p:nvPr>
            <p:ph type="title"/>
          </p:nvPr>
        </p:nvSpPr>
        <p:spPr/>
        <p:txBody>
          <a:bodyPr>
            <a:normAutofit/>
          </a:bodyPr>
          <a:lstStyle/>
          <a:p>
            <a:pPr algn="ctr"/>
            <a:r>
              <a:rPr lang="el-GR" sz="3400" dirty="0" smtClean="0"/>
              <a:t>Τι να κάνουν οι γονείς του παιδιού που εκφοβίζεται…</a:t>
            </a:r>
            <a:endParaRPr lang="el-GR" sz="3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rini\Desktop\ΣΧΟΛΙΚΟΣ ΕΚΦΟΒΙΣΜΟΣ\Bullying, Μάρτιος 2010, Λύκειο Ιερισσού\Bullying photos\065022f1747582dbd57a5745e4ee533e.jpg"/>
          <p:cNvPicPr>
            <a:picLocks noChangeAspect="1" noChangeArrowheads="1"/>
          </p:cNvPicPr>
          <p:nvPr/>
        </p:nvPicPr>
        <p:blipFill>
          <a:blip r:embed="rId2"/>
          <a:srcRect/>
          <a:stretch>
            <a:fillRect/>
          </a:stretch>
        </p:blipFill>
        <p:spPr bwMode="auto">
          <a:xfrm>
            <a:off x="4214810" y="4577972"/>
            <a:ext cx="2319338" cy="2280028"/>
          </a:xfrm>
          <a:prstGeom prst="rect">
            <a:avLst/>
          </a:prstGeom>
          <a:noFill/>
        </p:spPr>
      </p:pic>
      <p:sp>
        <p:nvSpPr>
          <p:cNvPr id="6" name="1 - Θέση περιεχομένου"/>
          <p:cNvSpPr txBox="1">
            <a:spLocks/>
          </p:cNvSpPr>
          <p:nvPr/>
        </p:nvSpPr>
        <p:spPr>
          <a:xfrm>
            <a:off x="642910" y="1928802"/>
            <a:ext cx="7643866" cy="3286148"/>
          </a:xfrm>
          <a:prstGeom prst="rect">
            <a:avLst/>
          </a:prstGeom>
        </p:spPr>
        <p:txBody>
          <a:bodyPr vert="horz">
            <a:normAutofit fontScale="925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l-GR" sz="1800" b="1" i="0" u="none" strike="noStrike" kern="1200" cap="none" spc="0" normalizeH="0" baseline="0" noProof="0" dirty="0" smtClean="0">
                <a:ln>
                  <a:noFill/>
                </a:ln>
                <a:solidFill>
                  <a:schemeClr val="tx1"/>
                </a:solidFill>
                <a:effectLst/>
                <a:uLnTx/>
                <a:uFillTx/>
                <a:latin typeface="+mn-lt"/>
                <a:ea typeface="+mn-ea"/>
                <a:cs typeface="+mn-cs"/>
              </a:rPr>
              <a:t>Επικοινωνήστε με το σχολείο </a:t>
            </a:r>
            <a:r>
              <a:rPr kumimoji="0" lang="el-GR" sz="1800" i="0" u="none" strike="noStrike" kern="1200" cap="none" spc="0" normalizeH="0" baseline="0" noProof="0" dirty="0" smtClean="0">
                <a:ln>
                  <a:noFill/>
                </a:ln>
                <a:solidFill>
                  <a:schemeClr val="tx1"/>
                </a:solidFill>
                <a:effectLst/>
                <a:uLnTx/>
                <a:uFillTx/>
                <a:latin typeface="+mn-lt"/>
                <a:ea typeface="+mn-ea"/>
                <a:cs typeface="+mn-cs"/>
              </a:rPr>
              <a:t>και συνεργαστείτε στενά μαζί τους.</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l-GR" sz="1800" i="0" u="none" strike="noStrike" kern="1200" cap="none" spc="0" normalizeH="0" baseline="0" noProof="0" dirty="0" smtClean="0">
                <a:ln>
                  <a:noFill/>
                </a:ln>
                <a:solidFill>
                  <a:schemeClr val="tx1"/>
                </a:solidFill>
                <a:effectLst/>
                <a:uLnTx/>
                <a:uFillTx/>
                <a:latin typeface="+mn-lt"/>
                <a:ea typeface="+mn-ea"/>
                <a:cs typeface="+mn-cs"/>
              </a:rPr>
              <a:t>Μην επικοινωνήσετε από μόνοι σας με τους γονείς του θύτη.</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l-GR" sz="1800" b="1" i="0" u="none" strike="noStrike" kern="1200" cap="none" spc="0" normalizeH="0" baseline="0" noProof="0" dirty="0" smtClean="0">
                <a:ln>
                  <a:noFill/>
                </a:ln>
                <a:solidFill>
                  <a:schemeClr val="tx1"/>
                </a:solidFill>
                <a:effectLst/>
                <a:uLnTx/>
                <a:uFillTx/>
                <a:latin typeface="+mn-lt"/>
                <a:ea typeface="+mn-ea"/>
                <a:cs typeface="+mn-cs"/>
              </a:rPr>
              <a:t>Διδάξτε στο παιδί πώς να αντιμετωπίζει τον σχολικό εκφοβισμό.</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l-GR" sz="1800" i="0" u="none" strike="noStrike" kern="1200" cap="none" spc="0" normalizeH="0" baseline="0" noProof="0" dirty="0" smtClean="0">
                <a:ln>
                  <a:noFill/>
                </a:ln>
                <a:solidFill>
                  <a:schemeClr val="tx1"/>
                </a:solidFill>
                <a:effectLst/>
                <a:uLnTx/>
                <a:uFillTx/>
                <a:latin typeface="+mn-lt"/>
                <a:ea typeface="+mn-ea"/>
                <a:cs typeface="+mn-cs"/>
              </a:rPr>
              <a:t>Διερευνήστε γιατί γίνεται «εύκολος στόχος».</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l-GR" sz="1800" b="1" i="0" u="none" strike="noStrike" kern="1200" cap="none" spc="0" normalizeH="0" baseline="0" noProof="0" dirty="0" smtClean="0">
                <a:ln>
                  <a:noFill/>
                </a:ln>
                <a:solidFill>
                  <a:schemeClr val="tx1"/>
                </a:solidFill>
                <a:effectLst/>
                <a:uLnTx/>
                <a:uFillTx/>
                <a:latin typeface="+mn-lt"/>
                <a:ea typeface="+mn-ea"/>
                <a:cs typeface="+mn-cs"/>
              </a:rPr>
              <a:t>Ενισχύστε την αυτοπεποίθησή του.</a:t>
            </a:r>
            <a:endParaRPr lang="el-GR" b="1" dirty="0" smtClean="0"/>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l-GR" b="1" dirty="0" smtClean="0"/>
              <a:t>Συμβουλευτείτε κάποιον ειδικό ψυχικής υγείας.</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l-GR" dirty="0" smtClean="0"/>
              <a:t>Μην αφήνετε το παιδί να διαχειριστεί την κατάσταση μόνο του.</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l-GR" dirty="0" smtClean="0"/>
              <a:t>Παρακολουθείτε την εξέλιξη της                  κατάστασης.</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1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l-GR"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l-G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1 - Θέση περιεχομένου"/>
          <p:cNvSpPr>
            <a:spLocks noGrp="1"/>
          </p:cNvSpPr>
          <p:nvPr>
            <p:ph idx="1"/>
          </p:nvPr>
        </p:nvSpPr>
        <p:spPr>
          <a:xfrm>
            <a:off x="4214810" y="4286256"/>
            <a:ext cx="4143404" cy="2000264"/>
          </a:xfrm>
        </p:spPr>
        <p:txBody>
          <a:bodyPr>
            <a:normAutofit/>
          </a:bodyPr>
          <a:lstStyle/>
          <a:p>
            <a:pPr>
              <a:buNone/>
            </a:pPr>
            <a:endParaRPr lang="el-GR" sz="1800" dirty="0" smtClean="0"/>
          </a:p>
          <a:p>
            <a:endParaRPr lang="el-GR" dirty="0" smtClean="0"/>
          </a:p>
          <a:p>
            <a:endParaRPr lang="el-GR" dirty="0"/>
          </a:p>
        </p:txBody>
      </p:sp>
      <p:sp>
        <p:nvSpPr>
          <p:cNvPr id="3" name="2 - Τίτλος"/>
          <p:cNvSpPr>
            <a:spLocks noGrp="1"/>
          </p:cNvSpPr>
          <p:nvPr>
            <p:ph type="title"/>
          </p:nvPr>
        </p:nvSpPr>
        <p:spPr/>
        <p:txBody>
          <a:bodyPr>
            <a:normAutofit/>
          </a:bodyPr>
          <a:lstStyle/>
          <a:p>
            <a:pPr algn="ctr"/>
            <a:r>
              <a:rPr lang="el-GR" sz="3400" dirty="0" smtClean="0"/>
              <a:t>Τι να κάνουν οι γονείς του παιδιού που εκφοβίζεται…</a:t>
            </a:r>
            <a:endParaRPr lang="el-GR" sz="3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endParaRPr lang="el-GR" sz="2000" dirty="0" smtClean="0"/>
          </a:p>
          <a:p>
            <a:r>
              <a:rPr lang="el-GR" sz="2000" dirty="0" smtClean="0"/>
              <a:t>Το σύνηθες πείραγμα των παιδιών μεταξύ τους.</a:t>
            </a:r>
          </a:p>
          <a:p>
            <a:endParaRPr lang="el-GR" sz="2000" dirty="0" smtClean="0"/>
          </a:p>
          <a:p>
            <a:r>
              <a:rPr lang="el-GR" sz="2000" dirty="0" smtClean="0"/>
              <a:t>Οι περιστασιακοί καβγάδες και οι τσακωμοί ανάμεσα σε παιδιά που έχουν την ίδια πάνω-κάτω ηλικία ή την ίδια ψυχική και σωματική δύναμη</a:t>
            </a:r>
            <a:r>
              <a:rPr lang="en-US" sz="2000" dirty="0" smtClean="0"/>
              <a:t>.</a:t>
            </a:r>
            <a:endParaRPr lang="el-GR" sz="2000" dirty="0" smtClean="0"/>
          </a:p>
          <a:p>
            <a:endParaRPr lang="el-GR" sz="2000" dirty="0" smtClean="0"/>
          </a:p>
        </p:txBody>
      </p:sp>
      <p:sp>
        <p:nvSpPr>
          <p:cNvPr id="3" name="2 - Τίτλος"/>
          <p:cNvSpPr>
            <a:spLocks noGrp="1"/>
          </p:cNvSpPr>
          <p:nvPr>
            <p:ph type="title"/>
          </p:nvPr>
        </p:nvSpPr>
        <p:spPr/>
        <p:txBody>
          <a:bodyPr/>
          <a:lstStyle/>
          <a:p>
            <a:r>
              <a:rPr lang="el-GR" dirty="0" smtClean="0"/>
              <a:t>εκφοβισμός </a:t>
            </a:r>
            <a:r>
              <a:rPr lang="el-GR" u="sng" dirty="0" smtClean="0"/>
              <a:t>δεν</a:t>
            </a:r>
            <a:r>
              <a:rPr lang="el-GR" dirty="0" smtClean="0"/>
              <a:t> είναι:</a:t>
            </a:r>
            <a:endParaRPr lang="el-GR" dirty="0"/>
          </a:p>
        </p:txBody>
      </p:sp>
      <p:pic>
        <p:nvPicPr>
          <p:cNvPr id="55298" name="Picture 2" descr="C:\Users\Irini\Desktop\ΣΧΟΛΙΚΟΣ ΕΚΦΟΒΙΣΜΟΣ\Bullying, Μάρτιος 2010, Λύκειο Ιερισσού\Bullying photos\sxolikos-ekfovismos-192x180.jpg"/>
          <p:cNvPicPr>
            <a:picLocks noChangeAspect="1" noChangeArrowheads="1"/>
          </p:cNvPicPr>
          <p:nvPr/>
        </p:nvPicPr>
        <p:blipFill>
          <a:blip r:embed="rId2"/>
          <a:srcRect/>
          <a:stretch>
            <a:fillRect/>
          </a:stretch>
        </p:blipFill>
        <p:spPr bwMode="auto">
          <a:xfrm>
            <a:off x="5357818" y="3857628"/>
            <a:ext cx="2786082" cy="261195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42910" y="3071810"/>
            <a:ext cx="7772400" cy="1829761"/>
          </a:xfrm>
        </p:spPr>
        <p:txBody>
          <a:bodyPr>
            <a:normAutofit/>
          </a:bodyPr>
          <a:lstStyle/>
          <a:p>
            <a:r>
              <a:rPr lang="el-GR" sz="4000" dirty="0" smtClean="0"/>
              <a:t>οι γονείς του παιδιού που εκφοβίζει</a:t>
            </a:r>
            <a:endParaRPr lang="el-GR"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rini\Desktop\ΣΧΟΛΙΚΟΣ ΕΚΦΟΒΙΣΜΟΣ\Bullying, Μάρτιος 2010, Λύκειο Ιερισσού\Bullying photos\images (8).jpg"/>
          <p:cNvPicPr>
            <a:picLocks noChangeAspect="1" noChangeArrowheads="1"/>
          </p:cNvPicPr>
          <p:nvPr/>
        </p:nvPicPr>
        <p:blipFill>
          <a:blip r:embed="rId2"/>
          <a:srcRect/>
          <a:stretch>
            <a:fillRect/>
          </a:stretch>
        </p:blipFill>
        <p:spPr bwMode="auto">
          <a:xfrm>
            <a:off x="6374150" y="4929198"/>
            <a:ext cx="2769850" cy="1928801"/>
          </a:xfrm>
          <a:prstGeom prst="rect">
            <a:avLst/>
          </a:prstGeom>
          <a:noFill/>
        </p:spPr>
      </p:pic>
      <p:sp>
        <p:nvSpPr>
          <p:cNvPr id="2" name="1 - Θέση περιεχομένου"/>
          <p:cNvSpPr>
            <a:spLocks noGrp="1"/>
          </p:cNvSpPr>
          <p:nvPr>
            <p:ph idx="1"/>
          </p:nvPr>
        </p:nvSpPr>
        <p:spPr>
          <a:xfrm>
            <a:off x="428596" y="1928802"/>
            <a:ext cx="8229600" cy="4525963"/>
          </a:xfrm>
        </p:spPr>
        <p:txBody>
          <a:bodyPr>
            <a:normAutofit/>
          </a:bodyPr>
          <a:lstStyle/>
          <a:p>
            <a:r>
              <a:rPr lang="el-GR" sz="1600" b="1" dirty="0" smtClean="0"/>
              <a:t>Σταματήστε το παιδί</a:t>
            </a:r>
            <a:r>
              <a:rPr lang="el-GR" sz="1600" dirty="0" smtClean="0"/>
              <a:t> αμέσως μόλις παρατηρείτε μια επιθετική συμπεριφορά.</a:t>
            </a:r>
          </a:p>
          <a:p>
            <a:r>
              <a:rPr lang="el-GR" sz="1600" b="1" dirty="0" smtClean="0"/>
              <a:t>Πάρτε στα σοβαρά την κατάσταση!</a:t>
            </a:r>
            <a:endParaRPr lang="el-GR" sz="1600" i="1" dirty="0" smtClean="0"/>
          </a:p>
          <a:p>
            <a:r>
              <a:rPr lang="el-GR" sz="1600" dirty="0" smtClean="0"/>
              <a:t>Προσπαθήστε να καταλάβετε </a:t>
            </a:r>
            <a:r>
              <a:rPr lang="el-GR" sz="1600" b="1" dirty="0" smtClean="0"/>
              <a:t>για ποιους λόγους</a:t>
            </a:r>
            <a:r>
              <a:rPr lang="el-GR" sz="1600" dirty="0" smtClean="0"/>
              <a:t> </a:t>
            </a:r>
            <a:r>
              <a:rPr lang="el-GR" sz="1600" b="1" dirty="0" smtClean="0"/>
              <a:t>εμφανίζει τη συγκεκριμένη συμπεριφορά.</a:t>
            </a:r>
          </a:p>
          <a:p>
            <a:r>
              <a:rPr lang="el-GR" sz="1600" b="1" dirty="0" smtClean="0"/>
              <a:t>Προτρέψτε το να επανορθώσει.</a:t>
            </a:r>
            <a:endParaRPr lang="el-GR" sz="1600" dirty="0" smtClean="0"/>
          </a:p>
          <a:p>
            <a:r>
              <a:rPr lang="el-GR" sz="1600" b="1" dirty="0" smtClean="0"/>
              <a:t>Διδάξτε του τρόπους επίλυσης των συγκρούσεων, χωρίς βία.</a:t>
            </a:r>
          </a:p>
          <a:p>
            <a:r>
              <a:rPr lang="el-GR" sz="1600" dirty="0" smtClean="0"/>
              <a:t>Βοηθήστε το να βρει δημιουργικές διεξόδους στην επιθετικότητά του.</a:t>
            </a:r>
          </a:p>
          <a:p>
            <a:r>
              <a:rPr lang="el-GR" sz="1600" b="1" dirty="0" smtClean="0"/>
              <a:t>Μη χτυπάτε τα παιδιά ως τιμωρία για την επιθετική τους συμπεριφορά!</a:t>
            </a:r>
          </a:p>
          <a:p>
            <a:r>
              <a:rPr lang="el-GR" sz="1600" dirty="0" smtClean="0"/>
              <a:t>Μην αποδέχεστε εκφοβιστικές συμπεριφορές μέσα στην οικογένειά σας. </a:t>
            </a:r>
          </a:p>
          <a:p>
            <a:r>
              <a:rPr lang="el-GR" sz="1600" dirty="0" smtClean="0"/>
              <a:t>Προσπαθήστε να διατηρήσετε ένα ήρεμο και ασφαλές                                    κλίμα μέσα στο σπίτι.</a:t>
            </a:r>
          </a:p>
          <a:p>
            <a:pPr lvl="0"/>
            <a:endParaRPr lang="el-GR" sz="1600" dirty="0" smtClean="0"/>
          </a:p>
          <a:p>
            <a:endParaRPr lang="el-GR" sz="1600" dirty="0"/>
          </a:p>
        </p:txBody>
      </p:sp>
      <p:sp>
        <p:nvSpPr>
          <p:cNvPr id="3" name="2 - Τίτλος"/>
          <p:cNvSpPr>
            <a:spLocks noGrp="1"/>
          </p:cNvSpPr>
          <p:nvPr>
            <p:ph type="title"/>
          </p:nvPr>
        </p:nvSpPr>
        <p:spPr/>
        <p:txBody>
          <a:bodyPr>
            <a:normAutofit fontScale="90000"/>
          </a:bodyPr>
          <a:lstStyle/>
          <a:p>
            <a:pPr algn="ctr"/>
            <a:r>
              <a:rPr lang="el-GR" sz="4400" dirty="0" smtClean="0"/>
              <a:t>Τι να κάνουν οι γονείς του παιδιού που εκφοβίζει…</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rini\Desktop\ΣΧΟΛΙΚΟΣ ΕΚΦΟΒΙΣΜΟΣ\Bullying, Μάρτιος 2010, Λύκειο Ιερισσού\Bullying photos\images (17).jpg"/>
          <p:cNvPicPr>
            <a:picLocks noChangeAspect="1" noChangeArrowheads="1"/>
          </p:cNvPicPr>
          <p:nvPr/>
        </p:nvPicPr>
        <p:blipFill>
          <a:blip r:embed="rId2"/>
          <a:srcRect/>
          <a:stretch>
            <a:fillRect/>
          </a:stretch>
        </p:blipFill>
        <p:spPr bwMode="auto">
          <a:xfrm>
            <a:off x="6786578" y="3286124"/>
            <a:ext cx="1857388" cy="1857388"/>
          </a:xfrm>
          <a:prstGeom prst="rect">
            <a:avLst/>
          </a:prstGeom>
          <a:noFill/>
        </p:spPr>
      </p:pic>
      <p:sp>
        <p:nvSpPr>
          <p:cNvPr id="2" name="1 - Θέση περιεχομένου"/>
          <p:cNvSpPr>
            <a:spLocks noGrp="1"/>
          </p:cNvSpPr>
          <p:nvPr>
            <p:ph idx="1"/>
          </p:nvPr>
        </p:nvSpPr>
        <p:spPr>
          <a:xfrm>
            <a:off x="428596" y="1785926"/>
            <a:ext cx="8229600" cy="4525963"/>
          </a:xfrm>
        </p:spPr>
        <p:txBody>
          <a:bodyPr>
            <a:normAutofit/>
          </a:bodyPr>
          <a:lstStyle/>
          <a:p>
            <a:pPr lvl="0"/>
            <a:endParaRPr lang="el-GR" sz="1600" dirty="0" smtClean="0"/>
          </a:p>
          <a:p>
            <a:pPr lvl="0"/>
            <a:r>
              <a:rPr lang="el-GR" sz="1600" dirty="0" smtClean="0"/>
              <a:t>Διδάξτε στο παιδί </a:t>
            </a:r>
            <a:r>
              <a:rPr lang="el-GR" sz="1600" b="1" dirty="0" smtClean="0"/>
              <a:t>να σέβεται τη διαφορετικότητα.</a:t>
            </a:r>
          </a:p>
          <a:p>
            <a:r>
              <a:rPr lang="el-GR" sz="1600" b="1" dirty="0" smtClean="0"/>
              <a:t>Αποφύγετε </a:t>
            </a:r>
            <a:r>
              <a:rPr lang="el-GR" sz="1600" dirty="0" smtClean="0"/>
              <a:t>την έκθεση σε </a:t>
            </a:r>
            <a:r>
              <a:rPr lang="el-GR" sz="1600" b="1" dirty="0" smtClean="0"/>
              <a:t>βίαια ερεθίσματα μέσω τηλεόρασης και ηλεκτρονικών παιχνιδιών.</a:t>
            </a:r>
          </a:p>
          <a:p>
            <a:pPr lvl="0"/>
            <a:r>
              <a:rPr lang="el-GR" sz="1600" dirty="0" smtClean="0"/>
              <a:t>Αφιερώστε ποιοτικό χρόνο και προσπαθήστε να βελτιώσετε την επικοινωνία με το παιδί.</a:t>
            </a:r>
          </a:p>
          <a:p>
            <a:r>
              <a:rPr lang="el-GR" sz="1600" b="1" dirty="0" smtClean="0"/>
              <a:t>Εφαρμόστε σταθερά όρια  </a:t>
            </a:r>
            <a:r>
              <a:rPr lang="el-GR" sz="1600" dirty="0" smtClean="0"/>
              <a:t>και μην υποκύπτετε                                                     σε κάθε του επιθυμία.</a:t>
            </a:r>
          </a:p>
          <a:p>
            <a:r>
              <a:rPr lang="el-GR" sz="1600" dirty="0" smtClean="0"/>
              <a:t>Επαινείτε και ενισχύετε το παιδί σας.</a:t>
            </a:r>
          </a:p>
          <a:p>
            <a:r>
              <a:rPr lang="el-GR" sz="1600" b="1" dirty="0" smtClean="0"/>
              <a:t>Συνεργαστείτε με το σχολείο!</a:t>
            </a:r>
          </a:p>
          <a:p>
            <a:r>
              <a:rPr lang="el-GR" sz="1600" dirty="0" smtClean="0"/>
              <a:t>Παρατηρήστε αν εκδηλώνει ανάλογη συμπεριφορά                                            και σε άλλα πλαίσια.</a:t>
            </a:r>
            <a:endParaRPr lang="el-GR" sz="1600" b="1" dirty="0" smtClean="0"/>
          </a:p>
          <a:p>
            <a:r>
              <a:rPr lang="el-GR" sz="1600" dirty="0" smtClean="0"/>
              <a:t>Παρακολουθήστε την εξέλιξη της κατάστασης.</a:t>
            </a:r>
          </a:p>
          <a:p>
            <a:r>
              <a:rPr lang="el-GR" sz="1600" b="1" dirty="0" smtClean="0"/>
              <a:t>Ζητήστε βοήθεια από κάποιον ειδικό ψυχικής υγείας.</a:t>
            </a:r>
            <a:endParaRPr lang="el-GR" sz="1600" dirty="0" smtClean="0"/>
          </a:p>
          <a:p>
            <a:endParaRPr lang="el-GR" sz="1600" dirty="0"/>
          </a:p>
        </p:txBody>
      </p:sp>
      <p:sp>
        <p:nvSpPr>
          <p:cNvPr id="3" name="2 - Τίτλος"/>
          <p:cNvSpPr>
            <a:spLocks noGrp="1"/>
          </p:cNvSpPr>
          <p:nvPr>
            <p:ph type="title"/>
          </p:nvPr>
        </p:nvSpPr>
        <p:spPr/>
        <p:txBody>
          <a:bodyPr>
            <a:normAutofit fontScale="90000"/>
          </a:bodyPr>
          <a:lstStyle/>
          <a:p>
            <a:pPr algn="ctr"/>
            <a:r>
              <a:rPr lang="el-GR" sz="4400" dirty="0" smtClean="0"/>
              <a:t>Τι να κάνουν οι γονείς του παιδιού που εκφοβίζει…</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42910" y="3000372"/>
            <a:ext cx="7772400" cy="1829761"/>
          </a:xfrm>
        </p:spPr>
        <p:txBody>
          <a:bodyPr>
            <a:normAutofit/>
          </a:bodyPr>
          <a:lstStyle/>
          <a:p>
            <a:r>
              <a:rPr lang="el-GR" sz="4000" dirty="0" smtClean="0"/>
              <a:t>ο εκπαιδευτικός</a:t>
            </a:r>
            <a:endParaRPr lang="el-GR"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rini\Desktop\ΣΧΟΛΙΚΟΣ ΕΚΦΟΒΙΣΜΟΣ\Bullying, Μάρτιος 2010, Λύκειο Ιερισσού\Bullying photos\images (13).jpg"/>
          <p:cNvPicPr>
            <a:picLocks noChangeAspect="1" noChangeArrowheads="1"/>
          </p:cNvPicPr>
          <p:nvPr/>
        </p:nvPicPr>
        <p:blipFill>
          <a:blip r:embed="rId2"/>
          <a:srcRect/>
          <a:stretch>
            <a:fillRect/>
          </a:stretch>
        </p:blipFill>
        <p:spPr bwMode="auto">
          <a:xfrm>
            <a:off x="6715140" y="500042"/>
            <a:ext cx="2143125" cy="2143125"/>
          </a:xfrm>
          <a:prstGeom prst="rect">
            <a:avLst/>
          </a:prstGeom>
          <a:noFill/>
        </p:spPr>
      </p:pic>
      <p:sp>
        <p:nvSpPr>
          <p:cNvPr id="2" name="1 - Θέση περιεχομένου"/>
          <p:cNvSpPr>
            <a:spLocks noGrp="1"/>
          </p:cNvSpPr>
          <p:nvPr>
            <p:ph idx="1"/>
          </p:nvPr>
        </p:nvSpPr>
        <p:spPr>
          <a:xfrm>
            <a:off x="428596" y="2786058"/>
            <a:ext cx="8229600" cy="3143271"/>
          </a:xfrm>
        </p:spPr>
        <p:txBody>
          <a:bodyPr>
            <a:noAutofit/>
          </a:bodyPr>
          <a:lstStyle/>
          <a:p>
            <a:r>
              <a:rPr lang="el-GR" sz="1700" b="1" dirty="0" smtClean="0"/>
              <a:t>Ευαισθητοποιήστε τα παιδιά</a:t>
            </a:r>
            <a:r>
              <a:rPr lang="el-GR" sz="1700" dirty="0" smtClean="0"/>
              <a:t> από την αρχή της χρονιάς σχετικά με τον σχολικό εκφοβισμό.</a:t>
            </a:r>
          </a:p>
          <a:p>
            <a:pPr lvl="0"/>
            <a:r>
              <a:rPr lang="el-GR" sz="1700" b="1" dirty="0" smtClean="0"/>
              <a:t>Ευαισθητοποιείστε τους γονείς</a:t>
            </a:r>
            <a:r>
              <a:rPr lang="el-GR" sz="1700" dirty="0" smtClean="0"/>
              <a:t> για το θέμα.</a:t>
            </a:r>
          </a:p>
          <a:p>
            <a:r>
              <a:rPr lang="el-GR" sz="1700" dirty="0" smtClean="0"/>
              <a:t>Προτείνετε στα παιδιά να κάνουν μια μικρή έρευνα στο σχολείο και συζητήστε τα ευρήματά τους.</a:t>
            </a:r>
          </a:p>
          <a:p>
            <a:pPr lvl="0"/>
            <a:r>
              <a:rPr lang="el-GR" sz="1700" dirty="0" smtClean="0"/>
              <a:t>Καταγράψτε μαζί με τους μαθητές και αναρτήστε σε κάθε τάξη τους κανόνες του σχολείου σχετικά με τον σχολικό εκφοβισμό.</a:t>
            </a:r>
          </a:p>
          <a:p>
            <a:pPr lvl="0"/>
            <a:r>
              <a:rPr lang="el-GR" sz="1700" dirty="0" smtClean="0"/>
              <a:t>Κάντε σαφές ότι το να μιλήσω δεν αποτελεί «κάρφωμα», αλλά υποχρέωση όλων των μαθητών.</a:t>
            </a:r>
          </a:p>
          <a:p>
            <a:r>
              <a:rPr lang="el-GR" sz="1700" dirty="0" smtClean="0"/>
              <a:t>Ξεκαθαρίστε ότι οι άπραγοι παρατηρητές δεν είναι αθώοι. </a:t>
            </a:r>
          </a:p>
          <a:p>
            <a:pPr lvl="0"/>
            <a:endParaRPr lang="el-GR" sz="1700" dirty="0" smtClean="0"/>
          </a:p>
          <a:p>
            <a:pPr>
              <a:buNone/>
            </a:pPr>
            <a:r>
              <a:rPr lang="el-GR" sz="1700" dirty="0" smtClean="0"/>
              <a:t/>
            </a:r>
            <a:br>
              <a:rPr lang="el-GR" sz="1700" dirty="0" smtClean="0"/>
            </a:br>
            <a:endParaRPr lang="el-GR" sz="1700" i="1" dirty="0"/>
          </a:p>
        </p:txBody>
      </p:sp>
      <p:sp>
        <p:nvSpPr>
          <p:cNvPr id="3" name="2 - Τίτλος"/>
          <p:cNvSpPr>
            <a:spLocks noGrp="1"/>
          </p:cNvSpPr>
          <p:nvPr>
            <p:ph type="title"/>
          </p:nvPr>
        </p:nvSpPr>
        <p:spPr>
          <a:xfrm>
            <a:off x="428596" y="714356"/>
            <a:ext cx="6257940" cy="1428760"/>
          </a:xfrm>
        </p:spPr>
        <p:txBody>
          <a:bodyPr>
            <a:normAutofit fontScale="90000"/>
          </a:bodyPr>
          <a:lstStyle/>
          <a:p>
            <a:pPr algn="ctr"/>
            <a:r>
              <a:rPr lang="el-GR" dirty="0" smtClean="0"/>
              <a:t>Τι μπορούν να κάνουν           οι εκπαιδευτικοί προληπτικά</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C:\Users\Irini\Desktop\ΣΧΟΛΙΚΟΣ ΕΚΦΟΒΙΣΜΟΣ\Bullying, Μάρτιος 2010, Λύκειο Ιερισσού\Bullying photos\διαφορετικότητα.png"/>
          <p:cNvPicPr>
            <a:picLocks noChangeAspect="1" noChangeArrowheads="1"/>
          </p:cNvPicPr>
          <p:nvPr/>
        </p:nvPicPr>
        <p:blipFill>
          <a:blip r:embed="rId2"/>
          <a:srcRect/>
          <a:stretch>
            <a:fillRect/>
          </a:stretch>
        </p:blipFill>
        <p:spPr bwMode="auto">
          <a:xfrm>
            <a:off x="6215074" y="642918"/>
            <a:ext cx="2166942" cy="1875759"/>
          </a:xfrm>
          <a:prstGeom prst="rect">
            <a:avLst/>
          </a:prstGeom>
          <a:noFill/>
        </p:spPr>
      </p:pic>
      <p:sp>
        <p:nvSpPr>
          <p:cNvPr id="2" name="1 - Θέση περιεχομένου"/>
          <p:cNvSpPr>
            <a:spLocks noGrp="1"/>
          </p:cNvSpPr>
          <p:nvPr>
            <p:ph idx="1"/>
          </p:nvPr>
        </p:nvSpPr>
        <p:spPr>
          <a:xfrm>
            <a:off x="428596" y="2714620"/>
            <a:ext cx="8429684" cy="3714776"/>
          </a:xfrm>
        </p:spPr>
        <p:txBody>
          <a:bodyPr>
            <a:normAutofit/>
          </a:bodyPr>
          <a:lstStyle/>
          <a:p>
            <a:pPr lvl="0"/>
            <a:r>
              <a:rPr lang="el-GR" sz="1700" dirty="0" smtClean="0"/>
              <a:t>Ευαισθητοποιήστε τα παιδιά ώστε να σέβονται τη διαφορετικότητα.</a:t>
            </a:r>
          </a:p>
          <a:p>
            <a:r>
              <a:rPr lang="el-GR" sz="1700" dirty="0" smtClean="0"/>
              <a:t>Δείξτε ιδιαίτερο ενδιαφέρον για την ένταξη νεοφερμένων μαθητών ή μαθητών με ειδικά προβλήματα και ανάγκες. </a:t>
            </a:r>
          </a:p>
          <a:p>
            <a:pPr lvl="0"/>
            <a:r>
              <a:rPr lang="el-GR" sz="1700" dirty="0" smtClean="0"/>
              <a:t>Να είστε συνεπείς και δίκαιοι στις παραβάσεις κανόνων συμπεριφοράς.</a:t>
            </a:r>
          </a:p>
          <a:p>
            <a:pPr lvl="0"/>
            <a:r>
              <a:rPr lang="el-GR" sz="1700" dirty="0" smtClean="0"/>
              <a:t>Δουλέψτε τεχνικές διεκδικητικότητας.</a:t>
            </a:r>
          </a:p>
          <a:p>
            <a:r>
              <a:rPr lang="el-GR" sz="1700" dirty="0" smtClean="0"/>
              <a:t>Μην περιμένετε μόνο από τα παιδιά ή τους γονείς να σας καταγγείλουν κάτι</a:t>
            </a:r>
            <a:r>
              <a:rPr lang="el-GR" sz="1700" b="1" dirty="0" smtClean="0"/>
              <a:t>. Παρατηρείτε-έχετε το νου σας!</a:t>
            </a:r>
          </a:p>
          <a:p>
            <a:pPr lvl="0"/>
            <a:r>
              <a:rPr lang="el-GR" sz="1700" b="1" dirty="0" smtClean="0"/>
              <a:t>Ενισχύστε την επιτήρηση </a:t>
            </a:r>
            <a:r>
              <a:rPr lang="el-GR" sz="1700" dirty="0" smtClean="0"/>
              <a:t>στους χώρους του σχολείου στα διαλείμματα, στις αυλές, στις εκδρομές.</a:t>
            </a:r>
          </a:p>
          <a:p>
            <a:pPr lvl="0"/>
            <a:endParaRPr lang="el-GR" sz="6000" dirty="0" smtClean="0"/>
          </a:p>
          <a:p>
            <a:pPr>
              <a:buNone/>
            </a:pPr>
            <a:endParaRPr lang="el-GR" sz="5600" i="1" dirty="0"/>
          </a:p>
        </p:txBody>
      </p:sp>
      <p:sp>
        <p:nvSpPr>
          <p:cNvPr id="3" name="2 - Τίτλος"/>
          <p:cNvSpPr>
            <a:spLocks noGrp="1"/>
          </p:cNvSpPr>
          <p:nvPr>
            <p:ph type="title"/>
          </p:nvPr>
        </p:nvSpPr>
        <p:spPr>
          <a:xfrm>
            <a:off x="500034" y="857232"/>
            <a:ext cx="5472122" cy="1143000"/>
          </a:xfrm>
        </p:spPr>
        <p:txBody>
          <a:bodyPr>
            <a:normAutofit fontScale="90000"/>
          </a:bodyPr>
          <a:lstStyle/>
          <a:p>
            <a:pPr algn="ctr"/>
            <a:r>
              <a:rPr lang="el-GR" dirty="0" smtClean="0"/>
              <a:t>Τι μπορούν να κάνουν οι εκπαιδευτικοί προληπτικά</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42910" y="1857364"/>
            <a:ext cx="5000660" cy="5000636"/>
          </a:xfrm>
        </p:spPr>
        <p:txBody>
          <a:bodyPr>
            <a:normAutofit/>
          </a:bodyPr>
          <a:lstStyle/>
          <a:p>
            <a:pPr marL="509778" lvl="0" indent="-400050">
              <a:buFont typeface="Wingdings" pitchFamily="2" charset="2"/>
              <a:buChar char="Ø"/>
            </a:pPr>
            <a:r>
              <a:rPr lang="el-GR" sz="1700" dirty="0" smtClean="0"/>
              <a:t>Μιλήστε κατ’ ιδίαν στο παιδί που έχετε παρατηρήσει ότι εκφοβίζεται.</a:t>
            </a:r>
          </a:p>
          <a:p>
            <a:pPr marL="509778" lvl="0" indent="-400050">
              <a:buFont typeface="Wingdings" pitchFamily="2" charset="2"/>
              <a:buChar char="Ø"/>
            </a:pPr>
            <a:r>
              <a:rPr lang="el-GR" sz="1700" dirty="0" smtClean="0"/>
              <a:t>Ενημερώστε τον Διευθυντή του σχολείου.</a:t>
            </a:r>
          </a:p>
          <a:p>
            <a:pPr marL="509778" lvl="0" indent="-400050">
              <a:buFont typeface="Wingdings" pitchFamily="2" charset="2"/>
              <a:buChar char="Ø"/>
            </a:pPr>
            <a:r>
              <a:rPr lang="el-GR" sz="1700" dirty="0" smtClean="0"/>
              <a:t>Μιλήστε κατ’ ιδίαν στο παιδί που εκφοβίζει.</a:t>
            </a:r>
          </a:p>
          <a:p>
            <a:pPr marL="509778" lvl="0" indent="-400050">
              <a:buFont typeface="Wingdings" pitchFamily="2" charset="2"/>
              <a:buChar char="Ø"/>
            </a:pPr>
            <a:r>
              <a:rPr lang="el-GR" sz="1700" dirty="0" smtClean="0"/>
              <a:t>Καλέστε τους γονείς.</a:t>
            </a:r>
          </a:p>
          <a:p>
            <a:pPr marL="509778" lvl="0" indent="-400050">
              <a:buFont typeface="Wingdings" pitchFamily="2" charset="2"/>
              <a:buChar char="Ø"/>
            </a:pPr>
            <a:r>
              <a:rPr lang="el-GR" sz="1700" dirty="0" smtClean="0"/>
              <a:t>Συζητήστε το γεγονός στην τάξη ως κάτι σοβαρό.</a:t>
            </a:r>
          </a:p>
          <a:p>
            <a:pPr marL="509778" lvl="0" indent="-400050">
              <a:buFont typeface="Wingdings" pitchFamily="2" charset="2"/>
              <a:buChar char="Ø"/>
            </a:pPr>
            <a:r>
              <a:rPr lang="el-GR" sz="1700" dirty="0" smtClean="0"/>
              <a:t>Προσπαθήστε να κινητοποιήσετε την αλληλεγγύη των μαθητών.</a:t>
            </a:r>
          </a:p>
          <a:p>
            <a:pPr marL="509778" lvl="0" indent="-400050">
              <a:buFont typeface="Wingdings" pitchFamily="2" charset="2"/>
              <a:buChar char="Ø"/>
            </a:pPr>
            <a:r>
              <a:rPr lang="el-GR" sz="1700" dirty="0" smtClean="0"/>
              <a:t>Ενημερώστε τους συναδέλφους.</a:t>
            </a:r>
          </a:p>
          <a:p>
            <a:pPr marL="509778" lvl="0" indent="-400050">
              <a:buFont typeface="Wingdings" pitchFamily="2" charset="2"/>
              <a:buChar char="Ø"/>
            </a:pPr>
            <a:r>
              <a:rPr lang="el-GR" sz="1700" dirty="0" smtClean="0"/>
              <a:t>Παρακολουθήστε την πορεία των πραγμάτων.</a:t>
            </a:r>
          </a:p>
          <a:p>
            <a:pPr marL="509778" lvl="0" indent="-400050">
              <a:buFont typeface="Wingdings" pitchFamily="2" charset="2"/>
              <a:buChar char="Ø"/>
            </a:pPr>
            <a:r>
              <a:rPr lang="el-GR" sz="1700" dirty="0" smtClean="0"/>
              <a:t>Ζητήστε τη συνδρομή ειδικού.</a:t>
            </a:r>
          </a:p>
          <a:p>
            <a:pPr marL="509778" lvl="0" indent="-400050">
              <a:buNone/>
            </a:pPr>
            <a:endParaRPr lang="el-GR" sz="2200" b="1" dirty="0" smtClean="0"/>
          </a:p>
          <a:p>
            <a:pPr lvl="0">
              <a:buNone/>
            </a:pPr>
            <a:endParaRPr lang="el-GR" sz="1800" b="1" dirty="0" smtClean="0"/>
          </a:p>
        </p:txBody>
      </p:sp>
      <p:sp>
        <p:nvSpPr>
          <p:cNvPr id="3" name="2 - Τίτλος"/>
          <p:cNvSpPr>
            <a:spLocks noGrp="1"/>
          </p:cNvSpPr>
          <p:nvPr>
            <p:ph type="title"/>
          </p:nvPr>
        </p:nvSpPr>
        <p:spPr/>
        <p:txBody>
          <a:bodyPr>
            <a:noAutofit/>
          </a:bodyPr>
          <a:lstStyle/>
          <a:p>
            <a:pPr algn="ctr"/>
            <a:r>
              <a:rPr lang="el-GR" sz="3200" dirty="0" smtClean="0"/>
              <a:t>Τι να κάνει ο εκπαιδευτικός αν παρατηρήσει κάποιο περιστατικό εκφοβισμού</a:t>
            </a:r>
            <a:endParaRPr lang="el-GR" sz="3200" dirty="0"/>
          </a:p>
        </p:txBody>
      </p:sp>
      <p:pic>
        <p:nvPicPr>
          <p:cNvPr id="21507" name="Picture 3" descr="C:\Users\Irini\Desktop\ΣΧΟΛΙΚΟΣ ΕΚΦΟΒΙΣΜΟΣ\Bullying, Μάρτιος 2010, Λύκειο Ιερισσού\Bullying photos\κοκκινοσκουφιτσα Bullying.gif"/>
          <p:cNvPicPr>
            <a:picLocks noChangeAspect="1" noChangeArrowheads="1"/>
          </p:cNvPicPr>
          <p:nvPr/>
        </p:nvPicPr>
        <p:blipFill>
          <a:blip r:embed="rId2"/>
          <a:srcRect/>
          <a:stretch>
            <a:fillRect/>
          </a:stretch>
        </p:blipFill>
        <p:spPr bwMode="auto">
          <a:xfrm>
            <a:off x="5786446" y="2571744"/>
            <a:ext cx="3111164" cy="314255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714488"/>
            <a:ext cx="8072494" cy="4525963"/>
          </a:xfrm>
        </p:spPr>
        <p:txBody>
          <a:bodyPr>
            <a:normAutofit/>
          </a:bodyPr>
          <a:lstStyle/>
          <a:p>
            <a:r>
              <a:rPr lang="el-GR" sz="2000" b="1" dirty="0" smtClean="0"/>
              <a:t>Πρόληψη </a:t>
            </a:r>
          </a:p>
          <a:p>
            <a:pPr>
              <a:buNone/>
            </a:pPr>
            <a:r>
              <a:rPr lang="el-GR" sz="1800" dirty="0" smtClean="0"/>
              <a:t>Μετάδοση αξιών από την οικογένεια και το σχολείο.</a:t>
            </a:r>
          </a:p>
          <a:p>
            <a:endParaRPr lang="el-GR" sz="1800" b="1" dirty="0" smtClean="0"/>
          </a:p>
          <a:p>
            <a:pPr>
              <a:buNone/>
            </a:pPr>
            <a:endParaRPr lang="el-GR" sz="1800" b="1" dirty="0" smtClean="0"/>
          </a:p>
          <a:p>
            <a:r>
              <a:rPr lang="el-GR" sz="2000" b="1" dirty="0" smtClean="0"/>
              <a:t>Θετικά Πρότυπα!</a:t>
            </a:r>
            <a:endParaRPr lang="el-GR" sz="2000" b="1" i="1" dirty="0" smtClean="0"/>
          </a:p>
          <a:p>
            <a:pPr>
              <a:buNone/>
            </a:pPr>
            <a:r>
              <a:rPr lang="el-GR" sz="1800" i="1" dirty="0" smtClean="0"/>
              <a:t>Δεν μπορείς να επιβάλλεις στο παιδί να μην καπνίσει, αν καπνίζεις εσύ. Δεν μπορείς να του ζητάς να μην εκφοβίζει τους άλλους, όταν εσύ ο ίδιος ασκείς βία. Δεν μπορείς να του ζητάς  να υπερασπίζεται τον εαυτό του, όταν εσύ ανέχεσαι τη βία (κάθε μορφής) στο σπίτι.</a:t>
            </a:r>
          </a:p>
          <a:p>
            <a:pPr>
              <a:buNone/>
            </a:pPr>
            <a:endParaRPr lang="el-GR" sz="1800" i="1" dirty="0" smtClean="0"/>
          </a:p>
          <a:p>
            <a:pPr>
              <a:buNone/>
            </a:pPr>
            <a:r>
              <a:rPr lang="el-GR" sz="1800" b="1" i="1" dirty="0" smtClean="0"/>
              <a:t>Ας βοηθήσουμε  λοιπόν τα παιδιά να γίνουν καλύτεροι από εμάς!</a:t>
            </a:r>
            <a:endParaRPr lang="el-GR" sz="1800" b="1" i="1" dirty="0"/>
          </a:p>
        </p:txBody>
      </p:sp>
      <p:sp>
        <p:nvSpPr>
          <p:cNvPr id="3" name="2 - Τίτλος"/>
          <p:cNvSpPr>
            <a:spLocks noGrp="1"/>
          </p:cNvSpPr>
          <p:nvPr>
            <p:ph type="title"/>
          </p:nvPr>
        </p:nvSpPr>
        <p:spPr/>
        <p:txBody>
          <a:bodyPr/>
          <a:lstStyle/>
          <a:p>
            <a:r>
              <a:rPr lang="el-GR" dirty="0" smtClean="0"/>
              <a:t>Συμπερασματικά…</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C:\Users\Irini\Desktop\ΣΧΟΛΙΚΟΣ ΕΚΦΟΒΙΣΜΟΣ\Bullying, Μάρτιος 2010, Λύκειο Ιερισσού\Bullying photos\39d54ce8254f4a65a66098c66c96037a.jpg"/>
          <p:cNvPicPr>
            <a:picLocks noChangeAspect="1" noChangeArrowheads="1"/>
          </p:cNvPicPr>
          <p:nvPr/>
        </p:nvPicPr>
        <p:blipFill>
          <a:blip r:embed="rId2"/>
          <a:srcRect/>
          <a:stretch>
            <a:fillRect/>
          </a:stretch>
        </p:blipFill>
        <p:spPr bwMode="auto">
          <a:xfrm>
            <a:off x="0" y="2500314"/>
            <a:ext cx="4357686" cy="4357686"/>
          </a:xfrm>
          <a:prstGeom prst="rect">
            <a:avLst/>
          </a:prstGeom>
          <a:noFill/>
        </p:spPr>
      </p:pic>
      <p:sp>
        <p:nvSpPr>
          <p:cNvPr id="3" name="2 - Τίτλος"/>
          <p:cNvSpPr>
            <a:spLocks noGrp="1"/>
          </p:cNvSpPr>
          <p:nvPr>
            <p:ph type="title"/>
          </p:nvPr>
        </p:nvSpPr>
        <p:spPr>
          <a:xfrm>
            <a:off x="4429124" y="3214686"/>
            <a:ext cx="4429124" cy="1143000"/>
          </a:xfrm>
        </p:spPr>
        <p:txBody>
          <a:bodyPr>
            <a:normAutofit fontScale="90000"/>
          </a:bodyPr>
          <a:lstStyle/>
          <a:p>
            <a:pPr algn="ctr"/>
            <a:r>
              <a:rPr lang="el-GR" sz="4400" dirty="0" smtClean="0">
                <a:solidFill>
                  <a:schemeClr val="accent6">
                    <a:lumMod val="50000"/>
                  </a:schemeClr>
                </a:solidFill>
              </a:rPr>
              <a:t>Σας ευχαριστώ πολύ </a:t>
            </a:r>
            <a:br>
              <a:rPr lang="el-GR" sz="4400" dirty="0" smtClean="0">
                <a:solidFill>
                  <a:schemeClr val="accent6">
                    <a:lumMod val="50000"/>
                  </a:schemeClr>
                </a:solidFill>
              </a:rPr>
            </a:br>
            <a:r>
              <a:rPr lang="el-GR" sz="4400" dirty="0" smtClean="0">
                <a:solidFill>
                  <a:schemeClr val="accent6">
                    <a:lumMod val="50000"/>
                  </a:schemeClr>
                </a:solidFill>
              </a:rPr>
              <a:t>για την προσοχή σας!</a:t>
            </a:r>
            <a:r>
              <a:rPr lang="el-GR" sz="4400" dirty="0" smtClean="0">
                <a:solidFill>
                  <a:srgbClr val="9FCD9F"/>
                </a:solidFill>
              </a:rPr>
              <a:t/>
            </a:r>
            <a:br>
              <a:rPr lang="el-GR" sz="4400" dirty="0" smtClean="0">
                <a:solidFill>
                  <a:srgbClr val="9FCD9F"/>
                </a:solidFill>
              </a:rPr>
            </a:b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214446"/>
          </a:xfrm>
        </p:spPr>
        <p:txBody>
          <a:bodyPr>
            <a:noAutofit/>
          </a:bodyPr>
          <a:lstStyle/>
          <a:p>
            <a:pPr algn="ctr"/>
            <a:r>
              <a:rPr lang="el-GR" sz="3600" dirty="0" smtClean="0"/>
              <a:t/>
            </a:r>
            <a:br>
              <a:rPr lang="el-GR" sz="3600" dirty="0" smtClean="0"/>
            </a:br>
            <a:r>
              <a:rPr lang="el-GR" sz="3600" dirty="0" smtClean="0"/>
              <a:t>Τα βασικά γνωρίσματα του εκφοβισμού</a:t>
            </a:r>
            <a:r>
              <a:rPr lang="en-US" sz="3600" dirty="0" smtClean="0"/>
              <a:t>:</a:t>
            </a:r>
            <a:endParaRPr lang="el-GR" sz="3600" dirty="0"/>
          </a:p>
        </p:txBody>
      </p:sp>
      <p:sp>
        <p:nvSpPr>
          <p:cNvPr id="3" name="Content Placeholder 2"/>
          <p:cNvSpPr>
            <a:spLocks noGrp="1"/>
          </p:cNvSpPr>
          <p:nvPr>
            <p:ph idx="1"/>
          </p:nvPr>
        </p:nvSpPr>
        <p:spPr>
          <a:xfrm>
            <a:off x="500034" y="2214554"/>
            <a:ext cx="8229600" cy="3895732"/>
          </a:xfrm>
        </p:spPr>
        <p:txBody>
          <a:bodyPr>
            <a:normAutofit/>
          </a:bodyPr>
          <a:lstStyle/>
          <a:p>
            <a:endParaRPr lang="el-GR" sz="2400" dirty="0" smtClean="0"/>
          </a:p>
          <a:p>
            <a:pPr marL="681228" indent="-571500">
              <a:buAutoNum type="romanLcParenR"/>
            </a:pPr>
            <a:r>
              <a:rPr lang="el-GR" sz="2400" dirty="0" smtClean="0"/>
              <a:t>Η πρόθεση πρόκλησης πόνου</a:t>
            </a:r>
          </a:p>
          <a:p>
            <a:pPr marL="681228" indent="-571500">
              <a:buNone/>
            </a:pPr>
            <a:endParaRPr lang="el-GR" sz="2400" dirty="0" smtClean="0"/>
          </a:p>
          <a:p>
            <a:pPr marL="681228" indent="-571500">
              <a:buAutoNum type="romanLcParenR"/>
            </a:pPr>
            <a:r>
              <a:rPr lang="el-GR" sz="2400" dirty="0" smtClean="0"/>
              <a:t>Η επανάληψη</a:t>
            </a:r>
          </a:p>
          <a:p>
            <a:pPr marL="681228" indent="-571500">
              <a:buAutoNum type="romanLcParenR"/>
            </a:pPr>
            <a:endParaRPr lang="el-GR" sz="2400" dirty="0" smtClean="0"/>
          </a:p>
          <a:p>
            <a:pPr marL="681228" indent="-571500">
              <a:buAutoNum type="romanLcParenR"/>
            </a:pPr>
            <a:r>
              <a:rPr lang="el-GR" sz="2400" dirty="0" smtClean="0"/>
              <a:t>Η ανισορροπία της δύναμης</a:t>
            </a:r>
          </a:p>
          <a:p>
            <a:endParaRPr lang="el-GR" dirty="0"/>
          </a:p>
        </p:txBody>
      </p:sp>
      <p:pic>
        <p:nvPicPr>
          <p:cNvPr id="54274" name="Picture 2" descr="Αποτέλεσμα εικόνας για σχολικός εκφοβισμός"/>
          <p:cNvPicPr>
            <a:picLocks noChangeAspect="1" noChangeArrowheads="1"/>
          </p:cNvPicPr>
          <p:nvPr/>
        </p:nvPicPr>
        <p:blipFill>
          <a:blip r:embed="rId2"/>
          <a:srcRect/>
          <a:stretch>
            <a:fillRect/>
          </a:stretch>
        </p:blipFill>
        <p:spPr bwMode="auto">
          <a:xfrm>
            <a:off x="5857884" y="3786190"/>
            <a:ext cx="2786082" cy="2078680"/>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rini\Desktop\ΣΧΟΛΙΚΟΣ ΕΚΦΟΒΙΣΜΟΣ\Bullying, Μάρτιος 2010, Λύκειο Ιερισσού\Bullying photos\Διαφάνεια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στατιστικά</a:t>
            </a:r>
            <a:endParaRPr lang="el-GR" dirty="0"/>
          </a:p>
        </p:txBody>
      </p:sp>
      <p:sp>
        <p:nvSpPr>
          <p:cNvPr id="3" name="Content Placeholder 2"/>
          <p:cNvSpPr>
            <a:spLocks noGrp="1"/>
          </p:cNvSpPr>
          <p:nvPr>
            <p:ph idx="1"/>
          </p:nvPr>
        </p:nvSpPr>
        <p:spPr>
          <a:xfrm>
            <a:off x="428596" y="1643050"/>
            <a:ext cx="8143932" cy="4590877"/>
          </a:xfrm>
        </p:spPr>
        <p:txBody>
          <a:bodyPr>
            <a:noAutofit/>
          </a:bodyPr>
          <a:lstStyle/>
          <a:p>
            <a:pPr>
              <a:buNone/>
            </a:pPr>
            <a:r>
              <a:rPr lang="el-GR" sz="1800" dirty="0" smtClean="0"/>
              <a:t>Στη χώρα μας…</a:t>
            </a:r>
          </a:p>
          <a:p>
            <a:pPr>
              <a:buNone/>
            </a:pPr>
            <a:endParaRPr lang="el-GR" sz="1800" dirty="0" smtClean="0"/>
          </a:p>
          <a:p>
            <a:r>
              <a:rPr lang="el-GR" sz="1800" b="1" dirty="0" smtClean="0"/>
              <a:t>Το 10 -15 % </a:t>
            </a:r>
            <a:r>
              <a:rPr lang="el-GR" sz="1800" dirty="0" smtClean="0"/>
              <a:t>των μαθητών (1 στους 7) </a:t>
            </a:r>
            <a:r>
              <a:rPr lang="el-GR" sz="1800" b="1" dirty="0" smtClean="0"/>
              <a:t>πέφτει θύμα </a:t>
            </a:r>
            <a:r>
              <a:rPr lang="el-GR" sz="1800" dirty="0" smtClean="0"/>
              <a:t>διαφόρων μορφών εκφοβισμού και βίας στο σχολείο</a:t>
            </a:r>
            <a:r>
              <a:rPr lang="en-US" sz="1800" dirty="0" smtClean="0"/>
              <a:t>.</a:t>
            </a:r>
          </a:p>
          <a:p>
            <a:endParaRPr lang="en-US" sz="1800" dirty="0" smtClean="0"/>
          </a:p>
          <a:p>
            <a:r>
              <a:rPr lang="el-GR" sz="1800" dirty="0" smtClean="0"/>
              <a:t>Οι μαθητές που </a:t>
            </a:r>
            <a:r>
              <a:rPr lang="el-GR" sz="1800" b="1" dirty="0" smtClean="0"/>
              <a:t>ασκούν εκφοβισμό </a:t>
            </a:r>
            <a:r>
              <a:rPr lang="el-GR" sz="1800" dirty="0" smtClean="0"/>
              <a:t>και βία στο σχολείο υπολογίζεται ότι ξεπερνούν </a:t>
            </a:r>
            <a:r>
              <a:rPr lang="el-GR" sz="1800" b="1" dirty="0" smtClean="0"/>
              <a:t>το 5% </a:t>
            </a:r>
            <a:r>
              <a:rPr lang="el-GR" sz="1800" dirty="0" smtClean="0"/>
              <a:t>του συνόλου των μαθητών.</a:t>
            </a:r>
          </a:p>
          <a:p>
            <a:endParaRPr lang="el-GR" sz="1800" b="1" dirty="0" smtClean="0"/>
          </a:p>
          <a:p>
            <a:endParaRPr lang="el-GR" sz="1800" b="1" dirty="0" smtClean="0"/>
          </a:p>
          <a:p>
            <a:endParaRPr lang="el-GR" sz="1800" b="1" dirty="0" smtClean="0"/>
          </a:p>
          <a:p>
            <a:pPr>
              <a:buNone/>
            </a:pPr>
            <a:endParaRPr lang="el-GR" sz="1800" b="1" dirty="0" smtClean="0"/>
          </a:p>
          <a:p>
            <a:r>
              <a:rPr lang="el-GR" sz="1800" b="1" dirty="0" smtClean="0"/>
              <a:t>Τα αγόρια σε σχέση με τα κορίτσια </a:t>
            </a:r>
            <a:r>
              <a:rPr lang="el-GR" sz="1800" dirty="0" smtClean="0"/>
              <a:t>εμπλέκονται πιο συχνά σε περιστατικά βίας, σε αναλογία </a:t>
            </a:r>
            <a:r>
              <a:rPr lang="el-GR" sz="1800" b="1" dirty="0" smtClean="0"/>
              <a:t>3 προς 1.</a:t>
            </a:r>
          </a:p>
          <a:p>
            <a:pPr>
              <a:buNone/>
            </a:pPr>
            <a:endParaRPr lang="el-GR" sz="1600" dirty="0" smtClean="0"/>
          </a:p>
        </p:txBody>
      </p:sp>
      <p:pic>
        <p:nvPicPr>
          <p:cNvPr id="53250" name="Picture 2" descr="C:\Users\Irini\Desktop\ΣΧΟΛΙΚΟΣ ΕΚΦΟΒΙΣΜΟΣ\Bullying, Μάρτιος 2010, Λύκειο Ιερισσού\Bullying photos\bullying-europestarts-2-638.jpg"/>
          <p:cNvPicPr>
            <a:picLocks noChangeAspect="1" noChangeArrowheads="1"/>
          </p:cNvPicPr>
          <p:nvPr/>
        </p:nvPicPr>
        <p:blipFill>
          <a:blip r:embed="rId2" cstate="print"/>
          <a:srcRect/>
          <a:stretch>
            <a:fillRect/>
          </a:stretch>
        </p:blipFill>
        <p:spPr bwMode="auto">
          <a:xfrm>
            <a:off x="4357686" y="3929066"/>
            <a:ext cx="2429888" cy="1093069"/>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στατιστικά</a:t>
            </a:r>
            <a:endParaRPr lang="el-GR" dirty="0"/>
          </a:p>
        </p:txBody>
      </p:sp>
      <p:sp>
        <p:nvSpPr>
          <p:cNvPr id="3" name="Content Placeholder 2"/>
          <p:cNvSpPr>
            <a:spLocks noGrp="1"/>
          </p:cNvSpPr>
          <p:nvPr>
            <p:ph idx="1"/>
          </p:nvPr>
        </p:nvSpPr>
        <p:spPr>
          <a:xfrm>
            <a:off x="500034" y="1785926"/>
            <a:ext cx="8229600" cy="4214842"/>
          </a:xfrm>
        </p:spPr>
        <p:txBody>
          <a:bodyPr>
            <a:normAutofit/>
          </a:bodyPr>
          <a:lstStyle/>
          <a:p>
            <a:r>
              <a:rPr lang="el-GR" sz="1800" b="1" dirty="0" smtClean="0"/>
              <a:t>αγόρια           σωματική βία</a:t>
            </a:r>
          </a:p>
          <a:p>
            <a:pPr>
              <a:buNone/>
            </a:pPr>
            <a:r>
              <a:rPr lang="el-GR" sz="1800" b="1" dirty="0" smtClean="0"/>
              <a:t>    κορίτσια        λεκτική βία</a:t>
            </a:r>
          </a:p>
          <a:p>
            <a:endParaRPr lang="el-GR" sz="1800" dirty="0" smtClean="0"/>
          </a:p>
          <a:p>
            <a:endParaRPr lang="en-US" sz="1800" dirty="0" smtClean="0"/>
          </a:p>
          <a:p>
            <a:r>
              <a:rPr lang="el-GR" sz="1800" b="1" dirty="0" smtClean="0"/>
              <a:t>Μεγαλύτερη συχνότητα στο δημοτικό και στο γυμνάσιο</a:t>
            </a:r>
            <a:r>
              <a:rPr lang="el-GR" sz="1800" dirty="0" smtClean="0"/>
              <a:t>, ενώ στο λύκειο μειώνονται.</a:t>
            </a:r>
          </a:p>
          <a:p>
            <a:endParaRPr lang="el-GR" sz="1800" dirty="0" smtClean="0"/>
          </a:p>
          <a:p>
            <a:endParaRPr lang="en-US" sz="1800" dirty="0" smtClean="0"/>
          </a:p>
          <a:p>
            <a:r>
              <a:rPr lang="el-GR" sz="1800" b="1" dirty="0" smtClean="0"/>
              <a:t>Οι μισοί από τους μαθητές που δέχονται επιθέσεις δεν αναφέρουν πουθενά το γεγονός!</a:t>
            </a:r>
            <a:endParaRPr lang="el-GR" sz="1800" i="1" dirty="0" smtClean="0"/>
          </a:p>
          <a:p>
            <a:pPr>
              <a:buNone/>
            </a:pPr>
            <a:endParaRPr lang="el-GR" dirty="0"/>
          </a:p>
        </p:txBody>
      </p:sp>
      <p:pic>
        <p:nvPicPr>
          <p:cNvPr id="52226" name="Picture 2" descr="C:\Users\Irini\Desktop\ΣΧΟΛΙΚΟΣ ΕΚΦΟΒΙΣΜΟΣ\Bullying, Μάρτιος 2010, Λύκειο Ιερισσού\Bullying photos\αρχείο λήψης (2).jpg"/>
          <p:cNvPicPr>
            <a:picLocks noChangeAspect="1" noChangeArrowheads="1"/>
          </p:cNvPicPr>
          <p:nvPr/>
        </p:nvPicPr>
        <p:blipFill>
          <a:blip r:embed="rId2"/>
          <a:srcRect/>
          <a:stretch>
            <a:fillRect/>
          </a:stretch>
        </p:blipFill>
        <p:spPr bwMode="auto">
          <a:xfrm>
            <a:off x="6478845" y="5572140"/>
            <a:ext cx="2141299" cy="994175"/>
          </a:xfrm>
          <a:prstGeom prst="rect">
            <a:avLst/>
          </a:prstGeom>
          <a:noFill/>
        </p:spPr>
      </p:pic>
      <p:sp>
        <p:nvSpPr>
          <p:cNvPr id="8" name="7 - Δεξιό βέλος"/>
          <p:cNvSpPr/>
          <p:nvPr/>
        </p:nvSpPr>
        <p:spPr>
          <a:xfrm>
            <a:off x="2214546" y="2214554"/>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Δεξιό βέλος"/>
          <p:cNvSpPr/>
          <p:nvPr/>
        </p:nvSpPr>
        <p:spPr>
          <a:xfrm>
            <a:off x="2214546" y="1928802"/>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571612"/>
            <a:ext cx="8229600" cy="4525963"/>
          </a:xfrm>
        </p:spPr>
        <p:txBody>
          <a:bodyPr>
            <a:normAutofit/>
          </a:bodyPr>
          <a:lstStyle/>
          <a:p>
            <a:pPr>
              <a:buFont typeface="Wingdings" pitchFamily="2" charset="2"/>
              <a:buChar char="q"/>
            </a:pPr>
            <a:endParaRPr lang="el-GR" sz="1800" dirty="0" smtClean="0"/>
          </a:p>
          <a:p>
            <a:pPr>
              <a:buFont typeface="Wingdings" pitchFamily="2" charset="2"/>
              <a:buChar char="q"/>
            </a:pPr>
            <a:r>
              <a:rPr lang="el-GR" sz="1800" dirty="0" smtClean="0"/>
              <a:t>φοβούνται αντίποινα</a:t>
            </a:r>
          </a:p>
          <a:p>
            <a:pPr>
              <a:buFont typeface="Wingdings" pitchFamily="2" charset="2"/>
              <a:buChar char="q"/>
            </a:pPr>
            <a:r>
              <a:rPr lang="el-GR" sz="1800" dirty="0" smtClean="0"/>
              <a:t>νιώθουν ενοχές ή ντροπή</a:t>
            </a:r>
          </a:p>
          <a:p>
            <a:pPr>
              <a:buFont typeface="Wingdings" pitchFamily="2" charset="2"/>
              <a:buChar char="q"/>
            </a:pPr>
            <a:r>
              <a:rPr lang="el-GR" sz="1800" dirty="0" smtClean="0"/>
              <a:t>νομίζουν πως θα τιμωρηθούν</a:t>
            </a:r>
          </a:p>
          <a:p>
            <a:pPr>
              <a:buFont typeface="Wingdings" pitchFamily="2" charset="2"/>
              <a:buChar char="q"/>
            </a:pPr>
            <a:r>
              <a:rPr lang="el-GR" sz="1800" dirty="0" smtClean="0"/>
              <a:t>πιστεύουν πως δεν θα βοηθηθούν</a:t>
            </a:r>
          </a:p>
          <a:p>
            <a:pPr>
              <a:buFont typeface="Wingdings" pitchFamily="2" charset="2"/>
              <a:buChar char="q"/>
            </a:pPr>
            <a:r>
              <a:rPr lang="el-GR" sz="1800" dirty="0" smtClean="0"/>
              <a:t>δεν υπάρχει κανείς με τον οποίο νιώθουν αρκετά οικεία</a:t>
            </a:r>
          </a:p>
          <a:p>
            <a:pPr>
              <a:buNone/>
            </a:pPr>
            <a:endParaRPr lang="el-GR" sz="1800" dirty="0" smtClean="0"/>
          </a:p>
          <a:p>
            <a:pPr>
              <a:buNone/>
            </a:pPr>
            <a:endParaRPr lang="el-GR" sz="1800" dirty="0" smtClean="0"/>
          </a:p>
          <a:p>
            <a:pPr>
              <a:buNone/>
            </a:pPr>
            <a:r>
              <a:rPr lang="el-GR" sz="1800" b="1" i="1" dirty="0" smtClean="0"/>
              <a:t>Έτσι συχνά η οικογένεια και το περιβάλλον του σχολείου μένουν απληροφόρητοι και ανυποψίαστοι!</a:t>
            </a:r>
          </a:p>
          <a:p>
            <a:endParaRPr lang="el-GR" dirty="0"/>
          </a:p>
        </p:txBody>
      </p:sp>
      <p:sp>
        <p:nvSpPr>
          <p:cNvPr id="4" name="3 - Τίτλος"/>
          <p:cNvSpPr>
            <a:spLocks noGrp="1"/>
          </p:cNvSpPr>
          <p:nvPr>
            <p:ph type="title"/>
          </p:nvPr>
        </p:nvSpPr>
        <p:spPr>
          <a:xfrm>
            <a:off x="500034" y="428604"/>
            <a:ext cx="8229600" cy="1143000"/>
          </a:xfrm>
        </p:spPr>
        <p:txBody>
          <a:bodyPr>
            <a:normAutofit/>
          </a:bodyPr>
          <a:lstStyle/>
          <a:p>
            <a:r>
              <a:rPr lang="el-GR" sz="2800" dirty="0" smtClean="0"/>
              <a:t>Τα παιδιά-θύματα συνήθως δεν μιλάνε για τον εκφοβισμό που δέχονται επειδή</a:t>
            </a:r>
            <a:r>
              <a:rPr lang="en-US" sz="2800" dirty="0" smtClean="0"/>
              <a:t>:</a:t>
            </a:r>
            <a:endParaRPr lang="el-GR" sz="2800" dirty="0"/>
          </a:p>
        </p:txBody>
      </p:sp>
      <p:pic>
        <p:nvPicPr>
          <p:cNvPr id="6146" name="Picture 2" descr="C:\Users\Irini\Desktop\ΣΧΟΛΙΚΟΣ ΕΚΦΟΒΙΣΜΟΣ\Bullying, Μάρτιος 2010, Λύκειο Ιερισσού\Bullying photos\bullying1.jpg"/>
          <p:cNvPicPr>
            <a:picLocks noChangeAspect="1" noChangeArrowheads="1"/>
          </p:cNvPicPr>
          <p:nvPr/>
        </p:nvPicPr>
        <p:blipFill>
          <a:blip r:embed="rId2"/>
          <a:srcRect/>
          <a:stretch>
            <a:fillRect/>
          </a:stretch>
        </p:blipFill>
        <p:spPr bwMode="auto">
          <a:xfrm>
            <a:off x="5636873" y="4643446"/>
            <a:ext cx="2729527" cy="20002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42910" y="3071810"/>
            <a:ext cx="8001056" cy="1829761"/>
          </a:xfrm>
        </p:spPr>
        <p:txBody>
          <a:bodyPr>
            <a:normAutofit/>
          </a:bodyPr>
          <a:lstStyle/>
          <a:p>
            <a:pPr algn="r"/>
            <a:r>
              <a:rPr lang="el-GR" sz="4200" dirty="0" smtClean="0"/>
              <a:t>προειδοποιητικές</a:t>
            </a:r>
            <a:br>
              <a:rPr lang="el-GR" sz="4200" dirty="0" smtClean="0"/>
            </a:br>
            <a:r>
              <a:rPr lang="el-GR" sz="4200" dirty="0" smtClean="0"/>
              <a:t> ενδείξεις</a:t>
            </a:r>
            <a:endParaRPr lang="el-GR" sz="4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9014</TotalTime>
  <Words>1623</Words>
  <Application>Microsoft Office PowerPoint</Application>
  <PresentationFormat>Προβολή στην οθόνη (4:3)</PresentationFormat>
  <Paragraphs>288</Paragraphs>
  <Slides>38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Συγκέντρωση</vt:lpstr>
      <vt:lpstr>Αντιμετωπίζοντας τον  Σχολικό Εκφοβισμό (Bullying)</vt:lpstr>
      <vt:lpstr>σχολικός εκφοβισμός/ ενδοσχολική βία</vt:lpstr>
      <vt:lpstr>εκφοβισμός δεν είναι:</vt:lpstr>
      <vt:lpstr> Τα βασικά γνωρίσματα του εκφοβισμού:</vt:lpstr>
      <vt:lpstr>Διαφάνεια 5</vt:lpstr>
      <vt:lpstr>στατιστικά</vt:lpstr>
      <vt:lpstr>στατιστικά</vt:lpstr>
      <vt:lpstr>Τα παιδιά-θύματα συνήθως δεν μιλάνε για τον εκφοβισμό που δέχονται επειδή:</vt:lpstr>
      <vt:lpstr>προειδοποιητικές  ενδείξεις</vt:lpstr>
      <vt:lpstr>Ενδείξεις ότι το παιδί έχει πέσει θύμα εκφοβισμού</vt:lpstr>
      <vt:lpstr>Ενδείξεις ότι το παιδί έχει πέσει θύμα εκφοβισμού</vt:lpstr>
      <vt:lpstr>αιτίες του φαινομένου  </vt:lpstr>
      <vt:lpstr>αιτίες του σχολικού εκφοβισμού</vt:lpstr>
      <vt:lpstr>Για ποιούς λόγους τα παιδιά εκφοβίζουν;</vt:lpstr>
      <vt:lpstr>Για ποιούς λόγους τα παιδιά εκφοβίζουν; (συνέχεια)</vt:lpstr>
      <vt:lpstr>Για ποιούς λόγους ένα παιδί δέχεται εκφοβισμό;</vt:lpstr>
      <vt:lpstr>παιδιά-θύματα εκφοβισμού</vt:lpstr>
      <vt:lpstr>Ατομικά χαρακτηριστικά                    των παιδιών που εκφοβίζονται </vt:lpstr>
      <vt:lpstr>Ατομικά χαρακτηριστικά                    των παιδιών που εκφοβίζονται </vt:lpstr>
      <vt:lpstr>τα παιδιά-παρατηρητές</vt:lpstr>
      <vt:lpstr>τα παιδιά-παρατηρητές</vt:lpstr>
      <vt:lpstr>Διαφάνεια 22</vt:lpstr>
      <vt:lpstr>αιτίες του σχολικού εκφοβισμού</vt:lpstr>
      <vt:lpstr>Διαφάνεια 24</vt:lpstr>
      <vt:lpstr>αντιμετώπιση</vt:lpstr>
      <vt:lpstr>αντιμετώπιση</vt:lpstr>
      <vt:lpstr>οι γονείς του παιδιού που εκφοβίζεται</vt:lpstr>
      <vt:lpstr>Τι να κάνουν οι γονείς του παιδιού που εκφοβίζεται…</vt:lpstr>
      <vt:lpstr>Τι να κάνουν οι γονείς του παιδιού που εκφοβίζεται…</vt:lpstr>
      <vt:lpstr>οι γονείς του παιδιού που εκφοβίζει</vt:lpstr>
      <vt:lpstr>Τι να κάνουν οι γονείς του παιδιού που εκφοβίζει…</vt:lpstr>
      <vt:lpstr>Τι να κάνουν οι γονείς του παιδιού που εκφοβίζει…</vt:lpstr>
      <vt:lpstr>ο εκπαιδευτικός</vt:lpstr>
      <vt:lpstr>Τι μπορούν να κάνουν           οι εκπαιδευτικοί προληπτικά</vt:lpstr>
      <vt:lpstr>Τι μπορούν να κάνουν οι εκπαιδευτικοί προληπτικά</vt:lpstr>
      <vt:lpstr>Τι να κάνει ο εκπαιδευτικός αν παρατηρήσει κάποιο περιστατικό εκφοβισμού</vt:lpstr>
      <vt:lpstr>Συμπερασματικά…</vt:lpstr>
      <vt:lpstr>Σας ευχαριστώ πολύ  για την προσοχή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Σχολικός εκφοβισμός (Bullying)</dc:title>
  <dc:creator>Irini</dc:creator>
  <cp:lastModifiedBy>Irini</cp:lastModifiedBy>
  <cp:revision>483</cp:revision>
  <dcterms:created xsi:type="dcterms:W3CDTF">2015-03-09T16:14:28Z</dcterms:created>
  <dcterms:modified xsi:type="dcterms:W3CDTF">2015-03-23T15:09:14Z</dcterms:modified>
</cp:coreProperties>
</file>