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65" r:id="rId2"/>
    <p:sldId id="348" r:id="rId3"/>
    <p:sldId id="309" r:id="rId4"/>
    <p:sldId id="311" r:id="rId5"/>
    <p:sldId id="315" r:id="rId6"/>
    <p:sldId id="318" r:id="rId7"/>
    <p:sldId id="319" r:id="rId8"/>
    <p:sldId id="320" r:id="rId9"/>
    <p:sldId id="268" r:id="rId10"/>
    <p:sldId id="278" r:id="rId11"/>
    <p:sldId id="333" r:id="rId12"/>
    <p:sldId id="260" r:id="rId13"/>
    <p:sldId id="299" r:id="rId14"/>
    <p:sldId id="364" r:id="rId15"/>
    <p:sldId id="350" r:id="rId16"/>
    <p:sldId id="344" r:id="rId17"/>
    <p:sldId id="347" r:id="rId18"/>
    <p:sldId id="359" r:id="rId19"/>
    <p:sldId id="292" r:id="rId20"/>
    <p:sldId id="295" r:id="rId21"/>
    <p:sldId id="296" r:id="rId22"/>
    <p:sldId id="289" r:id="rId23"/>
    <p:sldId id="291" r:id="rId24"/>
    <p:sldId id="290" r:id="rId25"/>
    <p:sldId id="293" r:id="rId26"/>
    <p:sldId id="294" r:id="rId27"/>
    <p:sldId id="366" r:id="rId28"/>
    <p:sldId id="355" r:id="rId29"/>
    <p:sldId id="314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7E687D-ECB1-4E14-970C-6CE245756DA5}" type="datetimeFigureOut">
              <a:rPr lang="el-GR" smtClean="0"/>
              <a:pPr/>
              <a:t>3/5/2015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30CDC1-EEDF-42DE-B7B0-7995FD142EF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00430" y="1285860"/>
            <a:ext cx="5643570" cy="2115513"/>
          </a:xfrm>
        </p:spPr>
        <p:txBody>
          <a:bodyPr>
            <a:normAutofit/>
          </a:bodyPr>
          <a:lstStyle/>
          <a:p>
            <a:pPr algn="ctr"/>
            <a:r>
              <a:rPr lang="el-GR" sz="4900" i="1" dirty="0" smtClean="0"/>
              <a:t>Ζώντας με τη</a:t>
            </a:r>
            <a:br>
              <a:rPr lang="el-GR" sz="4900" i="1" dirty="0" smtClean="0"/>
            </a:br>
            <a:r>
              <a:rPr lang="el-GR" sz="4900" i="1" dirty="0" smtClean="0"/>
              <a:t>Νόσο </a:t>
            </a:r>
            <a:r>
              <a:rPr lang="en-US" sz="4900" i="1" dirty="0" smtClean="0"/>
              <a:t>Alzheimer</a:t>
            </a:r>
            <a:endParaRPr lang="el-GR" sz="4900" i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00430" y="3214686"/>
            <a:ext cx="5357850" cy="3643314"/>
          </a:xfrm>
        </p:spPr>
        <p:txBody>
          <a:bodyPr>
            <a:normAutofit fontScale="92500" lnSpcReduction="20000"/>
          </a:bodyPr>
          <a:lstStyle/>
          <a:p>
            <a:endParaRPr lang="el-GR" sz="2600" b="1" dirty="0" smtClean="0"/>
          </a:p>
          <a:p>
            <a:endParaRPr lang="el-GR" sz="2600" b="1" dirty="0" smtClean="0"/>
          </a:p>
          <a:p>
            <a:endParaRPr lang="el-GR" sz="2600" dirty="0" smtClean="0">
              <a:cs typeface="Aharoni" pitchFamily="2" charset="-79"/>
            </a:endParaRPr>
          </a:p>
          <a:p>
            <a:endParaRPr lang="en-US" sz="2600" dirty="0" smtClean="0">
              <a:latin typeface="Constantia" pitchFamily="18" charset="0"/>
              <a:cs typeface="Aharoni" pitchFamily="2" charset="-79"/>
            </a:endParaRPr>
          </a:p>
          <a:p>
            <a:r>
              <a:rPr lang="el-GR" sz="2600" dirty="0" smtClean="0">
                <a:latin typeface="Constantia" pitchFamily="18" charset="0"/>
                <a:cs typeface="Aharoni" pitchFamily="2" charset="-79"/>
              </a:rPr>
              <a:t>Κορδερά Ειρήνη </a:t>
            </a:r>
            <a:endParaRPr lang="en-US" sz="26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l-GR" sz="2500" b="1" dirty="0" smtClean="0">
                <a:latin typeface="Constantia" pitchFamily="18" charset="0"/>
                <a:cs typeface="Aharoni" pitchFamily="2" charset="-79"/>
              </a:rPr>
              <a:t>Ψυχολόγος</a:t>
            </a:r>
          </a:p>
          <a:p>
            <a:endParaRPr lang="en-US" sz="2000" b="1" i="1" dirty="0" smtClean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l-GR" sz="2000" b="1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  <a:cs typeface="Aharoni" pitchFamily="2" charset="-79"/>
              </a:rPr>
              <a:t>  </a:t>
            </a:r>
          </a:p>
          <a:p>
            <a:r>
              <a:rPr lang="el-GR" sz="2100" dirty="0" smtClean="0">
                <a:solidFill>
                  <a:schemeClr val="bg1"/>
                </a:solidFill>
                <a:latin typeface="Constantia" pitchFamily="18" charset="0"/>
                <a:cs typeface="Aharoni" pitchFamily="2" charset="-79"/>
              </a:rPr>
              <a:t>MSc Ψυχολογία Υγείας</a:t>
            </a:r>
          </a:p>
          <a:p>
            <a:r>
              <a:rPr lang="el-GR" sz="2100" dirty="0" smtClean="0">
                <a:solidFill>
                  <a:schemeClr val="bg1"/>
                </a:solidFill>
                <a:latin typeface="Constantia" pitchFamily="18" charset="0"/>
                <a:cs typeface="Aharoni" pitchFamily="2" charset="-79"/>
              </a:rPr>
              <a:t>MSc Ψυχολογία Παιδιού και Εφήβου</a:t>
            </a:r>
          </a:p>
          <a:p>
            <a:r>
              <a:rPr lang="el-GR" sz="2100" dirty="0" smtClean="0">
                <a:solidFill>
                  <a:schemeClr val="bg1"/>
                </a:solidFill>
                <a:latin typeface="Constantia" pitchFamily="18" charset="0"/>
                <a:cs typeface="Aharoni" pitchFamily="2" charset="-79"/>
              </a:rPr>
              <a:t>Συστημική Ψυχοθεραπεία</a:t>
            </a:r>
            <a:endParaRPr lang="el-GR" sz="2100" dirty="0">
              <a:solidFill>
                <a:schemeClr val="bg1"/>
              </a:solidFill>
              <a:latin typeface="Constantia" pitchFamily="18" charset="0"/>
              <a:cs typeface="Aharoni" pitchFamily="2" charset="-79"/>
            </a:endParaRPr>
          </a:p>
        </p:txBody>
      </p:sp>
      <p:pic>
        <p:nvPicPr>
          <p:cNvPr id="46083" name="Picture 3" descr="C:\Users\Irini\Desktop\ALZHEIMER\alzheimer fotos\5356_Real-love-never-ends_faadooindia.com_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488555" cy="386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rini\Desktop\ALZHEIMER\alzheimer fotos\ALEXANDROPOULOS_KONSTANTINOS_I_DR_54368ecf50714626b74eaa52151b4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71744"/>
            <a:ext cx="5238786" cy="3929090"/>
          </a:xfrm>
          <a:prstGeom prst="rect">
            <a:avLst/>
          </a:prstGeom>
          <a:noFill/>
        </p:spPr>
      </p:pic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Η Νόσος Alzheimer έχει τρία βασικά στάδια:</a:t>
            </a:r>
          </a:p>
          <a:p>
            <a:endParaRPr lang="el-GR" sz="2000" dirty="0" smtClean="0"/>
          </a:p>
          <a:p>
            <a:r>
              <a:rPr lang="el-GR" sz="1900" dirty="0" smtClean="0"/>
              <a:t>Αρχικό στάδιο</a:t>
            </a:r>
          </a:p>
          <a:p>
            <a:r>
              <a:rPr lang="el-GR" sz="1900" dirty="0" smtClean="0"/>
              <a:t>Μεσαίο στάδιο</a:t>
            </a:r>
          </a:p>
          <a:p>
            <a:r>
              <a:rPr lang="el-GR" sz="1900" dirty="0" smtClean="0"/>
              <a:t>Προχωρημένο στάδιο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err="1" smtClean="0"/>
              <a:t>Tα</a:t>
            </a:r>
            <a:r>
              <a:rPr lang="el-GR" sz="3800" dirty="0" smtClean="0"/>
              <a:t> εξελικτικά στάδια της νόσου</a:t>
            </a:r>
            <a:endParaRPr lang="el-GR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l-GR" sz="3400" dirty="0" smtClean="0"/>
          </a:p>
          <a:p>
            <a:pPr algn="just">
              <a:buNone/>
            </a:pPr>
            <a:r>
              <a:rPr lang="el-GR" sz="1900" dirty="0" smtClean="0"/>
              <a:t>Από την έναρξη των συμπτωμάτων μέχρι τα τελικά στάδια της νόσου μεσολαβούν κατά μέσο όρο 6-10χρόνια. Ωστόσο, η ταχύτητα εξέλιξης της νόσου ποικίλει από ασθενή σε ασθενή (π.χ. μπορεί να είναι ταχύτερη από 6 ή να διαρκέσει και 15 ή 20 έτη). </a:t>
            </a:r>
            <a:endParaRPr lang="el-GR" sz="1900" b="1" dirty="0" smtClean="0"/>
          </a:p>
          <a:p>
            <a:pPr algn="just">
              <a:buNone/>
            </a:pPr>
            <a:endParaRPr lang="el-GR" sz="3400" b="1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χρονική εξέλιξη της νόσου</a:t>
            </a:r>
            <a:endParaRPr lang="el-GR" dirty="0"/>
          </a:p>
        </p:txBody>
      </p:sp>
      <p:pic>
        <p:nvPicPr>
          <p:cNvPr id="13315" name="Picture 3" descr="C:\Users\Irini\Desktop\ALZHEIMER\alzheimer fotos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071942"/>
            <a:ext cx="3220092" cy="1362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857224" y="3071810"/>
            <a:ext cx="7772400" cy="1829761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Διάγνωση</a:t>
            </a:r>
            <a:br>
              <a:rPr lang="el-GR" sz="4000" dirty="0" smtClean="0"/>
            </a:br>
            <a:r>
              <a:rPr lang="el-GR" sz="4000" dirty="0" smtClean="0"/>
              <a:t>και Αντιμετώπιση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l-GR" sz="1900" dirty="0" smtClean="0"/>
              <a:t>Δυστυχώς τα φάρμακα, που έχουμε μέχρι σήμερα στη διάθεσή μας, δεν θεραπεύουν τη νόσο.</a:t>
            </a:r>
          </a:p>
          <a:p>
            <a:pPr algn="just">
              <a:buFont typeface="Wingdings" pitchFamily="2" charset="2"/>
              <a:buChar char="q"/>
            </a:pPr>
            <a:endParaRPr lang="el-GR" sz="1900" b="1" dirty="0" smtClean="0"/>
          </a:p>
          <a:p>
            <a:pPr algn="just">
              <a:buFont typeface="Wingdings" pitchFamily="2" charset="2"/>
              <a:buChar char="q"/>
            </a:pPr>
            <a:r>
              <a:rPr lang="el-GR" sz="1900" dirty="0" smtClean="0"/>
              <a:t>Μπορούν όμως να επιβραδύνουν την εξέλιξή της και να ελέγξουν ως ένα βαθμό τα συμπτώματα.</a:t>
            </a:r>
          </a:p>
          <a:p>
            <a:pPr algn="just">
              <a:buFont typeface="Wingdings" pitchFamily="2" charset="2"/>
              <a:buChar char="q"/>
            </a:pPr>
            <a:endParaRPr lang="el-GR" sz="1900" dirty="0" smtClean="0"/>
          </a:p>
          <a:p>
            <a:pPr algn="just">
              <a:buFont typeface="Wingdings" pitchFamily="2" charset="2"/>
              <a:buChar char="q"/>
            </a:pPr>
            <a:r>
              <a:rPr lang="el-GR" sz="1900" dirty="0" smtClean="0"/>
              <a:t>Έτσι επιτρέπουν στους ασθενείς να παραμείνουν λειτουργικοί για μεγαλύτερο χρονικό διάστημα, να διατηρούν κοινωνικές δεξιότητες και να απολαμβάνουν καλή ποιότητα ζωής μαζί με την οικογένειά τους.</a:t>
            </a:r>
          </a:p>
          <a:p>
            <a:pPr algn="just">
              <a:buFont typeface="Wingdings" pitchFamily="2" charset="2"/>
              <a:buChar char="q"/>
            </a:pPr>
            <a:endParaRPr lang="el-GR" sz="1900" dirty="0" smtClean="0"/>
          </a:p>
          <a:p>
            <a:pPr algn="just">
              <a:buFont typeface="Wingdings" pitchFamily="2" charset="2"/>
              <a:buChar char="q"/>
            </a:pPr>
            <a:r>
              <a:rPr lang="el-GR" sz="1900" dirty="0" smtClean="0"/>
              <a:t>Παρουσιάζουν καλύτερη</a:t>
            </a:r>
          </a:p>
          <a:p>
            <a:pPr algn="just">
              <a:buNone/>
            </a:pPr>
            <a:r>
              <a:rPr lang="el-GR" sz="1900" dirty="0" smtClean="0"/>
              <a:t>   αποτελεσματικότητα, </a:t>
            </a:r>
          </a:p>
          <a:p>
            <a:pPr algn="just">
              <a:buNone/>
            </a:pPr>
            <a:r>
              <a:rPr lang="el-GR" sz="1900" dirty="0" smtClean="0"/>
              <a:t>   εάν χορηγηθούν στα αρχικά στάδια.</a:t>
            </a:r>
          </a:p>
          <a:p>
            <a:pPr algn="just">
              <a:buFont typeface="Wingdings" pitchFamily="2" charset="2"/>
              <a:buChar char="q"/>
            </a:pPr>
            <a:endParaRPr lang="el-GR" sz="1900" dirty="0" smtClean="0"/>
          </a:p>
          <a:p>
            <a:pPr>
              <a:buNone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Θεραπεύεται η νόσος </a:t>
            </a:r>
            <a:r>
              <a:rPr lang="en-US" dirty="0" smtClean="0"/>
              <a:t>Alzheimer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4" name="Picture 2" descr="C:\Users\Irini\Desktop\ALZHEIMER\alzheimer fotos\20572780_shutterstock_198457961.limghand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429132"/>
            <a:ext cx="2727795" cy="1972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642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000" dirty="0" smtClean="0"/>
              <a:t>Η έγκαιρη διάγνωση είναι πολύ σημαντική για την αποτελεσματικότερη διαχείριση της νόσου!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Δίνει τα χρονικά περιθώρια</a:t>
            </a:r>
          </a:p>
          <a:p>
            <a:pPr algn="just"/>
            <a:r>
              <a:rPr lang="el-GR" sz="2000" dirty="0" smtClean="0"/>
              <a:t>ενημέρωσης</a:t>
            </a:r>
          </a:p>
          <a:p>
            <a:pPr algn="just"/>
            <a:r>
              <a:rPr lang="el-GR" sz="2000" dirty="0" smtClean="0"/>
              <a:t>αποδοχής της κατάστασης</a:t>
            </a:r>
          </a:p>
          <a:p>
            <a:pPr algn="just"/>
            <a:r>
              <a:rPr lang="el-GR" sz="2000" dirty="0" smtClean="0"/>
              <a:t>διατήρησης της ποιότητας ζωής</a:t>
            </a:r>
          </a:p>
          <a:p>
            <a:pPr algn="just"/>
            <a:r>
              <a:rPr lang="el-GR" sz="2000" dirty="0" smtClean="0"/>
              <a:t>προγραμματισμού για το μέλλον όλων των εμπλεκομένων ατόμων. </a:t>
            </a:r>
          </a:p>
          <a:p>
            <a:endParaRPr lang="el-GR" sz="20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700" dirty="0" smtClean="0"/>
              <a:t>Έγκαιρη διάγνωση!</a:t>
            </a:r>
            <a:endParaRPr lang="el-GR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el-GR" sz="1900" i="1" dirty="0" smtClean="0"/>
          </a:p>
          <a:p>
            <a:pPr algn="just">
              <a:buNone/>
            </a:pPr>
            <a:r>
              <a:rPr lang="el-GR" sz="1900" dirty="0" smtClean="0"/>
              <a:t>Ο πιο αποτελεσματικός τρόπος αντιμετώπισης της νόσου είναι ο συνδυασμός φαρμακευτικής αγωγής και μη φαρμακευτικών θεραπειών.</a:t>
            </a:r>
          </a:p>
          <a:p>
            <a:pPr algn="just">
              <a:buFont typeface="Wingdings" pitchFamily="2" charset="2"/>
              <a:buChar char="q"/>
            </a:pPr>
            <a:endParaRPr lang="el-GR" b="1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tx2"/>
                </a:solidFill>
              </a:rPr>
              <a:t>Φαρμακευτικές θεραπείες</a:t>
            </a:r>
          </a:p>
          <a:p>
            <a:pPr algn="just">
              <a:buNone/>
            </a:pPr>
            <a:r>
              <a:rPr lang="el-GR" sz="2200" b="1" i="1" dirty="0" smtClean="0">
                <a:solidFill>
                  <a:srgbClr val="7030A0"/>
                </a:solidFill>
              </a:rPr>
              <a:t>   </a:t>
            </a:r>
            <a:r>
              <a:rPr lang="el-GR" sz="1600" i="1" dirty="0" smtClean="0"/>
              <a:t>Κεντρικοί Αναστολείς </a:t>
            </a:r>
            <a:r>
              <a:rPr lang="el-GR" sz="1600" i="1" dirty="0" err="1" smtClean="0"/>
              <a:t>Χολινεστεράσης</a:t>
            </a:r>
            <a:r>
              <a:rPr lang="el-GR" sz="1600" i="1" dirty="0" smtClean="0"/>
              <a:t> (όπως </a:t>
            </a:r>
            <a:r>
              <a:rPr lang="el-GR" sz="1600" i="1" dirty="0" err="1" smtClean="0"/>
              <a:t>Δονεπεζίλη</a:t>
            </a:r>
            <a:r>
              <a:rPr lang="el-GR" sz="1600" i="1" dirty="0" smtClean="0"/>
              <a:t>, </a:t>
            </a:r>
            <a:r>
              <a:rPr lang="el-GR" sz="1600" i="1" dirty="0" err="1" smtClean="0"/>
              <a:t>Ριβαστιγμίνη</a:t>
            </a:r>
            <a:r>
              <a:rPr lang="el-GR" sz="1600" i="1" dirty="0" smtClean="0"/>
              <a:t>, </a:t>
            </a:r>
            <a:r>
              <a:rPr lang="el-GR" sz="1600" i="1" dirty="0" err="1" smtClean="0"/>
              <a:t>Γκαλανταμίνη</a:t>
            </a:r>
            <a:r>
              <a:rPr lang="el-GR" sz="1600" i="1" dirty="0" smtClean="0"/>
              <a:t>) και η </a:t>
            </a:r>
            <a:r>
              <a:rPr lang="el-GR" sz="1600" i="1" dirty="0" err="1" smtClean="0"/>
              <a:t>Μεμαντίνη</a:t>
            </a:r>
            <a:r>
              <a:rPr lang="el-GR" sz="1600" i="1" dirty="0" smtClean="0"/>
              <a:t>.</a:t>
            </a:r>
          </a:p>
          <a:p>
            <a:pPr algn="just">
              <a:buNone/>
            </a:pPr>
            <a:endParaRPr lang="el-G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tx2"/>
                </a:solidFill>
              </a:rPr>
              <a:t>Μη φαρμακευτικές θεραπείες</a:t>
            </a:r>
          </a:p>
          <a:p>
            <a:pPr lvl="0" algn="just">
              <a:buFont typeface="Arial" pitchFamily="34" charset="0"/>
              <a:buChar char="•"/>
            </a:pPr>
            <a:r>
              <a:rPr lang="el-GR" sz="1600" i="1" dirty="0" smtClean="0"/>
              <a:t>Νοητική ενδυνάμωση – ασκήσεις μνήμης</a:t>
            </a:r>
            <a:endParaRPr lang="el-GR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l-GR" sz="1600" i="1" dirty="0" smtClean="0"/>
              <a:t>Εργοθεραπεία – δημιουργική απασχόληση</a:t>
            </a:r>
            <a:endParaRPr lang="el-GR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l-GR" sz="1600" i="1" dirty="0" smtClean="0"/>
              <a:t>Λογοθεραπεία</a:t>
            </a:r>
            <a:endParaRPr lang="el-GR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l-GR" sz="1600" i="1" dirty="0" smtClean="0"/>
              <a:t>Θεραπείες μέσω Τέχνης</a:t>
            </a:r>
            <a:endParaRPr lang="el-GR" sz="16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1600" i="1" dirty="0" smtClean="0"/>
              <a:t>Γυμναστική </a:t>
            </a:r>
            <a:endParaRPr lang="el-GR" sz="16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Αντιμετώπιση της νόσου</a:t>
            </a:r>
            <a:endParaRPr lang="el-GR" dirty="0"/>
          </a:p>
        </p:txBody>
      </p:sp>
      <p:pic>
        <p:nvPicPr>
          <p:cNvPr id="4099" name="Picture 3" descr="C:\Users\Irini\Desktop\ALZHEIMER\alzheimer fotos\mental-exercise-for-alzheimers-pat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256"/>
            <a:ext cx="3226821" cy="228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221365"/>
          </a:xfrm>
        </p:spPr>
        <p:txBody>
          <a:bodyPr/>
          <a:lstStyle/>
          <a:p>
            <a:pPr algn="just"/>
            <a:r>
              <a:rPr lang="el-GR" sz="2000" dirty="0" smtClean="0"/>
              <a:t>Μέχρι σήμερα δεν υπάρχει κάποια εξέταση που να προβλέπει αν κάποιο άτομο θα εμφανίσει τη νόσο </a:t>
            </a:r>
            <a:r>
              <a:rPr lang="en-US" sz="2000" dirty="0" smtClean="0"/>
              <a:t>Alzheimer</a:t>
            </a:r>
            <a:r>
              <a:rPr lang="el-GR" sz="2000" dirty="0" smtClean="0"/>
              <a:t>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Υπάρχει ένα γονίδιο (γνωστό ως </a:t>
            </a:r>
            <a:r>
              <a:rPr lang="en-US" sz="2000" dirty="0" smtClean="0"/>
              <a:t>ApoE4)</a:t>
            </a:r>
            <a:r>
              <a:rPr lang="el-GR" sz="2000" dirty="0" smtClean="0"/>
              <a:t>, που μπορεί να καθορίσει τον κίνδυνο ανάπτυξης της νόσου, αλλά δεν είναι απαραίτητο ότι η παρουσία του θα προκαλέσει τη νόσο.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Υπάρχει εξέταση που να προβλέπει τη Νόσο </a:t>
            </a:r>
            <a:r>
              <a:rPr lang="en-US" dirty="0" smtClean="0"/>
              <a:t>Alzheimer;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22136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100" dirty="0" smtClean="0"/>
          </a:p>
          <a:p>
            <a:pPr algn="just">
              <a:buNone/>
            </a:pPr>
            <a:r>
              <a:rPr lang="el-GR" sz="2100" dirty="0" smtClean="0"/>
              <a:t>Οι Παράγοντες Κινδύνου διακρίνονται σε</a:t>
            </a:r>
            <a:r>
              <a:rPr lang="en-US" sz="2100" dirty="0" smtClean="0"/>
              <a:t>:</a:t>
            </a:r>
            <a:endParaRPr lang="en-US" sz="2100" dirty="0" smtClean="0"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endParaRPr lang="en-US" sz="2100" i="1" dirty="0" smtClean="0">
              <a:sym typeface="Wingdings" pitchFamily="2" charset="2"/>
            </a:endParaRPr>
          </a:p>
          <a:p>
            <a:pPr algn="just">
              <a:buFont typeface="Wingdings" pitchFamily="2" charset="2"/>
              <a:buChar char="v"/>
            </a:pPr>
            <a:r>
              <a:rPr lang="el-GR" sz="2100" b="1" dirty="0" smtClean="0">
                <a:solidFill>
                  <a:schemeClr val="tx2"/>
                </a:solidFill>
              </a:rPr>
              <a:t>μη τροποποιήσιμους </a:t>
            </a:r>
            <a:r>
              <a:rPr lang="en-US" sz="2100" dirty="0" smtClean="0">
                <a:sym typeface="Wingdings" pitchFamily="2" charset="2"/>
              </a:rPr>
              <a:t></a:t>
            </a:r>
            <a:r>
              <a:rPr lang="en-US" sz="2100" dirty="0" smtClean="0">
                <a:solidFill>
                  <a:srgbClr val="7030A0"/>
                </a:solidFill>
                <a:sym typeface="Wingdings" pitchFamily="2" charset="2"/>
              </a:rPr>
              <a:t>  </a:t>
            </a:r>
            <a:r>
              <a:rPr lang="el-GR" sz="1800" i="1" dirty="0" smtClean="0"/>
              <a:t>γενετική προδιάθεση </a:t>
            </a:r>
            <a:r>
              <a:rPr lang="en-US" sz="1800" i="1" dirty="0" smtClean="0"/>
              <a:t>&amp; </a:t>
            </a:r>
            <a:r>
              <a:rPr lang="el-GR" sz="1800" i="1" dirty="0" smtClean="0"/>
              <a:t>αύξηση της ηλικίας.</a:t>
            </a:r>
            <a:endParaRPr lang="en-US" sz="2100" b="1" i="1" dirty="0" smtClean="0"/>
          </a:p>
          <a:p>
            <a:pPr algn="just">
              <a:buFont typeface="Wingdings" pitchFamily="2" charset="2"/>
              <a:buChar char="v"/>
            </a:pPr>
            <a:r>
              <a:rPr lang="el-GR" sz="2100" b="1" dirty="0" smtClean="0">
                <a:solidFill>
                  <a:schemeClr val="tx2"/>
                </a:solidFill>
              </a:rPr>
              <a:t>τροποποιήσιμους</a:t>
            </a:r>
            <a:r>
              <a:rPr lang="el-GR" sz="2100" b="1" dirty="0" smtClean="0">
                <a:solidFill>
                  <a:srgbClr val="7030A0"/>
                </a:solidFill>
              </a:rPr>
              <a:t> </a:t>
            </a:r>
            <a:r>
              <a:rPr lang="en-US" sz="2100" dirty="0" smtClean="0">
                <a:sym typeface="Wingdings" pitchFamily="2" charset="2"/>
              </a:rPr>
              <a:t> </a:t>
            </a:r>
            <a:r>
              <a:rPr lang="el-GR" sz="1800" i="1" dirty="0" smtClean="0"/>
              <a:t>κάπνισμα, κακώσεις της κεφαλής, κατάθλιψη, διάφορα φάρμακα, εκπαίδευση, επάγγελμα, πνευματικές, κοινωνικές δραστηριότητες, φυσική άσκηση και διατροφή.</a:t>
            </a:r>
          </a:p>
          <a:p>
            <a:pPr algn="just">
              <a:buFont typeface="Wingdings" pitchFamily="2" charset="2"/>
              <a:buChar char="v"/>
            </a:pPr>
            <a:endParaRPr lang="el-GR" sz="2100" dirty="0" smtClean="0"/>
          </a:p>
          <a:p>
            <a:pPr algn="just">
              <a:buNone/>
            </a:pPr>
            <a:endParaRPr lang="el-GR" sz="1900" dirty="0" smtClean="0"/>
          </a:p>
          <a:p>
            <a:pPr algn="just">
              <a:buNone/>
            </a:pPr>
            <a:endParaRPr lang="el-GR" sz="1900" dirty="0" smtClean="0"/>
          </a:p>
          <a:p>
            <a:pPr algn="just">
              <a:buNone/>
            </a:pPr>
            <a:endParaRPr lang="el-GR" sz="1900" dirty="0" smtClean="0"/>
          </a:p>
          <a:p>
            <a:pPr algn="just">
              <a:buFont typeface="Wingdings" pitchFamily="2" charset="2"/>
              <a:buChar char="Ø"/>
            </a:pPr>
            <a:endParaRPr lang="el-GR" sz="2000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Μπορώ να προλάβω τη νόσο</a:t>
            </a:r>
            <a:r>
              <a:rPr lang="en-US" dirty="0" smtClean="0"/>
              <a:t> Alzheimer</a:t>
            </a:r>
            <a:r>
              <a:rPr lang="el-GR" dirty="0" smtClean="0"/>
              <a:t>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4876" y="1928802"/>
            <a:ext cx="3857652" cy="464347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l-GR" sz="1900" i="1" dirty="0" smtClean="0"/>
              <a:t>Πολλές μελέτες δείχνουν ότι άνθρωποι με υψηλότερο IQ, περισσότερα χρόνια εκπαίδευσης, περισσότερο απαιτητικά επαγγέλματα και περισσότερες δραστηριότητες ελεύθερου χρόνου (πνευματικές, κοινωνικές, σωματικές) έχουν μικρότερες πιθανότητες ανάπτυξης νόσου Αλτσχάιμερ.</a:t>
            </a:r>
            <a:endParaRPr lang="en-US" sz="1900" b="1" i="1" dirty="0" smtClean="0"/>
          </a:p>
          <a:p>
            <a:pPr algn="just">
              <a:buNone/>
            </a:pPr>
            <a:endParaRPr lang="el-GR" sz="1900" b="1" i="1" dirty="0" smtClean="0"/>
          </a:p>
          <a:p>
            <a:pPr algn="just">
              <a:buNone/>
            </a:pPr>
            <a:endParaRPr lang="el-GR" sz="1900" b="1" dirty="0" smtClean="0"/>
          </a:p>
          <a:p>
            <a:pPr algn="just">
              <a:buNone/>
            </a:pPr>
            <a:r>
              <a:rPr lang="el-GR" sz="1900" dirty="0" smtClean="0"/>
              <a:t>Η</a:t>
            </a:r>
            <a:r>
              <a:rPr lang="el-GR" sz="1900" b="1" dirty="0" smtClean="0"/>
              <a:t> συνεχής εξάσκηση των νοητικών λειτουργιών</a:t>
            </a:r>
            <a:r>
              <a:rPr lang="el-GR" sz="1900" dirty="0" smtClean="0"/>
              <a:t> και την αύξηση των διανοητικών αποθεμάτων λειτουργούν αποτρεπτικά για την εμφάνιση της νόσου.</a:t>
            </a:r>
          </a:p>
          <a:p>
            <a:pPr algn="just">
              <a:buNone/>
            </a:pPr>
            <a:endParaRPr lang="el-GR" sz="1900" dirty="0" smtClean="0"/>
          </a:p>
          <a:p>
            <a:pPr algn="just">
              <a:buNone/>
            </a:pPr>
            <a:endParaRPr lang="el-GR" sz="1900" dirty="0" smtClean="0"/>
          </a:p>
          <a:p>
            <a:pPr algn="just">
              <a:buNone/>
            </a:pPr>
            <a:endParaRPr lang="el-GR" sz="1900" dirty="0" smtClean="0"/>
          </a:p>
          <a:p>
            <a:pPr algn="just">
              <a:buFont typeface="Wingdings" pitchFamily="2" charset="2"/>
              <a:buChar char="Ø"/>
            </a:pPr>
            <a:endParaRPr lang="el-GR" sz="2000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700" dirty="0" smtClean="0"/>
              <a:t>Μπορώ να προλάβω τη νόσο</a:t>
            </a:r>
            <a:r>
              <a:rPr lang="en-US" sz="3700" dirty="0" smtClean="0"/>
              <a:t> Alzheimer</a:t>
            </a:r>
            <a:r>
              <a:rPr lang="el-GR" sz="3700" dirty="0" smtClean="0"/>
              <a:t>;</a:t>
            </a:r>
            <a:endParaRPr lang="el-GR" sz="3700" dirty="0"/>
          </a:p>
        </p:txBody>
      </p:sp>
      <p:pic>
        <p:nvPicPr>
          <p:cNvPr id="17410" name="Picture 2" descr="C:\Users\Irini\Desktop\ALZHEIMER\alzheimer fotos\20572780_shutterstock_198457961.limghand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357430"/>
            <a:ext cx="3942241" cy="2850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42910" y="307181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400" dirty="0" smtClean="0"/>
              <a:t>Ζώντας με τη Νόσο </a:t>
            </a:r>
            <a:r>
              <a:rPr lang="en-US" sz="4400" dirty="0" smtClean="0"/>
              <a:t>Alzheimer</a:t>
            </a: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marL="624078" indent="-514350">
              <a:buNone/>
            </a:pPr>
            <a:r>
              <a:rPr lang="el-GR" sz="2000" b="1" i="1" u="sng" dirty="0" smtClean="0">
                <a:solidFill>
                  <a:schemeClr val="tx2"/>
                </a:solidFill>
              </a:rPr>
              <a:t>Πρώτο μέρος</a:t>
            </a:r>
          </a:p>
          <a:p>
            <a:pPr marL="624078" indent="-514350">
              <a:buNone/>
            </a:pPr>
            <a:r>
              <a:rPr lang="el-GR" sz="2000" dirty="0" smtClean="0"/>
              <a:t>Τι είναι η άνοια</a:t>
            </a:r>
            <a:r>
              <a:rPr lang="en-US" sz="2000" dirty="0" smtClean="0"/>
              <a:t>;</a:t>
            </a:r>
            <a:endParaRPr lang="el-GR" sz="2000" dirty="0" smtClean="0"/>
          </a:p>
          <a:p>
            <a:pPr marL="624078" indent="-514350">
              <a:buNone/>
            </a:pPr>
            <a:r>
              <a:rPr lang="el-GR" sz="2000" dirty="0" smtClean="0"/>
              <a:t>Τι είναι η Νόσος </a:t>
            </a:r>
            <a:r>
              <a:rPr lang="en-US" sz="2000" dirty="0" smtClean="0"/>
              <a:t>Alzheimer;</a:t>
            </a:r>
            <a:endParaRPr lang="el-GR" sz="2000" dirty="0" smtClean="0"/>
          </a:p>
          <a:p>
            <a:pPr marL="624078" indent="-514350">
              <a:buNone/>
            </a:pPr>
            <a:r>
              <a:rPr lang="el-GR" sz="2000" dirty="0" smtClean="0"/>
              <a:t>Συμπτώματα και εξέλιξη της νόσου.</a:t>
            </a:r>
          </a:p>
          <a:p>
            <a:pPr marL="624078" indent="-514350">
              <a:buNone/>
            </a:pPr>
            <a:endParaRPr lang="el-GR" sz="2000" dirty="0" smtClean="0"/>
          </a:p>
          <a:p>
            <a:pPr marL="624078" indent="-514350">
              <a:buNone/>
            </a:pPr>
            <a:r>
              <a:rPr lang="el-GR" sz="2000" b="1" i="1" u="sng" dirty="0" smtClean="0">
                <a:solidFill>
                  <a:schemeClr val="tx2"/>
                </a:solidFill>
              </a:rPr>
              <a:t>Δεύτερο μέρος</a:t>
            </a:r>
          </a:p>
          <a:p>
            <a:pPr marL="624078" indent="-514350">
              <a:buNone/>
            </a:pPr>
            <a:r>
              <a:rPr lang="el-GR" sz="2000" dirty="0" smtClean="0"/>
              <a:t>Διάγνωση και Θεραπευτική Αντιμετώπιση της νόσου.</a:t>
            </a:r>
          </a:p>
          <a:p>
            <a:pPr marL="624078" indent="-514350">
              <a:buFont typeface="+mj-lt"/>
              <a:buAutoNum type="arabicParenR"/>
            </a:pPr>
            <a:endParaRPr lang="el-GR" sz="2000" dirty="0" smtClean="0"/>
          </a:p>
          <a:p>
            <a:pPr marL="624078" indent="-514350">
              <a:buNone/>
            </a:pPr>
            <a:r>
              <a:rPr lang="el-GR" sz="2000" b="1" i="1" u="sng" dirty="0" smtClean="0">
                <a:solidFill>
                  <a:schemeClr val="tx2"/>
                </a:solidFill>
              </a:rPr>
              <a:t>Τρίτο μέρος</a:t>
            </a:r>
          </a:p>
          <a:p>
            <a:pPr marL="624078" indent="-514350">
              <a:buNone/>
            </a:pPr>
            <a:r>
              <a:rPr lang="el-GR" sz="2000" dirty="0" smtClean="0"/>
              <a:t>Ζώντας με τη Νόσο </a:t>
            </a:r>
            <a:r>
              <a:rPr lang="en-US" sz="2000" dirty="0" smtClean="0"/>
              <a:t>Alzheimer</a:t>
            </a:r>
            <a:r>
              <a:rPr lang="el-GR" sz="2000" dirty="0" smtClean="0"/>
              <a:t>.</a:t>
            </a:r>
          </a:p>
          <a:p>
            <a:pPr marL="624078" indent="-514350">
              <a:buNone/>
            </a:pPr>
            <a:r>
              <a:rPr lang="el-GR" sz="2000" dirty="0" smtClean="0"/>
              <a:t>Το φορτίο των φροντιστών.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0" y="1857364"/>
            <a:ext cx="4357718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1900" dirty="0" smtClean="0"/>
              <a:t>Το «</a:t>
            </a:r>
            <a:r>
              <a:rPr lang="el-GR" sz="1900" b="1" dirty="0" smtClean="0"/>
              <a:t>φορτίο φροντιστών</a:t>
            </a:r>
            <a:r>
              <a:rPr lang="el-GR" sz="1900" dirty="0" smtClean="0"/>
              <a:t>» = </a:t>
            </a:r>
            <a:r>
              <a:rPr lang="el-GR" sz="1900" u="sng" dirty="0" smtClean="0"/>
              <a:t>η επιβάρυνση (σωματική, συναισθηματική ή οικονομική)</a:t>
            </a:r>
            <a:r>
              <a:rPr lang="el-GR" sz="1900" dirty="0" smtClean="0"/>
              <a:t> που επωμίζονται οι φροντιστές ενός ατόμου που πάσχει από χρόνιο νόσημα, το οποίο προκαλεί αναπηρία.</a:t>
            </a:r>
          </a:p>
          <a:p>
            <a:pPr algn="just"/>
            <a:endParaRPr lang="el-GR" sz="1900" dirty="0" smtClean="0"/>
          </a:p>
          <a:p>
            <a:pPr algn="just"/>
            <a:r>
              <a:rPr lang="el-GR" sz="1900" dirty="0" smtClean="0"/>
              <a:t>Το φορτίο των φροντιστών των ανοϊκών ασθενών είναι βαρύ και πολύπλευρο.</a:t>
            </a:r>
          </a:p>
          <a:p>
            <a:pPr algn="just"/>
            <a:endParaRPr lang="el-GR" sz="1900" dirty="0" smtClean="0"/>
          </a:p>
          <a:p>
            <a:pPr algn="just"/>
            <a:r>
              <a:rPr lang="el-GR" sz="1900" dirty="0" smtClean="0"/>
              <a:t>Στην Ελλάδα στη συντριπτική τους πλειοψηφία, οι ανοϊκοί ασθενείς φροντίζονται στο σπίτι από τα μέλη των οικογενειών τους (συζύγους, παιδιά, αδέλφια).</a:t>
            </a:r>
          </a:p>
          <a:p>
            <a:pPr algn="just"/>
            <a:endParaRPr lang="el-GR" sz="20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«Το φορτίο των φροντιστών»</a:t>
            </a:r>
            <a:endParaRPr lang="el-GR" dirty="0"/>
          </a:p>
        </p:txBody>
      </p:sp>
      <p:pic>
        <p:nvPicPr>
          <p:cNvPr id="16386" name="Picture 2" descr="C:\Users\Irini\Desktop\ALZHEIMER\alzheimer fotos\article-0-04F00349000005DC-952_468x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4577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642910" y="2143116"/>
            <a:ext cx="801528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1900" i="1" dirty="0" smtClean="0"/>
              <a:t>Οι αυξημένες απαιτήσεις φροντίδας των ανοϊκών ασθενών</a:t>
            </a:r>
            <a:r>
              <a:rPr lang="en-US" sz="1900" i="1" dirty="0" smtClean="0"/>
              <a:t>:</a:t>
            </a:r>
            <a:endParaRPr lang="el-GR" sz="1900" i="1" dirty="0" smtClean="0"/>
          </a:p>
          <a:p>
            <a:pPr algn="just">
              <a:buNone/>
            </a:pPr>
            <a:endParaRPr lang="el-GR" sz="1900" dirty="0" smtClean="0"/>
          </a:p>
          <a:p>
            <a:pPr algn="just">
              <a:buFont typeface="Wingdings" pitchFamily="2" charset="2"/>
              <a:buChar char="q"/>
            </a:pPr>
            <a:r>
              <a:rPr lang="el-GR" sz="1900" dirty="0" smtClean="0"/>
              <a:t>επιδρούν στην υγεία των φροντιστών</a:t>
            </a:r>
            <a:endParaRPr lang="el-GR" sz="1600" dirty="0" smtClean="0"/>
          </a:p>
          <a:p>
            <a:pPr algn="just">
              <a:buFont typeface="Wingdings" pitchFamily="2" charset="2"/>
              <a:buChar char="q"/>
            </a:pPr>
            <a:r>
              <a:rPr lang="el-GR" sz="1900" dirty="0" smtClean="0"/>
              <a:t>περιορίζουν τον ελεύθερο χρόνο τους</a:t>
            </a:r>
          </a:p>
          <a:p>
            <a:pPr algn="just">
              <a:buFont typeface="Wingdings" pitchFamily="2" charset="2"/>
              <a:buChar char="q"/>
            </a:pPr>
            <a:r>
              <a:rPr lang="el-GR" sz="1900" dirty="0" smtClean="0"/>
              <a:t>επηρεάζουν τη συμμετοχή τους σε κοινωνικές &amp; επαγγελματικές  δραστηριότητες</a:t>
            </a:r>
          </a:p>
          <a:p>
            <a:pPr algn="just">
              <a:buFont typeface="Wingdings" pitchFamily="2" charset="2"/>
              <a:buChar char="q"/>
            </a:pPr>
            <a:r>
              <a:rPr lang="el-GR" sz="1900" dirty="0" smtClean="0"/>
              <a:t>τους επιβαρύνουν οικονομικά</a:t>
            </a:r>
          </a:p>
          <a:p>
            <a:pPr algn="just">
              <a:buFont typeface="Wingdings" pitchFamily="2" charset="2"/>
              <a:buChar char="§"/>
            </a:pPr>
            <a:endParaRPr lang="el-GR" sz="1900" dirty="0" smtClean="0"/>
          </a:p>
          <a:p>
            <a:endParaRPr lang="el-GR" sz="2600" dirty="0" smtClean="0"/>
          </a:p>
        </p:txBody>
      </p:sp>
      <p:pic>
        <p:nvPicPr>
          <p:cNvPr id="9219" name="Picture 3" descr="C:\Users\Irini\Desktop\ALZHEIMER\alzheimer fotos\ImageHand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8578" y="4643446"/>
            <a:ext cx="3613950" cy="2014116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Στη νόσο </a:t>
            </a:r>
            <a:r>
              <a:rPr lang="en-US" dirty="0" smtClean="0"/>
              <a:t>Alzheimer </a:t>
            </a:r>
            <a:r>
              <a:rPr lang="el-GR" dirty="0" smtClean="0"/>
              <a:t>μαζί με τον ασθενή πάσχει όλη η οικογένεια.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900" dirty="0" smtClean="0"/>
              <a:t>Καθιερώστε μια ρουτίνα</a:t>
            </a:r>
            <a:r>
              <a:rPr lang="en-US" sz="19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Υποστηρίξτε την ανεξαρτησία του ασθενούς.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Βοηθήστε τον να εκμεταλλευτεί τις υπάρχουσες ικανότητές του. </a:t>
            </a:r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Κάνετε τα πράγματα απλά.</a:t>
            </a:r>
            <a:endParaRPr lang="en-US" sz="1900" dirty="0" smtClean="0"/>
          </a:p>
          <a:p>
            <a:pPr>
              <a:buFont typeface="Wingdings" pitchFamily="2" charset="2"/>
              <a:buChar char="Ø"/>
            </a:pPr>
            <a:r>
              <a:rPr lang="el-GR" sz="1900" dirty="0" smtClean="0"/>
              <a:t>Αποφύγετε τις συγκρούσεις.</a:t>
            </a:r>
          </a:p>
          <a:p>
            <a:r>
              <a:rPr lang="el-GR" sz="1900" dirty="0" smtClean="0"/>
              <a:t>Διατηρήστε την αίσθηση του χιούμορ.</a:t>
            </a:r>
          </a:p>
          <a:p>
            <a:r>
              <a:rPr lang="el-GR" sz="1900" dirty="0" smtClean="0"/>
              <a:t>Δημιουργήστε ένα ασφαλές περιβάλλον.</a:t>
            </a:r>
          </a:p>
          <a:p>
            <a:r>
              <a:rPr lang="el-GR" sz="1900" dirty="0" smtClean="0"/>
              <a:t>Ενθαρρύνετε την καλή φυσική κατάσταση</a:t>
            </a:r>
          </a:p>
          <a:p>
            <a:pPr>
              <a:buNone/>
            </a:pPr>
            <a:r>
              <a:rPr lang="el-GR" sz="1900" dirty="0" smtClean="0"/>
              <a:t>    και την άσκηση.</a:t>
            </a:r>
          </a:p>
          <a:p>
            <a:r>
              <a:rPr lang="el-GR" sz="1900" dirty="0" smtClean="0"/>
              <a:t>Διατηρήστε την επικοινωνία.</a:t>
            </a:r>
          </a:p>
          <a:p>
            <a:r>
              <a:rPr lang="el-GR" sz="1900" dirty="0" smtClean="0"/>
              <a:t>Χρησιμοποιήστε βοηθήματα μνήμης.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l-GR" sz="20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Ζώντας με τον ανοϊκό ασθενή</a:t>
            </a:r>
            <a:endParaRPr lang="el-GR" dirty="0"/>
          </a:p>
        </p:txBody>
      </p:sp>
      <p:pic>
        <p:nvPicPr>
          <p:cNvPr id="5126" name="Picture 6" descr="C:\Users\Irini\Desktop\ALZHEIMER\alzheimer fotos\old cou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723719"/>
            <a:ext cx="3214678" cy="213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0" y="2786058"/>
            <a:ext cx="3786214" cy="37147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sz="2900" dirty="0" smtClean="0"/>
              <a:t>Προσκόλληση.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Απώλεια αντικειμένων και κατηγορίες για κλοπή.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Παραλήρημα και ψευδαισθήσεις.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Σεξουαλικές σχέσεις.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Ανάρμοστη σεξουαλική συμπεριφορά.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Περιπλάνηση.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Βία και επιθετικότητα.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Κατάθλιψη και άγχος.</a:t>
            </a:r>
          </a:p>
          <a:p>
            <a:endParaRPr lang="el-GR" b="1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Αντιμετωπίζοντας ειδικότερα προβλήματα</a:t>
            </a:r>
            <a:endParaRPr lang="el-GR" dirty="0"/>
          </a:p>
        </p:txBody>
      </p:sp>
      <p:sp>
        <p:nvSpPr>
          <p:cNvPr id="4" name="1 - Θέση περιεχομένου"/>
          <p:cNvSpPr txBox="1">
            <a:spLocks/>
          </p:cNvSpPr>
          <p:nvPr/>
        </p:nvSpPr>
        <p:spPr>
          <a:xfrm>
            <a:off x="642910" y="2071678"/>
            <a:ext cx="3643338" cy="392909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Πλύσιμο και προσωπική υγιεινή.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Ντύσιμο.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Τουαλέτα και ακράτεια.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Μαγείρεμα.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Διατροφή.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Οδήγηση.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Αλκοόλ και κάπνισμα.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Δυσκολίες στον ύπνο.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συμπεριφορές.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l-G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l-G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Άγχος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Φόβος του θανάτου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Θλίψη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Πένθος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Θυμός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Ενοχή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Ντροπή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Μοναξιά</a:t>
            </a:r>
            <a:endParaRPr lang="el-GR" sz="20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500" dirty="0" smtClean="0"/>
              <a:t>Τα συναισθήματα των φροντιστών</a:t>
            </a:r>
            <a:endParaRPr lang="el-GR" sz="3500" dirty="0"/>
          </a:p>
        </p:txBody>
      </p:sp>
      <p:pic>
        <p:nvPicPr>
          <p:cNvPr id="3076" name="Picture 4" descr="C:\Users\Irini\Desktop\ALZHEIMER\alzheimer fotos\alzheim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0024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r>
              <a:rPr lang="el-GR" sz="1900" dirty="0" smtClean="0"/>
              <a:t>Εμπλέξτε στη φροντίδα και την υπόλοιπη οικογένεια.</a:t>
            </a:r>
          </a:p>
          <a:p>
            <a:r>
              <a:rPr lang="el-GR" sz="1900" dirty="0" smtClean="0"/>
              <a:t>Μοιραστείτε τα προβλήματά σας.</a:t>
            </a:r>
          </a:p>
          <a:p>
            <a:r>
              <a:rPr lang="el-GR" sz="1900" dirty="0" smtClean="0"/>
              <a:t>Βρείτε χρόνο για τον εαυτό σας.</a:t>
            </a:r>
          </a:p>
          <a:p>
            <a:r>
              <a:rPr lang="el-GR" sz="1900" dirty="0" smtClean="0"/>
              <a:t>Αναγνωρίστε τα όρια της αντοχής σας.</a:t>
            </a:r>
          </a:p>
          <a:p>
            <a:r>
              <a:rPr lang="el-GR" sz="1900" dirty="0" smtClean="0"/>
              <a:t>Μην κατηγορείτε τον εαυτό σας.</a:t>
            </a:r>
          </a:p>
          <a:p>
            <a:r>
              <a:rPr lang="el-GR" sz="1900" dirty="0" smtClean="0"/>
              <a:t>Θυμηθείτε ότι είστε σημαντικός /ή.</a:t>
            </a:r>
          </a:p>
          <a:p>
            <a:r>
              <a:rPr lang="el-GR" sz="1900" dirty="0" smtClean="0"/>
              <a:t>Ζητήστε βοήθεια και δεχτείτε συμβουλές.</a:t>
            </a:r>
          </a:p>
          <a:p>
            <a:r>
              <a:rPr lang="el-GR" sz="1900" dirty="0" smtClean="0"/>
              <a:t>Απευθυνθείτε σε κάποιον ειδικό ψυχικής υγείας.</a:t>
            </a:r>
          </a:p>
          <a:p>
            <a:endParaRPr lang="el-GR" sz="19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Φροντίστε τον εαυτό σας!</a:t>
            </a:r>
            <a:endParaRPr lang="el-GR" dirty="0"/>
          </a:p>
        </p:txBody>
      </p:sp>
      <p:pic>
        <p:nvPicPr>
          <p:cNvPr id="15362" name="Picture 2" descr="C:\Users\Irini\Desktop\ALZHEIMER\alzheimer fotos\elderly-swim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714884"/>
            <a:ext cx="2857520" cy="1904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Επιδόματα</a:t>
            </a:r>
          </a:p>
          <a:p>
            <a:r>
              <a:rPr lang="el-GR" sz="2000" dirty="0" smtClean="0"/>
              <a:t>Διαθήκη</a:t>
            </a:r>
          </a:p>
          <a:p>
            <a:r>
              <a:rPr lang="el-GR" sz="2000" dirty="0" smtClean="0"/>
              <a:t>Πληρεξούσιο</a:t>
            </a:r>
            <a:endParaRPr lang="el-GR" sz="20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Οικονομικά και Νομικά θέματα</a:t>
            </a:r>
            <a:endParaRPr lang="el-GR" dirty="0"/>
          </a:p>
        </p:txBody>
      </p:sp>
      <p:pic>
        <p:nvPicPr>
          <p:cNvPr id="21506" name="Picture 2" descr="http://air.news.gr/cov/fo/for_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71810"/>
            <a:ext cx="3643338" cy="227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1900" dirty="0" smtClean="0"/>
              <a:t>Τα τελευταία χρόνια διεξάγεται μεγάλη ερευνητική προσπάθεια με στόχο την ανεύρεση περισσότερο αποτελεσματικών θεραπειών. Πάνω από 100 φάρμακα δοκιμάζονται κλινικά σε ανθρώπους αυτή τη στιγμή!</a:t>
            </a:r>
          </a:p>
          <a:p>
            <a:pPr algn="just">
              <a:buNone/>
            </a:pPr>
            <a:endParaRPr lang="el-GR" sz="1900" dirty="0" smtClean="0"/>
          </a:p>
          <a:p>
            <a:pPr algn="just"/>
            <a:r>
              <a:rPr lang="el-GR" sz="1900" dirty="0" smtClean="0"/>
              <a:t>Υπάρχει μεγάλη αισιοδοξία στον επιστημονικό χώρο ότι σύντομα θα έχουμε φαρμακευτικές παρεμβάσεις πολύ αποτελεσματικότερες.</a:t>
            </a:r>
          </a:p>
          <a:p>
            <a:pPr algn="just"/>
            <a:endParaRPr lang="el-GR" sz="1900" dirty="0" smtClean="0"/>
          </a:p>
          <a:p>
            <a:pPr algn="just"/>
            <a:endParaRPr lang="el-GR" sz="19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Έρευνα</a:t>
            </a:r>
            <a:endParaRPr lang="el-GR" dirty="0"/>
          </a:p>
        </p:txBody>
      </p:sp>
      <p:pic>
        <p:nvPicPr>
          <p:cNvPr id="19458" name="Picture 2" descr="C:\Users\Irini\Desktop\ALZHEIMER\alzheimer fotos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143380"/>
            <a:ext cx="3980097" cy="2228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928630" y="4714884"/>
            <a:ext cx="8215370" cy="192882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</a:t>
            </a:r>
            <a:r>
              <a:rPr lang="el-GR" sz="3600" dirty="0" smtClean="0"/>
              <a:t>21 Σεπτεμβρίου</a:t>
            </a:r>
            <a:br>
              <a:rPr lang="el-GR" sz="3600" dirty="0" smtClean="0"/>
            </a:br>
            <a:r>
              <a:rPr lang="el-GR" sz="3600" dirty="0" smtClean="0"/>
              <a:t>                     </a:t>
            </a:r>
            <a:r>
              <a:rPr lang="el-GR" sz="3600" b="0" dirty="0" smtClean="0"/>
              <a:t>Παγκόσμια Ημέρα </a:t>
            </a:r>
            <a:br>
              <a:rPr lang="el-GR" sz="3600" b="0" dirty="0" smtClean="0"/>
            </a:br>
            <a:r>
              <a:rPr lang="el-GR" sz="3600" b="0" dirty="0" smtClean="0"/>
              <a:t>                           Νόσου </a:t>
            </a:r>
            <a:r>
              <a:rPr lang="en-US" sz="3600" b="0" dirty="0" smtClean="0"/>
              <a:t>Alzheimer</a:t>
            </a:r>
            <a:r>
              <a:rPr lang="el-GR" sz="3600" b="0" dirty="0" smtClean="0"/>
              <a:t> </a:t>
            </a:r>
            <a:r>
              <a:rPr lang="el-GR" b="0" dirty="0" smtClean="0"/>
              <a:t/>
            </a:r>
            <a:br>
              <a:rPr lang="el-GR" b="0" dirty="0" smtClean="0"/>
            </a:br>
            <a:endParaRPr lang="el-GR" sz="3700" dirty="0"/>
          </a:p>
        </p:txBody>
      </p:sp>
      <p:pic>
        <p:nvPicPr>
          <p:cNvPr id="2052" name="Picture 4" descr="C:\Users\Irini\Desktop\ALZHEIMER\alzheimer fotos\128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42918"/>
            <a:ext cx="391084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 idx="4294967295"/>
          </p:nvPr>
        </p:nvSpPr>
        <p:spPr>
          <a:xfrm>
            <a:off x="785786" y="1500174"/>
            <a:ext cx="7772400" cy="1830387"/>
          </a:xfrm>
        </p:spPr>
        <p:txBody>
          <a:bodyPr>
            <a:normAutofit/>
          </a:bodyPr>
          <a:lstStyle/>
          <a:p>
            <a:pPr algn="ctr"/>
            <a:r>
              <a:rPr lang="el-GR" sz="4100" dirty="0" smtClean="0"/>
              <a:t>Σας ευχαριστώ για την προσοχή σας!</a:t>
            </a:r>
            <a:endParaRPr lang="el-GR" sz="4100" dirty="0"/>
          </a:p>
        </p:txBody>
      </p:sp>
      <p:pic>
        <p:nvPicPr>
          <p:cNvPr id="14338" name="Picture 2" descr="C:\Users\Irini\Desktop\ALZHEIMER\alzheimer fotos\1006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643314"/>
            <a:ext cx="3956140" cy="254212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857620" y="585789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Ξεχνούν αλλά δεν τους ξεχνάμε!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100" b="1" dirty="0" smtClean="0"/>
          </a:p>
          <a:p>
            <a:pPr algn="just">
              <a:buFont typeface="Wingdings" pitchFamily="2" charset="2"/>
              <a:buChar char="q"/>
            </a:pPr>
            <a:r>
              <a:rPr lang="el-GR" sz="1900" b="1" dirty="0" smtClean="0"/>
              <a:t>άνοια </a:t>
            </a:r>
            <a:r>
              <a:rPr lang="el-GR" sz="1900" dirty="0" smtClean="0">
                <a:sym typeface="Wingdings" pitchFamily="2" charset="2"/>
              </a:rPr>
              <a:t></a:t>
            </a:r>
            <a:r>
              <a:rPr lang="el-GR" sz="1900" dirty="0" smtClean="0"/>
              <a:t> στερητικό α + νους = απώλεια του νου.</a:t>
            </a:r>
          </a:p>
          <a:p>
            <a:pPr algn="just">
              <a:buFont typeface="Wingdings" pitchFamily="2" charset="2"/>
              <a:buChar char="q"/>
            </a:pPr>
            <a:endParaRPr lang="el-GR" sz="1900" dirty="0" smtClean="0"/>
          </a:p>
          <a:p>
            <a:pPr algn="just">
              <a:buFont typeface="Wingdings" pitchFamily="2" charset="2"/>
              <a:buChar char="q"/>
            </a:pPr>
            <a:r>
              <a:rPr lang="el-GR" sz="1900" dirty="0" smtClean="0"/>
              <a:t>Η απώλεια των εγκεφαλικών κυττάρων είναι μια φυσιολογική διαδικασία</a:t>
            </a:r>
            <a:r>
              <a:rPr lang="en-US" sz="1900" dirty="0" smtClean="0"/>
              <a:t>.</a:t>
            </a:r>
            <a:endParaRPr lang="el-GR" sz="1900" dirty="0" smtClean="0"/>
          </a:p>
          <a:p>
            <a:pPr algn="just">
              <a:buFont typeface="Wingdings" pitchFamily="2" charset="2"/>
              <a:buChar char="q"/>
            </a:pPr>
            <a:endParaRPr lang="el-GR" sz="1900" dirty="0" smtClean="0"/>
          </a:p>
          <a:p>
            <a:pPr algn="just">
              <a:buFont typeface="Wingdings" pitchFamily="2" charset="2"/>
              <a:buChar char="q"/>
            </a:pPr>
            <a:r>
              <a:rPr lang="el-GR" sz="1900" dirty="0" smtClean="0"/>
              <a:t>Στην άνοια, εξαιτίας δυσλειτουργίας του ανθρώπινου εγκεφάλου, </a:t>
            </a:r>
            <a:r>
              <a:rPr lang="el-GR" sz="1900" b="1" dirty="0" smtClean="0"/>
              <a:t>τα εγκεφαλικά κύτταρα χάνονται με πολύ μεγαλύτερο ρυθμό</a:t>
            </a:r>
            <a:r>
              <a:rPr lang="el-GR" sz="1900" dirty="0" smtClean="0"/>
              <a:t>.</a:t>
            </a:r>
            <a:r>
              <a:rPr lang="el-GR" sz="1900" b="1" dirty="0" smtClean="0"/>
              <a:t> </a:t>
            </a:r>
            <a:r>
              <a:rPr lang="el-GR" sz="1900" dirty="0" smtClean="0"/>
              <a:t>Αυτό έχει ως αποτέλεσμα την βαθμιαία μείωση της λειτουργικότητας του ατόμου.</a:t>
            </a:r>
          </a:p>
          <a:p>
            <a:pPr algn="just">
              <a:buNone/>
            </a:pPr>
            <a:endParaRPr lang="el-GR" sz="7600" i="1" dirty="0" smtClean="0"/>
          </a:p>
          <a:p>
            <a:pPr algn="just">
              <a:buNone/>
            </a:pPr>
            <a:endParaRPr lang="el-GR" sz="7600" i="1" dirty="0" smtClean="0"/>
          </a:p>
          <a:p>
            <a:pPr algn="just">
              <a:buNone/>
            </a:pPr>
            <a:endParaRPr lang="el-GR" sz="4300" dirty="0" smtClean="0"/>
          </a:p>
          <a:p>
            <a:pPr algn="just">
              <a:buFont typeface="Wingdings" pitchFamily="2" charset="2"/>
              <a:buChar char="§"/>
            </a:pPr>
            <a:endParaRPr lang="el-GR" sz="2500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άνοια</a:t>
            </a:r>
            <a:r>
              <a:rPr lang="en-US" dirty="0" smtClean="0"/>
              <a:t>;</a:t>
            </a:r>
            <a:endParaRPr lang="el-GR" dirty="0"/>
          </a:p>
        </p:txBody>
      </p:sp>
      <p:pic>
        <p:nvPicPr>
          <p:cNvPr id="8194" name="Picture 2" descr="C:\Users\Irini\Desktop\ALZHEIMER\alzheimer fotos\anoia-kovetai_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201957"/>
            <a:ext cx="3643294" cy="1656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Irini\Desktop\ALZHEIMER\alzheimer fotos\slid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9632" y="3786190"/>
            <a:ext cx="3608802" cy="2857496"/>
          </a:xfrm>
          <a:prstGeom prst="rect">
            <a:avLst/>
          </a:prstGeom>
          <a:noFill/>
        </p:spPr>
      </p:pic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071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000" dirty="0" smtClean="0"/>
              <a:t>Έχουν περιγραφεί πάνω από 100 είδη άνοιας, διαφορετικής αιτιολογίας!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i="1" dirty="0" smtClean="0"/>
              <a:t>Οι πιο συνηθισμένες μορφές είναι</a:t>
            </a:r>
            <a:r>
              <a:rPr lang="en-US" sz="2000" i="1" dirty="0" smtClean="0"/>
              <a:t>:</a:t>
            </a:r>
            <a:endParaRPr lang="el-GR" sz="2000" i="1" dirty="0" smtClean="0"/>
          </a:p>
          <a:p>
            <a:pPr algn="just">
              <a:buFont typeface="Lucida Sans Unicode" pitchFamily="34" charset="0"/>
              <a:buChar char="⇛"/>
            </a:pPr>
            <a:r>
              <a:rPr lang="el-GR" sz="2000" dirty="0" smtClean="0"/>
              <a:t>Άνοια τύπου </a:t>
            </a:r>
            <a:r>
              <a:rPr lang="en-US" sz="2000" dirty="0" smtClean="0"/>
              <a:t>Alzheimer</a:t>
            </a:r>
            <a:r>
              <a:rPr lang="el-GR" sz="2000" dirty="0" smtClean="0"/>
              <a:t> (το 50</a:t>
            </a:r>
            <a:r>
              <a:rPr lang="en-US" sz="2000" dirty="0" smtClean="0"/>
              <a:t>-</a:t>
            </a:r>
            <a:r>
              <a:rPr lang="el-GR" sz="2000" dirty="0" smtClean="0"/>
              <a:t>60% των περιπτώσεων!)</a:t>
            </a:r>
          </a:p>
          <a:p>
            <a:pPr algn="just">
              <a:buFont typeface="Lucida Sans Unicode" pitchFamily="34" charset="0"/>
              <a:buChar char="⇛"/>
            </a:pPr>
            <a:r>
              <a:rPr lang="el-GR" sz="2000" dirty="0" smtClean="0"/>
              <a:t>Αγγειακή άνοια</a:t>
            </a:r>
          </a:p>
          <a:p>
            <a:pPr algn="just">
              <a:buFont typeface="Lucida Sans Unicode" pitchFamily="34" charset="0"/>
              <a:buChar char="⇛"/>
            </a:pPr>
            <a:r>
              <a:rPr lang="el-GR" sz="2000" dirty="0" smtClean="0"/>
              <a:t>Άνοια με Σωμάτια Lewy</a:t>
            </a:r>
          </a:p>
          <a:p>
            <a:pPr algn="just">
              <a:buFont typeface="Lucida Sans Unicode" pitchFamily="34" charset="0"/>
              <a:buChar char="⇛"/>
            </a:pPr>
            <a:r>
              <a:rPr lang="el-GR" sz="2000" dirty="0" smtClean="0"/>
              <a:t>Παρκινσονική άνοια </a:t>
            </a:r>
          </a:p>
          <a:p>
            <a:pPr algn="just">
              <a:buFont typeface="Lucida Sans Unicode" pitchFamily="34" charset="0"/>
              <a:buChar char="⇛"/>
            </a:pPr>
            <a:r>
              <a:rPr lang="el-GR" sz="2000" dirty="0" smtClean="0"/>
              <a:t>Μετωποκροταφική άνοια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άνοιας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286279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l-GR" sz="2000" b="1" dirty="0" smtClean="0"/>
          </a:p>
          <a:p>
            <a:pPr algn="just">
              <a:buFont typeface="Wingdings" pitchFamily="2" charset="2"/>
              <a:buChar char="q"/>
            </a:pPr>
            <a:r>
              <a:rPr lang="el-GR" sz="2000" dirty="0" smtClean="0"/>
              <a:t>Η Νόσος Alzheimer είναι </a:t>
            </a:r>
            <a:r>
              <a:rPr lang="el-GR" sz="2000" b="1" dirty="0" smtClean="0"/>
              <a:t>μια νόσος της «τρίτης ηλικίας» </a:t>
            </a:r>
            <a:r>
              <a:rPr lang="el-GR" sz="2000" dirty="0" smtClean="0"/>
              <a:t>(άνω των 65).</a:t>
            </a:r>
          </a:p>
          <a:p>
            <a:pPr algn="just">
              <a:buFont typeface="Wingdings" pitchFamily="2" charset="2"/>
              <a:buChar char="q"/>
            </a:pPr>
            <a:endParaRPr lang="el-GR" sz="2000" dirty="0" smtClean="0"/>
          </a:p>
          <a:p>
            <a:pPr algn="just">
              <a:buFont typeface="Wingdings" pitchFamily="2" charset="2"/>
              <a:buChar char="q"/>
            </a:pPr>
            <a:r>
              <a:rPr lang="el-GR" sz="2000" dirty="0" smtClean="0"/>
              <a:t>Αργά και προοδευτικά </a:t>
            </a:r>
            <a:r>
              <a:rPr lang="el-GR" sz="2000" b="1" dirty="0" smtClean="0"/>
              <a:t>καταστρέφει τα εγκεφαλικά κύτταρα</a:t>
            </a:r>
            <a:r>
              <a:rPr lang="el-GR" sz="2000" dirty="0" smtClean="0"/>
              <a:t>, γεγονός που προκαλεί και τα συμπτώματα στους ασθενείς.  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Font typeface="Wingdings" pitchFamily="2" charset="2"/>
              <a:buChar char="q"/>
            </a:pPr>
            <a:r>
              <a:rPr lang="el-GR" sz="2000" dirty="0" smtClean="0"/>
              <a:t>Πήρε το όνομά της από τον </a:t>
            </a:r>
            <a:r>
              <a:rPr lang="en-US" sz="2000" b="1" dirty="0" err="1" smtClean="0"/>
              <a:t>Alois</a:t>
            </a:r>
            <a:r>
              <a:rPr lang="en-US" sz="2000" b="1" dirty="0" smtClean="0"/>
              <a:t> Alzheimer</a:t>
            </a:r>
            <a:r>
              <a:rPr lang="el-GR" sz="2000" b="1" dirty="0" smtClean="0"/>
              <a:t> </a:t>
            </a:r>
            <a:r>
              <a:rPr lang="el-GR" sz="2000" dirty="0" smtClean="0"/>
              <a:t>(1906).</a:t>
            </a:r>
            <a:br>
              <a:rPr lang="el-GR" sz="2000" dirty="0" smtClean="0"/>
            </a:br>
            <a:endParaRPr lang="el-GR" sz="20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Νόσος </a:t>
            </a:r>
            <a:r>
              <a:rPr lang="en-US" dirty="0" smtClean="0"/>
              <a:t>Alzheimer;</a:t>
            </a:r>
            <a:endParaRPr lang="el-GR" dirty="0"/>
          </a:p>
        </p:txBody>
      </p:sp>
      <p:pic>
        <p:nvPicPr>
          <p:cNvPr id="1027" name="Picture 3" descr="C:\Users\Irini\Desktop\ALZHEIMER\alzheimer fotos\Alzheimer’s-dise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857760"/>
            <a:ext cx="300036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ini\Desktop\ALZHEIMER\alzheimer fotos\MRI και Alzheimer teliko_Page_05_Image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097988"/>
            <a:ext cx="4071934" cy="2760012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1900" dirty="0" smtClean="0"/>
          </a:p>
          <a:p>
            <a:pPr algn="just"/>
            <a:r>
              <a:rPr lang="el-GR" sz="1900" dirty="0" smtClean="0"/>
              <a:t>Στην Ελλάδα ο αριθμός των ασθενών με άνοια υπολογίζεται σήμερα στις </a:t>
            </a:r>
            <a:r>
              <a:rPr lang="el-GR" sz="1900" b="1" dirty="0" smtClean="0"/>
              <a:t>150.000-200.000</a:t>
            </a:r>
            <a:r>
              <a:rPr lang="el-GR" sz="1900" dirty="0" smtClean="0"/>
              <a:t>.</a:t>
            </a:r>
          </a:p>
          <a:p>
            <a:pPr algn="just">
              <a:buNone/>
            </a:pPr>
            <a:endParaRPr lang="el-GR" sz="1900" dirty="0" smtClean="0"/>
          </a:p>
          <a:p>
            <a:pPr algn="just"/>
            <a:r>
              <a:rPr lang="el-GR" sz="1900" dirty="0" smtClean="0"/>
              <a:t>Το 80% των ασθενών ζει στο σπίτι με την οικογένειά του. Λιγότερο από 20% είναι σε ιδρύματα.</a:t>
            </a:r>
          </a:p>
          <a:p>
            <a:pPr algn="just"/>
            <a:endParaRPr lang="el-GR" sz="1900" dirty="0" smtClean="0"/>
          </a:p>
          <a:p>
            <a:pPr algn="just"/>
            <a:r>
              <a:rPr lang="el-GR" sz="1900" dirty="0" smtClean="0"/>
              <a:t>Ο κίνδυνος για ανάπτυξη άνοιας αυξάνεται</a:t>
            </a:r>
            <a:r>
              <a:rPr lang="en-US" sz="1900" dirty="0" smtClean="0"/>
              <a:t>,</a:t>
            </a:r>
            <a:r>
              <a:rPr lang="el-GR" sz="1900" dirty="0" smtClean="0"/>
              <a:t> όσο αυξάνει η ηλικία</a:t>
            </a:r>
            <a:r>
              <a:rPr lang="en-US" sz="1900" dirty="0" smtClean="0"/>
              <a:t>:</a:t>
            </a:r>
          </a:p>
          <a:p>
            <a:pPr algn="just">
              <a:buNone/>
            </a:pPr>
            <a:r>
              <a:rPr lang="el-GR" sz="1700" dirty="0" smtClean="0"/>
              <a:t>  2% </a:t>
            </a:r>
            <a:r>
              <a:rPr lang="el-GR" sz="1700" dirty="0" smtClean="0">
                <a:sym typeface="Wingdings" pitchFamily="2" charset="2"/>
              </a:rPr>
              <a:t> στις ηλικίες </a:t>
            </a:r>
            <a:r>
              <a:rPr lang="el-GR" sz="1700" dirty="0" smtClean="0"/>
              <a:t>65-7</a:t>
            </a:r>
            <a:r>
              <a:rPr lang="en-US" sz="1700" dirty="0" smtClean="0"/>
              <a:t>5</a:t>
            </a:r>
            <a:r>
              <a:rPr lang="el-GR" sz="1700" dirty="0" smtClean="0"/>
              <a:t> ετών</a:t>
            </a:r>
          </a:p>
          <a:p>
            <a:pPr algn="just">
              <a:buNone/>
            </a:pPr>
            <a:r>
              <a:rPr lang="el-GR" sz="1700" dirty="0" smtClean="0"/>
              <a:t>19% </a:t>
            </a:r>
            <a:r>
              <a:rPr lang="el-GR" sz="1700" dirty="0" smtClean="0">
                <a:sym typeface="Wingdings" pitchFamily="2" charset="2"/>
              </a:rPr>
              <a:t> </a:t>
            </a:r>
            <a:r>
              <a:rPr lang="el-GR" sz="1700" dirty="0" smtClean="0"/>
              <a:t>στις ηλικίες 75-8</a:t>
            </a:r>
            <a:r>
              <a:rPr lang="en-US" sz="1700" dirty="0" smtClean="0"/>
              <a:t>5</a:t>
            </a:r>
            <a:r>
              <a:rPr lang="el-GR" sz="1700" dirty="0" smtClean="0"/>
              <a:t> ετών</a:t>
            </a:r>
          </a:p>
          <a:p>
            <a:pPr algn="just">
              <a:buNone/>
            </a:pPr>
            <a:r>
              <a:rPr lang="el-GR" sz="1700" dirty="0" smtClean="0"/>
              <a:t>42% </a:t>
            </a:r>
            <a:r>
              <a:rPr lang="el-GR" sz="1700" dirty="0" smtClean="0">
                <a:sym typeface="Wingdings" pitchFamily="2" charset="2"/>
              </a:rPr>
              <a:t> </a:t>
            </a:r>
            <a:r>
              <a:rPr lang="el-GR" sz="1700" dirty="0" smtClean="0"/>
              <a:t>στους μεγαλύτερους των 85 ετών.</a:t>
            </a:r>
            <a:r>
              <a:rPr lang="el-GR" sz="1800" dirty="0" smtClean="0"/>
              <a:t> 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Έλλειψη"/>
          <p:cNvSpPr/>
          <p:nvPr/>
        </p:nvSpPr>
        <p:spPr>
          <a:xfrm>
            <a:off x="4786314" y="3214686"/>
            <a:ext cx="371477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b="1" dirty="0" smtClean="0"/>
              <a:t>   </a:t>
            </a:r>
            <a:r>
              <a:rPr lang="el-GR" b="1" dirty="0" smtClean="0"/>
              <a:t>περιβαλλοντικοί </a:t>
            </a:r>
            <a:r>
              <a:rPr lang="en-US" b="1" dirty="0" smtClean="0"/>
              <a:t>                                           </a:t>
            </a:r>
          </a:p>
          <a:p>
            <a:pPr algn="just">
              <a:buNone/>
            </a:pPr>
            <a:r>
              <a:rPr lang="en-US" b="1" dirty="0" smtClean="0"/>
              <a:t>       </a:t>
            </a:r>
            <a:r>
              <a:rPr lang="el-GR" b="1" dirty="0" smtClean="0"/>
              <a:t> παράγοντες</a:t>
            </a:r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428596" y="2285992"/>
            <a:ext cx="371477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l-GR" b="1" dirty="0" smtClean="0"/>
              <a:t>γενετικοί παράγοντες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6248" y="4143380"/>
            <a:ext cx="4329114" cy="2500331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endParaRPr lang="el-GR" sz="2400" b="1" dirty="0" smtClean="0"/>
          </a:p>
          <a:p>
            <a:pPr algn="just">
              <a:buNone/>
            </a:pPr>
            <a:endParaRPr lang="en-US" sz="2400" b="1" dirty="0" smtClean="0"/>
          </a:p>
          <a:p>
            <a:pPr algn="just">
              <a:buFont typeface="Wingdings" pitchFamily="2" charset="2"/>
              <a:buChar char="q"/>
            </a:pPr>
            <a:endParaRPr lang="en-US" sz="2400" b="1" dirty="0" smtClean="0"/>
          </a:p>
          <a:p>
            <a:pPr algn="just">
              <a:buFont typeface="Wingdings" pitchFamily="2" charset="2"/>
              <a:buChar char="q"/>
            </a:pPr>
            <a:endParaRPr lang="el-GR" sz="2400" b="1" dirty="0" smtClean="0"/>
          </a:p>
          <a:p>
            <a:pPr algn="just">
              <a:buNone/>
            </a:pPr>
            <a:r>
              <a:rPr lang="en-US" sz="2400" b="1" dirty="0" smtClean="0"/>
              <a:t>                                                    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900" b="1" i="1" dirty="0" smtClean="0"/>
              <a:t>ο</a:t>
            </a:r>
            <a:r>
              <a:rPr lang="en-US" sz="2900" b="1" i="1" dirty="0" smtClean="0"/>
              <a:t> </a:t>
            </a:r>
            <a:r>
              <a:rPr lang="el-GR" sz="2900" b="1" i="1" dirty="0" smtClean="0"/>
              <a:t>τρόπος ζωής</a:t>
            </a:r>
            <a:r>
              <a:rPr lang="en-US" sz="2900" b="1" i="1" dirty="0" smtClean="0"/>
              <a:t> </a:t>
            </a:r>
            <a:r>
              <a:rPr lang="en-US" sz="2900" i="1" dirty="0" smtClean="0">
                <a:sym typeface="Wingdings" pitchFamily="2" charset="2"/>
              </a:rPr>
              <a:t> </a:t>
            </a:r>
            <a:r>
              <a:rPr lang="el-GR" sz="2900" i="1" dirty="0" smtClean="0"/>
              <a:t>εκπαίδευση, επάγγελμα, πνευματικές, κοινωνικές δραστηριότητες, φυσική άσκηση, διατροφή.</a:t>
            </a:r>
            <a:endParaRPr lang="en-US" sz="2900" i="1" dirty="0" smtClean="0"/>
          </a:p>
          <a:p>
            <a:pPr algn="just">
              <a:buFont typeface="Wingdings" pitchFamily="2" charset="2"/>
              <a:buChar char="Ø"/>
            </a:pPr>
            <a:endParaRPr lang="en-US" sz="2900" b="1" i="1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900" b="1" i="1" dirty="0" smtClean="0"/>
              <a:t>παράγοντες κινδύνου για αγγειακά νοσήματα </a:t>
            </a:r>
            <a:r>
              <a:rPr lang="el-GR" sz="2900" i="1" dirty="0" smtClean="0"/>
              <a:t>(π.χ. διαβήτης, υπέρταση).</a:t>
            </a:r>
          </a:p>
          <a:p>
            <a:pPr algn="just">
              <a:buFont typeface="Wingdings" pitchFamily="2" charset="2"/>
              <a:buChar char="Ø"/>
            </a:pPr>
            <a:endParaRPr lang="el-GR" sz="2900" dirty="0" smtClean="0"/>
          </a:p>
          <a:p>
            <a:pPr algn="just">
              <a:buNone/>
            </a:pPr>
            <a:endParaRPr lang="el-GR" sz="24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l-GR" sz="20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dirty="0" smtClean="0"/>
              <a:t>Ποιά είναι τα αίτια της νόσου</a:t>
            </a:r>
            <a:r>
              <a:rPr lang="en-US" dirty="0" smtClean="0"/>
              <a:t> Alzheimer;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14348" y="4000504"/>
            <a:ext cx="32861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400" b="1" i="1" dirty="0" smtClean="0"/>
          </a:p>
          <a:p>
            <a:r>
              <a:rPr lang="el-GR" sz="1400" b="1" i="1" dirty="0" smtClean="0"/>
              <a:t>γονίδια</a:t>
            </a:r>
            <a:r>
              <a:rPr lang="el-GR" sz="1400" i="1" dirty="0" smtClean="0"/>
              <a:t> (APP</a:t>
            </a:r>
            <a:r>
              <a:rPr lang="en-US" sz="1400" i="1" dirty="0" smtClean="0"/>
              <a:t>),</a:t>
            </a:r>
            <a:r>
              <a:rPr lang="el-GR" sz="1400" i="1" dirty="0" smtClean="0"/>
              <a:t> (PS1)</a:t>
            </a:r>
            <a:r>
              <a:rPr lang="en-US" sz="1400" i="1" dirty="0" smtClean="0"/>
              <a:t> </a:t>
            </a:r>
            <a:r>
              <a:rPr lang="el-GR" sz="1400" i="1" dirty="0" smtClean="0"/>
              <a:t>και (PS2), μεταλλάξεις των οποίων προκαλούν τη νόσο. </a:t>
            </a:r>
          </a:p>
          <a:p>
            <a:endParaRPr lang="el-G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929222"/>
          </a:xfrm>
        </p:spPr>
        <p:txBody>
          <a:bodyPr>
            <a:normAutofit/>
          </a:bodyPr>
          <a:lstStyle/>
          <a:p>
            <a:pPr algn="just"/>
            <a:r>
              <a:rPr lang="el-GR" sz="1900" dirty="0" smtClean="0"/>
              <a:t>Η νόσος </a:t>
            </a:r>
            <a:r>
              <a:rPr lang="en-US" sz="1900" dirty="0" smtClean="0"/>
              <a:t>Alzheimer </a:t>
            </a:r>
            <a:r>
              <a:rPr lang="el-GR" sz="1900" b="1" dirty="0" smtClean="0"/>
              <a:t>δεν είναι μεταδοτική.</a:t>
            </a:r>
          </a:p>
          <a:p>
            <a:pPr algn="just"/>
            <a:endParaRPr lang="el-GR" sz="1900" b="1" dirty="0" smtClean="0"/>
          </a:p>
          <a:p>
            <a:pPr algn="just"/>
            <a:r>
              <a:rPr lang="el-GR" sz="1900" b="1" dirty="0" smtClean="0"/>
              <a:t>Η</a:t>
            </a:r>
            <a:r>
              <a:rPr lang="en-US" sz="1900" b="1" dirty="0" smtClean="0"/>
              <a:t> </a:t>
            </a:r>
            <a:r>
              <a:rPr lang="el-GR" sz="1900" b="1" dirty="0" smtClean="0"/>
              <a:t>μεγάλη πλειονότητα των περιπτώσεων άνοιας τύπου </a:t>
            </a:r>
            <a:r>
              <a:rPr lang="en-US" sz="1900" b="1" dirty="0" smtClean="0"/>
              <a:t>Alzheimer</a:t>
            </a:r>
            <a:r>
              <a:rPr lang="el-GR" sz="1900" b="1" dirty="0" smtClean="0"/>
              <a:t> δεν είναι κληρονομικής μορφής.</a:t>
            </a:r>
            <a:endParaRPr lang="en-US" sz="1900" b="1" dirty="0" smtClean="0"/>
          </a:p>
          <a:p>
            <a:pPr algn="just"/>
            <a:endParaRPr lang="en-US" sz="1900" dirty="0" smtClean="0"/>
          </a:p>
          <a:p>
            <a:pPr algn="just"/>
            <a:r>
              <a:rPr lang="el-GR" sz="1900" dirty="0" smtClean="0"/>
              <a:t>Κληρονομική</a:t>
            </a:r>
            <a:r>
              <a:rPr lang="en-US" sz="1900" dirty="0" smtClean="0"/>
              <a:t> </a:t>
            </a:r>
            <a:r>
              <a:rPr lang="el-GR" sz="1900" dirty="0" smtClean="0"/>
              <a:t>μορφή της νόσου </a:t>
            </a:r>
            <a:r>
              <a:rPr lang="el-GR" sz="1900" dirty="0" smtClean="0">
                <a:sym typeface="Wingdings" pitchFamily="2" charset="2"/>
              </a:rPr>
              <a:t> </a:t>
            </a:r>
            <a:r>
              <a:rPr lang="el-GR" sz="1900" dirty="0" smtClean="0"/>
              <a:t>λιγότερο από 5% του συνόλου των πασχόντων. Εμφανίζεται συνήθως σε νεότερες ηλικίες (κάτω των 60 ετών).</a:t>
            </a:r>
            <a:endParaRPr lang="en-US" sz="1900" dirty="0" smtClean="0"/>
          </a:p>
          <a:p>
            <a:pPr algn="just"/>
            <a:endParaRPr lang="en-US" sz="1900" dirty="0" smtClean="0"/>
          </a:p>
          <a:p>
            <a:pPr algn="just"/>
            <a:r>
              <a:rPr lang="el-GR" sz="1900" dirty="0" smtClean="0"/>
              <a:t>Μη κληρονομική μορφή </a:t>
            </a:r>
            <a:r>
              <a:rPr lang="el-GR" sz="1900" dirty="0" smtClean="0">
                <a:sym typeface="Wingdings" pitchFamily="2" charset="2"/>
              </a:rPr>
              <a:t> </a:t>
            </a:r>
            <a:r>
              <a:rPr lang="el-GR" sz="1900" dirty="0" smtClean="0"/>
              <a:t>το 95% των περιπτώσεων. Εμφανίζεται σε ηλικίες άνω των 65 ετών.</a:t>
            </a:r>
            <a:endParaRPr lang="el-GR" sz="14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 νόσος </a:t>
            </a:r>
            <a:r>
              <a:rPr lang="en-US" dirty="0" smtClean="0"/>
              <a:t>Alzheimer</a:t>
            </a:r>
            <a:r>
              <a:rPr lang="el-GR" dirty="0" smtClean="0"/>
              <a:t> είναι μεταδοτική ή κληρονομική;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11649"/>
          </a:xfrm>
        </p:spPr>
        <p:txBody>
          <a:bodyPr>
            <a:normAutofit/>
          </a:bodyPr>
          <a:lstStyle/>
          <a:p>
            <a:r>
              <a:rPr lang="el-GR" sz="1900" dirty="0" smtClean="0"/>
              <a:t>Απώλεια μνήμης.</a:t>
            </a:r>
            <a:r>
              <a:rPr lang="el-GR" sz="1900" i="1" dirty="0" smtClean="0"/>
              <a:t>  </a:t>
            </a:r>
            <a:endParaRPr lang="el-GR" sz="1900" dirty="0" smtClean="0"/>
          </a:p>
          <a:p>
            <a:r>
              <a:rPr lang="el-GR" sz="1900" dirty="0" smtClean="0"/>
              <a:t>Διαταραχές προσανατολισμού.</a:t>
            </a:r>
          </a:p>
          <a:p>
            <a:r>
              <a:rPr lang="el-GR" sz="1900" dirty="0" smtClean="0"/>
              <a:t>Απώλεια της αίσθησης του χρόνου.</a:t>
            </a:r>
          </a:p>
          <a:p>
            <a:r>
              <a:rPr lang="el-GR" sz="1900" dirty="0" smtClean="0"/>
              <a:t>Δυσκολία στην εκτέλεση καθημερινών εργασιών.</a:t>
            </a:r>
          </a:p>
          <a:p>
            <a:r>
              <a:rPr lang="el-GR" sz="1900" dirty="0" smtClean="0"/>
              <a:t>Διαταραχές κριτικής ικανότητας.</a:t>
            </a:r>
          </a:p>
          <a:p>
            <a:r>
              <a:rPr lang="el-GR" sz="1900" dirty="0" smtClean="0"/>
              <a:t>Διαταραχές της ικανότητας κατανόησης και έκφρασης του λόγου.</a:t>
            </a:r>
          </a:p>
          <a:p>
            <a:r>
              <a:rPr lang="el-GR" sz="1900" dirty="0" smtClean="0"/>
              <a:t>Προβλήματα διάθεσης και συμπεριφοράς.</a:t>
            </a:r>
          </a:p>
          <a:p>
            <a:r>
              <a:rPr lang="el-GR" sz="1900" dirty="0" smtClean="0"/>
              <a:t>Παραληρήματα &amp; ψευδαισθήσεις.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Τα κυριότερα συμπτώματα </a:t>
            </a:r>
            <a:br>
              <a:rPr lang="el-GR" dirty="0" smtClean="0"/>
            </a:br>
            <a:r>
              <a:rPr lang="el-GR" dirty="0" smtClean="0"/>
              <a:t>της νόσου.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5459</TotalTime>
  <Words>1159</Words>
  <Application>Microsoft Office PowerPoint</Application>
  <PresentationFormat>Προβολή στην οθόνη (4:3)</PresentationFormat>
  <Paragraphs>236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Συγκέντρωση</vt:lpstr>
      <vt:lpstr>Ζώντας με τη Νόσο Alzheimer</vt:lpstr>
      <vt:lpstr>Περιεχόμενα</vt:lpstr>
      <vt:lpstr>Τι είναι η άνοια;</vt:lpstr>
      <vt:lpstr>Μορφές άνοιας</vt:lpstr>
      <vt:lpstr>Τι είναι η Νόσος Alzheimer;</vt:lpstr>
      <vt:lpstr>Στατιστικά</vt:lpstr>
      <vt:lpstr>Ποιά είναι τα αίτια της νόσου Alzheimer;</vt:lpstr>
      <vt:lpstr>Η νόσος Alzheimer είναι μεταδοτική ή κληρονομική;</vt:lpstr>
      <vt:lpstr> Τα κυριότερα συμπτώματα  της νόσου. </vt:lpstr>
      <vt:lpstr>Tα εξελικτικά στάδια της νόσου</vt:lpstr>
      <vt:lpstr>Η χρονική εξέλιξη της νόσου</vt:lpstr>
      <vt:lpstr>Διάγνωση και Αντιμετώπιση</vt:lpstr>
      <vt:lpstr>Θεραπεύεται η νόσος Alzheimer;</vt:lpstr>
      <vt:lpstr>Έγκαιρη διάγνωση!</vt:lpstr>
      <vt:lpstr>Αντιμετώπιση της νόσου</vt:lpstr>
      <vt:lpstr>Υπάρχει εξέταση που να προβλέπει τη Νόσο Alzheimer;</vt:lpstr>
      <vt:lpstr>Μπορώ να προλάβω τη νόσο Alzheimer;</vt:lpstr>
      <vt:lpstr>Μπορώ να προλάβω τη νόσο Alzheimer;</vt:lpstr>
      <vt:lpstr> Ζώντας με τη Νόσο Alzheimer</vt:lpstr>
      <vt:lpstr>«Το φορτίο των φροντιστών»</vt:lpstr>
      <vt:lpstr>Στη νόσο Alzheimer μαζί με τον ασθενή πάσχει όλη η οικογένεια.</vt:lpstr>
      <vt:lpstr>Ζώντας με τον ανοϊκό ασθενή</vt:lpstr>
      <vt:lpstr>Αντιμετωπίζοντας ειδικότερα προβλήματα</vt:lpstr>
      <vt:lpstr>Τα συναισθήματα των φροντιστών</vt:lpstr>
      <vt:lpstr>Φροντίστε τον εαυτό σας!</vt:lpstr>
      <vt:lpstr>Οικονομικά και Νομικά θέματα</vt:lpstr>
      <vt:lpstr>Έρευνα</vt:lpstr>
      <vt:lpstr>           21 Σεπτεμβρίου                      Παγκόσμια Ημέρα                             Νόσου Alzheimer  </vt:lpstr>
      <vt:lpstr>Σας ευχαριστώ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Αντιμετωπίζοντας τη Νόσο Alzheimer</dc:title>
  <dc:creator>Irini</dc:creator>
  <cp:lastModifiedBy>Irini</cp:lastModifiedBy>
  <cp:revision>279</cp:revision>
  <dcterms:created xsi:type="dcterms:W3CDTF">2015-04-21T11:38:06Z</dcterms:created>
  <dcterms:modified xsi:type="dcterms:W3CDTF">2015-05-03T13:20:45Z</dcterms:modified>
</cp:coreProperties>
</file>